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handoutMasterIdLst>
    <p:handoutMasterId r:id="rId6"/>
  </p:handoutMasterIdLst>
  <p:sldIdLst>
    <p:sldId id="257" r:id="rId2"/>
    <p:sldId id="259" r:id="rId3"/>
    <p:sldId id="261" r:id="rId4"/>
  </p:sldIdLst>
  <p:sldSz cx="30275213" cy="42803763"/>
  <p:notesSz cx="6858000" cy="9144000"/>
  <p:defaultTextStyle>
    <a:defPPr>
      <a:defRPr lang="de-DE"/>
    </a:defPPr>
    <a:lvl1pPr algn="l" defTabSz="2087563" rtl="0" fontAlgn="base">
      <a:spcBef>
        <a:spcPct val="0"/>
      </a:spcBef>
      <a:spcAft>
        <a:spcPct val="0"/>
      </a:spcAft>
      <a:defRPr sz="8200" kern="1200">
        <a:solidFill>
          <a:schemeClr val="tx1"/>
        </a:solidFill>
        <a:latin typeface="Arial" charset="0"/>
        <a:ea typeface="Geneva" pitchFamily="50" charset="-128"/>
        <a:cs typeface="+mn-cs"/>
      </a:defRPr>
    </a:lvl1pPr>
    <a:lvl2pPr marL="2087563" indent="-1630363" algn="l" defTabSz="2087563" rtl="0" fontAlgn="base">
      <a:spcBef>
        <a:spcPct val="0"/>
      </a:spcBef>
      <a:spcAft>
        <a:spcPct val="0"/>
      </a:spcAft>
      <a:defRPr sz="8200" kern="1200">
        <a:solidFill>
          <a:schemeClr val="tx1"/>
        </a:solidFill>
        <a:latin typeface="Arial" charset="0"/>
        <a:ea typeface="Geneva" pitchFamily="50" charset="-128"/>
        <a:cs typeface="+mn-cs"/>
      </a:defRPr>
    </a:lvl2pPr>
    <a:lvl3pPr marL="4175125" indent="-3260725" algn="l" defTabSz="2087563" rtl="0" fontAlgn="base">
      <a:spcBef>
        <a:spcPct val="0"/>
      </a:spcBef>
      <a:spcAft>
        <a:spcPct val="0"/>
      </a:spcAft>
      <a:defRPr sz="8200" kern="1200">
        <a:solidFill>
          <a:schemeClr val="tx1"/>
        </a:solidFill>
        <a:latin typeface="Arial" charset="0"/>
        <a:ea typeface="Geneva" pitchFamily="50" charset="-128"/>
        <a:cs typeface="+mn-cs"/>
      </a:defRPr>
    </a:lvl3pPr>
    <a:lvl4pPr marL="6262688" indent="-4891088" algn="l" defTabSz="2087563" rtl="0" fontAlgn="base">
      <a:spcBef>
        <a:spcPct val="0"/>
      </a:spcBef>
      <a:spcAft>
        <a:spcPct val="0"/>
      </a:spcAft>
      <a:defRPr sz="8200" kern="1200">
        <a:solidFill>
          <a:schemeClr val="tx1"/>
        </a:solidFill>
        <a:latin typeface="Arial" charset="0"/>
        <a:ea typeface="Geneva" pitchFamily="50" charset="-128"/>
        <a:cs typeface="+mn-cs"/>
      </a:defRPr>
    </a:lvl4pPr>
    <a:lvl5pPr marL="8350250" indent="-6521450" algn="l" defTabSz="2087563" rtl="0" fontAlgn="base">
      <a:spcBef>
        <a:spcPct val="0"/>
      </a:spcBef>
      <a:spcAft>
        <a:spcPct val="0"/>
      </a:spcAft>
      <a:defRPr sz="8200" kern="1200">
        <a:solidFill>
          <a:schemeClr val="tx1"/>
        </a:solidFill>
        <a:latin typeface="Arial" charset="0"/>
        <a:ea typeface="Geneva" pitchFamily="50" charset="-128"/>
        <a:cs typeface="+mn-cs"/>
      </a:defRPr>
    </a:lvl5pPr>
    <a:lvl6pPr marL="2286000" algn="l" defTabSz="914400" rtl="0" eaLnBrk="1" latinLnBrk="0" hangingPunct="1">
      <a:defRPr sz="8200" kern="1200">
        <a:solidFill>
          <a:schemeClr val="tx1"/>
        </a:solidFill>
        <a:latin typeface="Arial" charset="0"/>
        <a:ea typeface="Geneva" pitchFamily="50" charset="-128"/>
        <a:cs typeface="+mn-cs"/>
      </a:defRPr>
    </a:lvl6pPr>
    <a:lvl7pPr marL="2743200" algn="l" defTabSz="914400" rtl="0" eaLnBrk="1" latinLnBrk="0" hangingPunct="1">
      <a:defRPr sz="8200" kern="1200">
        <a:solidFill>
          <a:schemeClr val="tx1"/>
        </a:solidFill>
        <a:latin typeface="Arial" charset="0"/>
        <a:ea typeface="Geneva" pitchFamily="50" charset="-128"/>
        <a:cs typeface="+mn-cs"/>
      </a:defRPr>
    </a:lvl7pPr>
    <a:lvl8pPr marL="3200400" algn="l" defTabSz="914400" rtl="0" eaLnBrk="1" latinLnBrk="0" hangingPunct="1">
      <a:defRPr sz="8200" kern="1200">
        <a:solidFill>
          <a:schemeClr val="tx1"/>
        </a:solidFill>
        <a:latin typeface="Arial" charset="0"/>
        <a:ea typeface="Geneva" pitchFamily="50" charset="-128"/>
        <a:cs typeface="+mn-cs"/>
      </a:defRPr>
    </a:lvl8pPr>
    <a:lvl9pPr marL="3657600" algn="l" defTabSz="914400" rtl="0" eaLnBrk="1" latinLnBrk="0" hangingPunct="1">
      <a:defRPr sz="8200" kern="1200">
        <a:solidFill>
          <a:schemeClr val="tx1"/>
        </a:solidFill>
        <a:latin typeface="Arial" charset="0"/>
        <a:ea typeface="Geneva" pitchFamily="50"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ter Brüstle" initials="PB" lastIdx="19" clrIdx="0"/>
  <p:cmAuthor id="1" name="Tobias Schmidt" initials="T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E50"/>
    <a:srgbClr val="6DBCDB"/>
    <a:srgbClr val="FC4349"/>
    <a:srgbClr val="DDDDDD"/>
    <a:srgbClr val="D7DAD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8693" autoAdjust="0"/>
  </p:normalViewPr>
  <p:slideViewPr>
    <p:cSldViewPr snapToObjects="1">
      <p:cViewPr>
        <p:scale>
          <a:sx n="25" d="100"/>
          <a:sy n="25" d="100"/>
        </p:scale>
        <p:origin x="-3006" y="504"/>
      </p:cViewPr>
      <p:guideLst>
        <p:guide orient="horz" pos="13481"/>
        <p:guide pos="95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de-DE" altLang="de-DE"/>
          </a:p>
        </p:txBody>
      </p:sp>
      <p:sp>
        <p:nvSpPr>
          <p:cNvPr id="512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1A4F3040-7343-4D93-AD70-31E582914ADA}" type="datetime1">
              <a:rPr lang="de-DE" altLang="de-DE"/>
              <a:pPr/>
              <a:t>19.04.2018</a:t>
            </a:fld>
            <a:endParaRPr lang="de-DE" altLang="de-DE"/>
          </a:p>
        </p:txBody>
      </p:sp>
      <p:sp>
        <p:nvSpPr>
          <p:cNvPr id="512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de-DE" altLang="de-DE"/>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C00B001B-0131-44F6-9998-110A13708264}" type="slidenum">
              <a:rPr lang="de-DE" altLang="de-DE"/>
              <a:pPr/>
              <a:t>‹Nr.›</a:t>
            </a:fld>
            <a:endParaRPr lang="de-DE" altLang="de-DE"/>
          </a:p>
        </p:txBody>
      </p:sp>
    </p:spTree>
    <p:extLst>
      <p:ext uri="{BB962C8B-B14F-4D97-AF65-F5344CB8AC3E}">
        <p14:creationId xmlns:p14="http://schemas.microsoft.com/office/powerpoint/2010/main" val="3795788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83B07F-3B37-4240-B01B-196BC71AD77D}" type="datetimeFigureOut">
              <a:rPr lang="de-DE" smtClean="0"/>
              <a:t>19.04.2018</a:t>
            </a:fld>
            <a:endParaRPr lang="de-DE"/>
          </a:p>
        </p:txBody>
      </p:sp>
      <p:sp>
        <p:nvSpPr>
          <p:cNvPr id="4" name="Folienbildplatzhalt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3CB0C6-F84F-41B2-ACBE-4D73F6D00A7E}" type="slidenum">
              <a:rPr lang="de-DE" smtClean="0"/>
              <a:t>‹Nr.›</a:t>
            </a:fld>
            <a:endParaRPr lang="de-DE"/>
          </a:p>
        </p:txBody>
      </p:sp>
    </p:spTree>
    <p:extLst>
      <p:ext uri="{BB962C8B-B14F-4D97-AF65-F5344CB8AC3E}">
        <p14:creationId xmlns:p14="http://schemas.microsoft.com/office/powerpoint/2010/main" val="4156385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16150" y="685800"/>
            <a:ext cx="24257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23CB0C6-F84F-41B2-ACBE-4D73F6D00A7E}" type="slidenum">
              <a:rPr lang="de-DE" smtClean="0"/>
              <a:t>1</a:t>
            </a:fld>
            <a:endParaRPr lang="de-DE"/>
          </a:p>
        </p:txBody>
      </p:sp>
    </p:spTree>
    <p:extLst>
      <p:ext uri="{BB962C8B-B14F-4D97-AF65-F5344CB8AC3E}">
        <p14:creationId xmlns:p14="http://schemas.microsoft.com/office/powerpoint/2010/main" val="3587180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16150" y="685800"/>
            <a:ext cx="24257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23CB0C6-F84F-41B2-ACBE-4D73F6D00A7E}" type="slidenum">
              <a:rPr lang="de-DE" smtClean="0"/>
              <a:t>2</a:t>
            </a:fld>
            <a:endParaRPr lang="de-DE"/>
          </a:p>
        </p:txBody>
      </p:sp>
    </p:spTree>
    <p:extLst>
      <p:ext uri="{BB962C8B-B14F-4D97-AF65-F5344CB8AC3E}">
        <p14:creationId xmlns:p14="http://schemas.microsoft.com/office/powerpoint/2010/main" val="2485595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216150" y="685800"/>
            <a:ext cx="24257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23CB0C6-F84F-41B2-ACBE-4D73F6D00A7E}" type="slidenum">
              <a:rPr lang="de-DE" smtClean="0"/>
              <a:t>3</a:t>
            </a:fld>
            <a:endParaRPr lang="de-DE"/>
          </a:p>
        </p:txBody>
      </p:sp>
    </p:spTree>
    <p:extLst>
      <p:ext uri="{BB962C8B-B14F-4D97-AF65-F5344CB8AC3E}">
        <p14:creationId xmlns:p14="http://schemas.microsoft.com/office/powerpoint/2010/main" val="2485595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5" name="Textfeld 4"/>
          <p:cNvSpPr txBox="1"/>
          <p:nvPr/>
        </p:nvSpPr>
        <p:spPr>
          <a:xfrm>
            <a:off x="36247388" y="14898688"/>
            <a:ext cx="914400" cy="914401"/>
          </a:xfrm>
          <a:prstGeom prst="rect">
            <a:avLst/>
          </a:prstGeom>
        </p:spPr>
        <p:txBody>
          <a:bodyPr wrap="none" lIns="0" tIns="0" rIns="0" bIns="0"/>
          <a:lstStyle/>
          <a:p>
            <a:pPr defTabSz="2087831" fontAlgn="auto">
              <a:spcAft>
                <a:spcPts val="0"/>
              </a:spcAft>
              <a:defRPr/>
            </a:pPr>
            <a:endParaRPr lang="de-DE" sz="12000" dirty="0">
              <a:latin typeface="Times New Roman"/>
              <a:ea typeface="+mj-ea"/>
              <a:cs typeface="Times New Roman"/>
            </a:endParaRPr>
          </a:p>
        </p:txBody>
      </p:sp>
      <p:sp>
        <p:nvSpPr>
          <p:cNvPr id="30" name="Bildplatzhalter 29"/>
          <p:cNvSpPr>
            <a:spLocks noGrp="1"/>
          </p:cNvSpPr>
          <p:nvPr>
            <p:ph type="pic" sz="quarter" idx="16"/>
          </p:nvPr>
        </p:nvSpPr>
        <p:spPr>
          <a:xfrm>
            <a:off x="900000" y="900000"/>
            <a:ext cx="28476000" cy="41004000"/>
          </a:xfrm>
        </p:spPr>
        <p:txBody>
          <a:bodyPr rtlCol="0">
            <a:normAutofit/>
          </a:bodyPr>
          <a:lstStyle>
            <a:lvl1pPr>
              <a:buNone/>
              <a:defRPr sz="8000"/>
            </a:lvl1pPr>
          </a:lstStyle>
          <a:p>
            <a:pPr lvl="0"/>
            <a:r>
              <a:rPr lang="de-DE" noProof="0" smtClean="0"/>
              <a:t>Bild durch Klicken auf Symbol hinzufügen</a:t>
            </a:r>
            <a:endParaRPr lang="de-DE" noProof="0" dirty="0"/>
          </a:p>
        </p:txBody>
      </p:sp>
      <p:sp>
        <p:nvSpPr>
          <p:cNvPr id="31" name="Textplatzhalter 25"/>
          <p:cNvSpPr>
            <a:spLocks noGrp="1"/>
          </p:cNvSpPr>
          <p:nvPr>
            <p:ph type="body" sz="quarter" idx="17"/>
          </p:nvPr>
        </p:nvSpPr>
        <p:spPr>
          <a:xfrm>
            <a:off x="2160001" y="14746485"/>
            <a:ext cx="19573081" cy="2133600"/>
          </a:xfrm>
        </p:spPr>
        <p:txBody>
          <a:bodyPr lIns="0" tIns="0" rIns="0" bIns="0">
            <a:normAutofit/>
          </a:bodyPr>
          <a:lstStyle>
            <a:lvl1pPr>
              <a:buNone/>
              <a:defRPr sz="8000">
                <a:latin typeface="Arial"/>
                <a:cs typeface="Arial"/>
              </a:defRPr>
            </a:lvl1pPr>
            <a:lvl2pPr>
              <a:buNone/>
              <a:defRPr/>
            </a:lvl2pPr>
          </a:lstStyle>
          <a:p>
            <a:pPr lvl="0"/>
            <a:r>
              <a:rPr lang="de-DE" smtClean="0"/>
              <a:t>Textmasterformat bearbeiten</a:t>
            </a:r>
          </a:p>
        </p:txBody>
      </p:sp>
      <p:sp>
        <p:nvSpPr>
          <p:cNvPr id="11" name="Titelplatzhalter 1"/>
          <p:cNvSpPr>
            <a:spLocks noGrp="1"/>
          </p:cNvSpPr>
          <p:nvPr>
            <p:ph type="title"/>
          </p:nvPr>
        </p:nvSpPr>
        <p:spPr>
          <a:xfrm>
            <a:off x="2160000" y="3595110"/>
            <a:ext cx="24215646" cy="3761944"/>
          </a:xfrm>
          <a:prstGeom prst="rect">
            <a:avLst/>
          </a:prstGeom>
        </p:spPr>
        <p:txBody>
          <a:bodyPr rtlCol="0">
            <a:normAutofit/>
          </a:bodyPr>
          <a:lstStyle/>
          <a:p>
            <a:r>
              <a:rPr lang="de-DE" smtClean="0"/>
              <a:t>Titelmasterformat durch Klicken bearbeiten</a:t>
            </a:r>
            <a:endParaRPr lang="de-DE" dirty="0"/>
          </a:p>
        </p:txBody>
      </p:sp>
    </p:spTree>
    <p:extLst>
      <p:ext uri="{BB962C8B-B14F-4D97-AF65-F5344CB8AC3E}">
        <p14:creationId xmlns:p14="http://schemas.microsoft.com/office/powerpoint/2010/main" val="253405590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1514476" y="3595689"/>
            <a:ext cx="24215725" cy="3760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smtClean="0"/>
              <a:t>Mastertitelformat bearbeiten</a:t>
            </a:r>
          </a:p>
        </p:txBody>
      </p:sp>
      <p:sp>
        <p:nvSpPr>
          <p:cNvPr id="1027" name="Textplatzhalter 2"/>
          <p:cNvSpPr>
            <a:spLocks noGrp="1"/>
          </p:cNvSpPr>
          <p:nvPr>
            <p:ph type="body" idx="1"/>
          </p:nvPr>
        </p:nvSpPr>
        <p:spPr bwMode="auto">
          <a:xfrm>
            <a:off x="1514476" y="9986964"/>
            <a:ext cx="27246263" cy="282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566" tIns="208784" rIns="417566" bIns="208784" numCol="1" anchor="t" anchorCtr="0" compatLnSpc="1">
            <a:prstTxWarp prst="textNoShape">
              <a:avLst/>
            </a:prstTxWarp>
          </a:bodyPr>
          <a:lstStyle/>
          <a:p>
            <a:pPr lvl="0"/>
            <a:r>
              <a:rPr lang="de-DE" altLang="de-DE" smtClean="0"/>
              <a:t>Mastertextformat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2087563" rtl="0" eaLnBrk="1" fontAlgn="base" hangingPunct="1">
        <a:spcBef>
          <a:spcPct val="0"/>
        </a:spcBef>
        <a:spcAft>
          <a:spcPct val="0"/>
        </a:spcAft>
        <a:defRPr sz="14000" kern="1200">
          <a:solidFill>
            <a:schemeClr val="tx1"/>
          </a:solidFill>
          <a:latin typeface="Times New Roman"/>
          <a:ea typeface="Geneva" pitchFamily="50" charset="-128"/>
          <a:cs typeface="Times New Roman"/>
        </a:defRPr>
      </a:lvl1pPr>
      <a:lvl2pPr algn="l" defTabSz="2087563" rtl="0" eaLnBrk="1" fontAlgn="base" hangingPunct="1">
        <a:spcBef>
          <a:spcPct val="0"/>
        </a:spcBef>
        <a:spcAft>
          <a:spcPct val="0"/>
        </a:spcAft>
        <a:defRPr sz="14000">
          <a:solidFill>
            <a:schemeClr val="tx1"/>
          </a:solidFill>
          <a:latin typeface="Times New Roman" pitchFamily="18" charset="0"/>
          <a:ea typeface="Geneva" pitchFamily="50" charset="-128"/>
        </a:defRPr>
      </a:lvl2pPr>
      <a:lvl3pPr algn="l" defTabSz="2087563" rtl="0" eaLnBrk="1" fontAlgn="base" hangingPunct="1">
        <a:spcBef>
          <a:spcPct val="0"/>
        </a:spcBef>
        <a:spcAft>
          <a:spcPct val="0"/>
        </a:spcAft>
        <a:defRPr sz="14000">
          <a:solidFill>
            <a:schemeClr val="tx1"/>
          </a:solidFill>
          <a:latin typeface="Times New Roman" pitchFamily="18" charset="0"/>
          <a:ea typeface="Geneva" pitchFamily="50" charset="-128"/>
        </a:defRPr>
      </a:lvl3pPr>
      <a:lvl4pPr algn="l" defTabSz="2087563" rtl="0" eaLnBrk="1" fontAlgn="base" hangingPunct="1">
        <a:spcBef>
          <a:spcPct val="0"/>
        </a:spcBef>
        <a:spcAft>
          <a:spcPct val="0"/>
        </a:spcAft>
        <a:defRPr sz="14000">
          <a:solidFill>
            <a:schemeClr val="tx1"/>
          </a:solidFill>
          <a:latin typeface="Times New Roman" pitchFamily="18" charset="0"/>
          <a:ea typeface="Geneva" pitchFamily="50" charset="-128"/>
        </a:defRPr>
      </a:lvl4pPr>
      <a:lvl5pPr algn="l" defTabSz="2087563" rtl="0" eaLnBrk="1" fontAlgn="base" hangingPunct="1">
        <a:spcBef>
          <a:spcPct val="0"/>
        </a:spcBef>
        <a:spcAft>
          <a:spcPct val="0"/>
        </a:spcAft>
        <a:defRPr sz="14000">
          <a:solidFill>
            <a:schemeClr val="tx1"/>
          </a:solidFill>
          <a:latin typeface="Times New Roman" pitchFamily="18" charset="0"/>
          <a:ea typeface="Geneva" pitchFamily="50" charset="-128"/>
        </a:defRPr>
      </a:lvl5pPr>
      <a:lvl6pPr marL="457200" algn="l" defTabSz="2087563" rtl="0" eaLnBrk="1" fontAlgn="base" hangingPunct="1">
        <a:spcBef>
          <a:spcPct val="0"/>
        </a:spcBef>
        <a:spcAft>
          <a:spcPct val="0"/>
        </a:spcAft>
        <a:defRPr sz="14000">
          <a:solidFill>
            <a:schemeClr val="tx1"/>
          </a:solidFill>
          <a:latin typeface="Times New Roman" pitchFamily="18" charset="0"/>
          <a:ea typeface="Geneva" pitchFamily="50" charset="-128"/>
        </a:defRPr>
      </a:lvl6pPr>
      <a:lvl7pPr marL="914400" algn="l" defTabSz="2087563" rtl="0" eaLnBrk="1" fontAlgn="base" hangingPunct="1">
        <a:spcBef>
          <a:spcPct val="0"/>
        </a:spcBef>
        <a:spcAft>
          <a:spcPct val="0"/>
        </a:spcAft>
        <a:defRPr sz="14000">
          <a:solidFill>
            <a:schemeClr val="tx1"/>
          </a:solidFill>
          <a:latin typeface="Times New Roman" pitchFamily="18" charset="0"/>
          <a:ea typeface="Geneva" pitchFamily="50" charset="-128"/>
        </a:defRPr>
      </a:lvl7pPr>
      <a:lvl8pPr marL="1371600" algn="l" defTabSz="2087563" rtl="0" eaLnBrk="1" fontAlgn="base" hangingPunct="1">
        <a:spcBef>
          <a:spcPct val="0"/>
        </a:spcBef>
        <a:spcAft>
          <a:spcPct val="0"/>
        </a:spcAft>
        <a:defRPr sz="14000">
          <a:solidFill>
            <a:schemeClr val="tx1"/>
          </a:solidFill>
          <a:latin typeface="Times New Roman" pitchFamily="18" charset="0"/>
          <a:ea typeface="Geneva" pitchFamily="50" charset="-128"/>
        </a:defRPr>
      </a:lvl8pPr>
      <a:lvl9pPr marL="1828800" algn="l" defTabSz="2087563" rtl="0" eaLnBrk="1" fontAlgn="base" hangingPunct="1">
        <a:spcBef>
          <a:spcPct val="0"/>
        </a:spcBef>
        <a:spcAft>
          <a:spcPct val="0"/>
        </a:spcAft>
        <a:defRPr sz="14000">
          <a:solidFill>
            <a:schemeClr val="tx1"/>
          </a:solidFill>
          <a:latin typeface="Times New Roman" pitchFamily="18" charset="0"/>
          <a:ea typeface="Geneva" pitchFamily="50" charset="-128"/>
        </a:defRPr>
      </a:lvl9pPr>
    </p:titleStyle>
    <p:bodyStyle>
      <a:lvl1pPr marL="1565275" indent="-1565275" algn="l" defTabSz="2087563" rtl="0" eaLnBrk="1" fontAlgn="base" hangingPunct="1">
        <a:spcBef>
          <a:spcPct val="20000"/>
        </a:spcBef>
        <a:spcAft>
          <a:spcPct val="0"/>
        </a:spcAft>
        <a:buFont typeface="Arial" charset="0"/>
        <a:buChar char="•"/>
        <a:defRPr sz="14600" kern="1200">
          <a:solidFill>
            <a:schemeClr val="tx1"/>
          </a:solidFill>
          <a:latin typeface="+mn-lt"/>
          <a:ea typeface="Geneva" pitchFamily="50" charset="-128"/>
          <a:cs typeface="+mn-cs"/>
        </a:defRPr>
      </a:lvl1pPr>
      <a:lvl2pPr marL="3392488" indent="-1303338" algn="l" defTabSz="2087563" rtl="0" eaLnBrk="1" fontAlgn="base" hangingPunct="1">
        <a:spcBef>
          <a:spcPct val="20000"/>
        </a:spcBef>
        <a:spcAft>
          <a:spcPct val="0"/>
        </a:spcAft>
        <a:buFont typeface="Arial" charset="0"/>
        <a:buChar char="–"/>
        <a:defRPr sz="12800" kern="1200">
          <a:solidFill>
            <a:schemeClr val="tx1"/>
          </a:solidFill>
          <a:latin typeface="+mn-lt"/>
          <a:ea typeface="Geneva" pitchFamily="50" charset="-128"/>
          <a:cs typeface="+mn-cs"/>
        </a:defRPr>
      </a:lvl2pPr>
      <a:lvl3pPr marL="5218113" indent="-1042988" algn="l" defTabSz="2087563" rtl="0" eaLnBrk="1" fontAlgn="base" hangingPunct="1">
        <a:spcBef>
          <a:spcPct val="20000"/>
        </a:spcBef>
        <a:spcAft>
          <a:spcPct val="0"/>
        </a:spcAft>
        <a:buFont typeface="Arial" charset="0"/>
        <a:buChar char="•"/>
        <a:defRPr sz="10900" kern="1200">
          <a:solidFill>
            <a:schemeClr val="tx1"/>
          </a:solidFill>
          <a:latin typeface="+mn-lt"/>
          <a:ea typeface="Geneva" pitchFamily="50" charset="-128"/>
          <a:cs typeface="+mn-cs"/>
        </a:defRPr>
      </a:lvl3pPr>
      <a:lvl4pPr marL="7307263" indent="-1042988" algn="l" defTabSz="2087563" rtl="0" eaLnBrk="1" fontAlgn="base" hangingPunct="1">
        <a:spcBef>
          <a:spcPct val="20000"/>
        </a:spcBef>
        <a:spcAft>
          <a:spcPct val="0"/>
        </a:spcAft>
        <a:buFont typeface="Arial" charset="0"/>
        <a:buChar char="–"/>
        <a:defRPr sz="9100" kern="1200">
          <a:solidFill>
            <a:schemeClr val="tx1"/>
          </a:solidFill>
          <a:latin typeface="+mn-lt"/>
          <a:ea typeface="Geneva" pitchFamily="50" charset="-128"/>
          <a:cs typeface="+mn-cs"/>
        </a:defRPr>
      </a:lvl4pPr>
      <a:lvl5pPr marL="9394825" indent="-1042988" algn="l" defTabSz="2087563" rtl="0" eaLnBrk="1" fontAlgn="base" hangingPunct="1">
        <a:spcBef>
          <a:spcPct val="20000"/>
        </a:spcBef>
        <a:spcAft>
          <a:spcPct val="0"/>
        </a:spcAft>
        <a:buFont typeface="Arial" charset="0"/>
        <a:buChar char="»"/>
        <a:defRPr sz="9100" kern="1200">
          <a:solidFill>
            <a:schemeClr val="tx1"/>
          </a:solidFill>
          <a:latin typeface="+mn-lt"/>
          <a:ea typeface="Geneva" pitchFamily="50" charset="-128"/>
          <a:cs typeface="+mn-cs"/>
        </a:defRPr>
      </a:lvl5pPr>
      <a:lvl6pPr marL="11483068" indent="-1043916" algn="l" defTabSz="2087831" rtl="0" eaLnBrk="1" latinLnBrk="0" hangingPunct="1">
        <a:spcBef>
          <a:spcPct val="20000"/>
        </a:spcBef>
        <a:buFont typeface="Arial"/>
        <a:buChar char="•"/>
        <a:defRPr sz="9100" kern="1200">
          <a:solidFill>
            <a:schemeClr val="tx1"/>
          </a:solidFill>
          <a:latin typeface="+mn-lt"/>
          <a:ea typeface="+mn-ea"/>
          <a:cs typeface="+mn-cs"/>
        </a:defRPr>
      </a:lvl6pPr>
      <a:lvl7pPr marL="13570899" indent="-1043916" algn="l" defTabSz="2087831" rtl="0" eaLnBrk="1" latinLnBrk="0" hangingPunct="1">
        <a:spcBef>
          <a:spcPct val="20000"/>
        </a:spcBef>
        <a:buFont typeface="Arial"/>
        <a:buChar char="•"/>
        <a:defRPr sz="9100" kern="1200">
          <a:solidFill>
            <a:schemeClr val="tx1"/>
          </a:solidFill>
          <a:latin typeface="+mn-lt"/>
          <a:ea typeface="+mn-ea"/>
          <a:cs typeface="+mn-cs"/>
        </a:defRPr>
      </a:lvl7pPr>
      <a:lvl8pPr marL="15658731" indent="-1043916" algn="l" defTabSz="2087831" rtl="0" eaLnBrk="1" latinLnBrk="0" hangingPunct="1">
        <a:spcBef>
          <a:spcPct val="20000"/>
        </a:spcBef>
        <a:buFont typeface="Arial"/>
        <a:buChar char="•"/>
        <a:defRPr sz="9100" kern="1200">
          <a:solidFill>
            <a:schemeClr val="tx1"/>
          </a:solidFill>
          <a:latin typeface="+mn-lt"/>
          <a:ea typeface="+mn-ea"/>
          <a:cs typeface="+mn-cs"/>
        </a:defRPr>
      </a:lvl8pPr>
      <a:lvl9pPr marL="17746560" indent="-1043916" algn="l" defTabSz="2087831"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de-DE"/>
      </a:defPPr>
      <a:lvl1pPr marL="0" algn="l" defTabSz="2087831" rtl="0" eaLnBrk="1" latinLnBrk="0" hangingPunct="1">
        <a:defRPr sz="8200" kern="1200">
          <a:solidFill>
            <a:schemeClr val="tx1"/>
          </a:solidFill>
          <a:latin typeface="+mn-lt"/>
          <a:ea typeface="+mn-ea"/>
          <a:cs typeface="+mn-cs"/>
        </a:defRPr>
      </a:lvl1pPr>
      <a:lvl2pPr marL="2087831" algn="l" defTabSz="2087831" rtl="0" eaLnBrk="1" latinLnBrk="0" hangingPunct="1">
        <a:defRPr sz="8200" kern="1200">
          <a:solidFill>
            <a:schemeClr val="tx1"/>
          </a:solidFill>
          <a:latin typeface="+mn-lt"/>
          <a:ea typeface="+mn-ea"/>
          <a:cs typeface="+mn-cs"/>
        </a:defRPr>
      </a:lvl2pPr>
      <a:lvl3pPr marL="4175661" algn="l" defTabSz="2087831" rtl="0" eaLnBrk="1" latinLnBrk="0" hangingPunct="1">
        <a:defRPr sz="8200" kern="1200">
          <a:solidFill>
            <a:schemeClr val="tx1"/>
          </a:solidFill>
          <a:latin typeface="+mn-lt"/>
          <a:ea typeface="+mn-ea"/>
          <a:cs typeface="+mn-cs"/>
        </a:defRPr>
      </a:lvl3pPr>
      <a:lvl4pPr marL="6263492" algn="l" defTabSz="2087831" rtl="0" eaLnBrk="1" latinLnBrk="0" hangingPunct="1">
        <a:defRPr sz="8200" kern="1200">
          <a:solidFill>
            <a:schemeClr val="tx1"/>
          </a:solidFill>
          <a:latin typeface="+mn-lt"/>
          <a:ea typeface="+mn-ea"/>
          <a:cs typeface="+mn-cs"/>
        </a:defRPr>
      </a:lvl4pPr>
      <a:lvl5pPr marL="8351323" algn="l" defTabSz="2087831" rtl="0" eaLnBrk="1" latinLnBrk="0" hangingPunct="1">
        <a:defRPr sz="8200" kern="1200">
          <a:solidFill>
            <a:schemeClr val="tx1"/>
          </a:solidFill>
          <a:latin typeface="+mn-lt"/>
          <a:ea typeface="+mn-ea"/>
          <a:cs typeface="+mn-cs"/>
        </a:defRPr>
      </a:lvl5pPr>
      <a:lvl6pPr marL="10439153" algn="l" defTabSz="2087831" rtl="0" eaLnBrk="1" latinLnBrk="0" hangingPunct="1">
        <a:defRPr sz="8200" kern="1200">
          <a:solidFill>
            <a:schemeClr val="tx1"/>
          </a:solidFill>
          <a:latin typeface="+mn-lt"/>
          <a:ea typeface="+mn-ea"/>
          <a:cs typeface="+mn-cs"/>
        </a:defRPr>
      </a:lvl6pPr>
      <a:lvl7pPr marL="12526984" algn="l" defTabSz="2087831" rtl="0" eaLnBrk="1" latinLnBrk="0" hangingPunct="1">
        <a:defRPr sz="8200" kern="1200">
          <a:solidFill>
            <a:schemeClr val="tx1"/>
          </a:solidFill>
          <a:latin typeface="+mn-lt"/>
          <a:ea typeface="+mn-ea"/>
          <a:cs typeface="+mn-cs"/>
        </a:defRPr>
      </a:lvl7pPr>
      <a:lvl8pPr marL="14614815" algn="l" defTabSz="2087831" rtl="0" eaLnBrk="1" latinLnBrk="0" hangingPunct="1">
        <a:defRPr sz="8200" kern="1200">
          <a:solidFill>
            <a:schemeClr val="tx1"/>
          </a:solidFill>
          <a:latin typeface="+mn-lt"/>
          <a:ea typeface="+mn-ea"/>
          <a:cs typeface="+mn-cs"/>
        </a:defRPr>
      </a:lvl8pPr>
      <a:lvl9pPr marL="16702645" algn="l" defTabSz="20878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nklm.de/kataloge/nklm/lernziel/uebersicht"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hyperlink" Target="https://learninglab.uni-due.de/sites/default/files/kerres-jechle4issing_0.pdf" TargetMode="External"/><Relationship Id="rId18" Type="http://schemas.openxmlformats.org/officeDocument/2006/relationships/hyperlink" Target="https://hochschulforumdigitalisierung.de/sites/default/files/dateien/HFD%20AP%20Nr%2015_Digitale%20Lernszenarien.pdf" TargetMode="External"/><Relationship Id="rId26" Type="http://schemas.openxmlformats.org/officeDocument/2006/relationships/hyperlink" Target="https://creativecommons.org/licenses/by/3.0/de/" TargetMode="External"/><Relationship Id="rId3" Type="http://schemas.openxmlformats.org/officeDocument/2006/relationships/image" Target="../media/image1.png"/><Relationship Id="rId21" Type="http://schemas.openxmlformats.org/officeDocument/2006/relationships/hyperlink" Target="https://www.flickr.com/photos/officialgdc/" TargetMode="External"/><Relationship Id="rId7" Type="http://schemas.openxmlformats.org/officeDocument/2006/relationships/image" Target="../media/image6.jpeg"/><Relationship Id="rId12" Type="http://schemas.openxmlformats.org/officeDocument/2006/relationships/hyperlink" Target="https://learninglab.uni-due.de/sites/default/files/kombi-hybridenLA_0.pdf" TargetMode="External"/><Relationship Id="rId17" Type="http://schemas.openxmlformats.org/officeDocument/2006/relationships/hyperlink" Target="https://link.springer.com/content/pdf/10.1007/s40037-014-0129-9.pdf" TargetMode="External"/><Relationship Id="rId25" Type="http://schemas.openxmlformats.org/officeDocument/2006/relationships/hyperlink" Target="https://www.flickr.com/photos/jirka_matousek/8431572046/" TargetMode="External"/><Relationship Id="rId2" Type="http://schemas.openxmlformats.org/officeDocument/2006/relationships/notesSlide" Target="../notesSlides/notesSlide3.xml"/><Relationship Id="rId16" Type="http://schemas.openxmlformats.org/officeDocument/2006/relationships/hyperlink" Target="https://hochschulforumdigitalisierung.de/de/blog/blended-learning-praxis" TargetMode="Externa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hdphoto" Target="../media/hdphoto2.wdp"/><Relationship Id="rId24" Type="http://schemas.openxmlformats.org/officeDocument/2006/relationships/hyperlink" Target="https://www.flickr.com/photos/jirka_matousek/" TargetMode="External"/><Relationship Id="rId5" Type="http://schemas.openxmlformats.org/officeDocument/2006/relationships/image" Target="../media/image4.jpeg"/><Relationship Id="rId15" Type="http://schemas.openxmlformats.org/officeDocument/2006/relationships/hyperlink" Target="https://creativecommons.org/licenses/by-nc-sa/3.0/" TargetMode="External"/><Relationship Id="rId23" Type="http://schemas.openxmlformats.org/officeDocument/2006/relationships/hyperlink" Target="https://creativecommons.org/licenses/by/2.0/deed.en" TargetMode="External"/><Relationship Id="rId28" Type="http://schemas.openxmlformats.org/officeDocument/2006/relationships/hyperlink" Target="http://www.medstudek.uni-freiburg.de/studienganguebergreifende-bereiche/kompetenzzentrum/bmbf-verbundprojekt-merlin/bmbf-verbundprojekt-merlin" TargetMode="External"/><Relationship Id="rId10" Type="http://schemas.openxmlformats.org/officeDocument/2006/relationships/image" Target="../media/image8.jpeg"/><Relationship Id="rId19" Type="http://schemas.openxmlformats.org/officeDocument/2006/relationships/hyperlink" Target="https://creativecommons.org/licenses/by-nc-nd/4.0/" TargetMode="External"/><Relationship Id="rId4" Type="http://schemas.openxmlformats.org/officeDocument/2006/relationships/image" Target="../media/image3.jpeg"/><Relationship Id="rId9" Type="http://schemas.microsoft.com/office/2007/relationships/hdphoto" Target="../media/hdphoto1.wdp"/><Relationship Id="rId14" Type="http://schemas.openxmlformats.org/officeDocument/2006/relationships/hyperlink" Target="http://www.nklm.de/files/nklm_final_2015-07-03.pdf" TargetMode="External"/><Relationship Id="rId22" Type="http://schemas.openxmlformats.org/officeDocument/2006/relationships/hyperlink" Target="https://www.flickr.com/photos/officialgdc/6233580922" TargetMode="External"/><Relationship Id="rId27"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927944" y="9998422"/>
            <a:ext cx="25776237" cy="3204425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13" name="Tabelle 12"/>
          <p:cNvGraphicFramePr>
            <a:graphicFrameLocks noGrp="1"/>
          </p:cNvGraphicFramePr>
          <p:nvPr>
            <p:extLst>
              <p:ext uri="{D42A27DB-BD31-4B8C-83A1-F6EECF244321}">
                <p14:modId xmlns:p14="http://schemas.microsoft.com/office/powerpoint/2010/main" val="2875466434"/>
              </p:ext>
            </p:extLst>
          </p:nvPr>
        </p:nvGraphicFramePr>
        <p:xfrm>
          <a:off x="907728" y="14849141"/>
          <a:ext cx="25776238" cy="22476137"/>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3961833"/>
                <a:gridCol w="21000280"/>
                <a:gridCol w="814125"/>
              </a:tblGrid>
              <a:tr h="1302903">
                <a:tc gridSpan="3">
                  <a:txBody>
                    <a:bodyPr/>
                    <a:lstStyle/>
                    <a:p>
                      <a:pPr marL="190500" indent="0">
                        <a:spcBef>
                          <a:spcPts val="600"/>
                        </a:spcBef>
                        <a:spcAft>
                          <a:spcPts val="600"/>
                        </a:spcAft>
                      </a:pPr>
                      <a:r>
                        <a:rPr lang="de-DE" sz="4900" b="1" baseline="0" dirty="0" smtClean="0">
                          <a:solidFill>
                            <a:schemeClr val="bg1"/>
                          </a:solidFill>
                          <a:latin typeface="Helvetica" pitchFamily="34" charset="0"/>
                        </a:rPr>
                        <a:t>INITIIERUNG UND ANALYSE</a:t>
                      </a:r>
                      <a:endParaRPr lang="de-DE" sz="4900" b="1" dirty="0">
                        <a:solidFill>
                          <a:schemeClr val="bg1"/>
                        </a:solidFill>
                        <a:latin typeface="Helvetica" pitchFamily="34" charset="0"/>
                      </a:endParaRPr>
                    </a:p>
                  </a:txBody>
                  <a:tcPr anchor="ctr">
                    <a:solidFill>
                      <a:srgbClr val="2C3E50"/>
                    </a:solidFill>
                  </a:tcPr>
                </a:tc>
                <a:tc hMerge="1">
                  <a:txBody>
                    <a:bodyPr/>
                    <a:lstStyle/>
                    <a:p>
                      <a:endParaRPr lang="de-DE"/>
                    </a:p>
                  </a:txBody>
                  <a:tcPr/>
                </a:tc>
                <a:tc hMerge="1">
                  <a:txBody>
                    <a:bodyPr/>
                    <a:lstStyle/>
                    <a:p>
                      <a:endParaRPr lang="de-DE"/>
                    </a:p>
                  </a:txBody>
                  <a:tcPr/>
                </a:tc>
              </a:tr>
              <a:tr h="243840">
                <a:tc gridSpan="3">
                  <a:txBody>
                    <a:bodyPr/>
                    <a:lstStyle/>
                    <a:p>
                      <a:pPr marL="457200" indent="0">
                        <a:spcBef>
                          <a:spcPts val="600"/>
                        </a:spcBef>
                        <a:spcAft>
                          <a:spcPts val="600"/>
                        </a:spcAft>
                      </a:pPr>
                      <a:endParaRPr lang="de-DE" sz="1000" b="1" dirty="0">
                        <a:solidFill>
                          <a:srgbClr val="2C3E50"/>
                        </a:solidFill>
                        <a:latin typeface="Helvetica" pitchFamily="34" charset="0"/>
                      </a:endParaRPr>
                    </a:p>
                  </a:txBody>
                  <a:tcPr anchor="ctr">
                    <a:solidFill>
                      <a:srgbClr val="6DBCDB"/>
                    </a:solidFill>
                  </a:tcPr>
                </a:tc>
                <a:tc hMerge="1">
                  <a:txBody>
                    <a:bodyPr/>
                    <a:lstStyle/>
                    <a:p>
                      <a:endParaRPr lang="de-DE"/>
                    </a:p>
                  </a:txBody>
                  <a:tcPr/>
                </a:tc>
                <a:tc hMerge="1">
                  <a:txBody>
                    <a:bodyPr/>
                    <a:lstStyle/>
                    <a:p>
                      <a:endParaRPr lang="de-DE"/>
                    </a:p>
                  </a:txBody>
                  <a:tcPr/>
                </a:tc>
              </a:tr>
              <a:tr h="973549">
                <a:tc rowSpan="3">
                  <a:txBody>
                    <a:bodyPr/>
                    <a:lstStyle/>
                    <a:p>
                      <a:pPr marL="190500" indent="0">
                        <a:spcBef>
                          <a:spcPts val="600"/>
                        </a:spcBef>
                        <a:spcAft>
                          <a:spcPts val="600"/>
                        </a:spcAft>
                      </a:pPr>
                      <a:r>
                        <a:rPr lang="de-DE" sz="3500" b="1" dirty="0" smtClean="0">
                          <a:solidFill>
                            <a:srgbClr val="2C3E50"/>
                          </a:solidFill>
                          <a:latin typeface="Helvetica" pitchFamily="34" charset="0"/>
                        </a:rPr>
                        <a:t>Bereitschaft</a:t>
                      </a:r>
                      <a:endParaRPr lang="de-DE" sz="4000" b="1" dirty="0">
                        <a:solidFill>
                          <a:srgbClr val="2C3E50"/>
                        </a:solidFill>
                        <a:latin typeface="Helvetica" pitchFamily="34" charset="0"/>
                      </a:endParaRPr>
                    </a:p>
                  </a:txBody>
                  <a:tcPr anchor="ctr">
                    <a:solidFill>
                      <a:srgbClr val="DDDDDD"/>
                    </a:solidFill>
                  </a:tcPr>
                </a:tc>
                <a:tc>
                  <a:txBody>
                    <a:bodyPr/>
                    <a:lstStyle/>
                    <a:p>
                      <a:pPr marL="174625" indent="0"/>
                      <a:r>
                        <a:rPr lang="de-DE" sz="3300" dirty="0" smtClean="0">
                          <a:solidFill>
                            <a:srgbClr val="2C3E50"/>
                          </a:solidFill>
                          <a:latin typeface="Helvetica" pitchFamily="34" charset="0"/>
                        </a:rPr>
                        <a:t>Die übergeordneten Ziele zur </a:t>
                      </a:r>
                      <a:r>
                        <a:rPr lang="de-DE" sz="3300" i="0" dirty="0" smtClean="0">
                          <a:solidFill>
                            <a:srgbClr val="2C3E50"/>
                          </a:solidFill>
                          <a:latin typeface="Helvetica" pitchFamily="34" charset="0"/>
                        </a:rPr>
                        <a:t>Digitalisierung der Hochschullehre </a:t>
                      </a:r>
                      <a:r>
                        <a:rPr lang="de-DE" sz="3300" baseline="0" dirty="0" smtClean="0">
                          <a:solidFill>
                            <a:srgbClr val="2C3E50"/>
                          </a:solidFill>
                          <a:latin typeface="Helvetica" pitchFamily="34" charset="0"/>
                        </a:rPr>
                        <a:t>an der </a:t>
                      </a:r>
                      <a:r>
                        <a:rPr lang="de-DE" sz="3300" dirty="0" smtClean="0">
                          <a:solidFill>
                            <a:srgbClr val="2C3E50"/>
                          </a:solidFill>
                          <a:latin typeface="Helvetica" pitchFamily="34" charset="0"/>
                        </a:rPr>
                        <a:t>Fakultät sind bekannt</a:t>
                      </a:r>
                      <a:r>
                        <a:rPr lang="de-DE" sz="3300" baseline="0" dirty="0" smtClean="0">
                          <a:solidFill>
                            <a:srgbClr val="2C3E50"/>
                          </a:solidFill>
                          <a:latin typeface="Helvetica" pitchFamily="34" charset="0"/>
                        </a:rPr>
                        <a:t>.</a:t>
                      </a:r>
                      <a:endParaRPr lang="de-DE" sz="3300" dirty="0">
                        <a:solidFill>
                          <a:srgbClr val="2C3E50"/>
                        </a:solidFill>
                        <a:latin typeface="Helvetica" pitchFamily="34" charset="0"/>
                      </a:endParaRPr>
                    </a:p>
                  </a:txBody>
                  <a:tcPr anchor="ctr">
                    <a:solidFill>
                      <a:srgbClr val="DDDDDD"/>
                    </a:solidFill>
                  </a:tcPr>
                </a:tc>
                <a:tc>
                  <a:txBody>
                    <a:bodyPr/>
                    <a:lstStyle/>
                    <a:p>
                      <a:pPr marL="0" indent="0" algn="ctr">
                        <a:buFont typeface="Wingdings" panose="05000000000000000000" pitchFamily="2" charset="2"/>
                        <a:buNone/>
                      </a:pPr>
                      <a:r>
                        <a:rPr lang="en-US" sz="3300" kern="1200" dirty="0" smtClean="0">
                          <a:solidFill>
                            <a:srgbClr val="2C3E50"/>
                          </a:solidFill>
                          <a:effectLst/>
                          <a:latin typeface="Helvetica" pitchFamily="34" charset="0"/>
                          <a:ea typeface="+mn-ea"/>
                          <a:cs typeface="+mn-cs"/>
                        </a:rPr>
                        <a:t>☐</a:t>
                      </a:r>
                      <a:endParaRPr lang="de-DE" sz="3300" dirty="0">
                        <a:solidFill>
                          <a:srgbClr val="2C3E50"/>
                        </a:solidFill>
                        <a:latin typeface="Helvetica" pitchFamily="34" charset="0"/>
                      </a:endParaRPr>
                    </a:p>
                  </a:txBody>
                  <a:tcPr anchor="ctr">
                    <a:solidFill>
                      <a:srgbClr val="DDDDDD"/>
                    </a:solidFill>
                  </a:tcPr>
                </a:tc>
              </a:tr>
              <a:tr h="936116">
                <a:tc vMerge="1">
                  <a:txBody>
                    <a:bodyPr/>
                    <a:lstStyle/>
                    <a:p>
                      <a:endParaRPr lang="de-DE"/>
                    </a:p>
                  </a:txBody>
                  <a:tcPr/>
                </a:tc>
                <a:tc>
                  <a:txBody>
                    <a:bodyPr/>
                    <a:lstStyle/>
                    <a:p>
                      <a:pPr marL="174625" indent="0"/>
                      <a:r>
                        <a:rPr lang="de-DE" sz="3300" dirty="0" smtClean="0">
                          <a:solidFill>
                            <a:srgbClr val="2C3E50"/>
                          </a:solidFill>
                          <a:latin typeface="Helvetica" pitchFamily="34" charset="0"/>
                        </a:rPr>
                        <a:t>Die Bedingungen zur Implementierung von Blended Learning sind im Fachbereich gegeben.</a:t>
                      </a:r>
                      <a:endParaRPr lang="de-DE" sz="3300" dirty="0">
                        <a:solidFill>
                          <a:srgbClr val="2C3E50"/>
                        </a:solidFill>
                        <a:latin typeface="Helvetica" pitchFamily="34" charset="0"/>
                      </a:endParaRPr>
                    </a:p>
                  </a:txBody>
                  <a:tcPr anchor="ctr">
                    <a:solidFill>
                      <a:srgbClr val="DDDDDD"/>
                    </a:solidFill>
                  </a:tcPr>
                </a:tc>
                <a:tc>
                  <a:txBody>
                    <a:bodyPr/>
                    <a:lstStyle/>
                    <a:p>
                      <a:pPr marL="0" marR="0" indent="0" algn="ctr" defTabSz="2087831" rtl="0" eaLnBrk="1" fontAlgn="auto" latinLnBrk="0" hangingPunct="1">
                        <a:lnSpc>
                          <a:spcPct val="100000"/>
                        </a:lnSpc>
                        <a:spcBef>
                          <a:spcPts val="0"/>
                        </a:spcBef>
                        <a:spcAft>
                          <a:spcPts val="0"/>
                        </a:spcAft>
                        <a:buClrTx/>
                        <a:buSzTx/>
                        <a:buFontTx/>
                        <a:buNone/>
                        <a:tabLst/>
                        <a:defRPr/>
                      </a:pPr>
                      <a:r>
                        <a:rPr lang="en-US" sz="3300" kern="1200" dirty="0" smtClean="0">
                          <a:solidFill>
                            <a:srgbClr val="2C3E50"/>
                          </a:solidFill>
                          <a:effectLst/>
                          <a:latin typeface="Helvetica" pitchFamily="34" charset="0"/>
                          <a:ea typeface="+mn-ea"/>
                          <a:cs typeface="+mn-cs"/>
                        </a:rPr>
                        <a:t>☐</a:t>
                      </a:r>
                      <a:endParaRPr lang="de-DE" sz="3300" dirty="0" smtClean="0">
                        <a:solidFill>
                          <a:srgbClr val="2C3E50"/>
                        </a:solidFill>
                        <a:latin typeface="Helvetica" pitchFamily="34" charset="0"/>
                      </a:endParaRPr>
                    </a:p>
                  </a:txBody>
                  <a:tcPr anchor="ctr">
                    <a:solidFill>
                      <a:srgbClr val="DDDDDD"/>
                    </a:solidFill>
                  </a:tcPr>
                </a:tc>
              </a:tr>
              <a:tr h="864096">
                <a:tc vMerge="1">
                  <a:txBody>
                    <a:bodyPr/>
                    <a:lstStyle/>
                    <a:p>
                      <a:pPr>
                        <a:spcBef>
                          <a:spcPts val="600"/>
                        </a:spcBef>
                        <a:spcAft>
                          <a:spcPts val="600"/>
                        </a:spcAft>
                      </a:pPr>
                      <a:endParaRPr lang="de-DE" sz="4000" b="1" dirty="0">
                        <a:solidFill>
                          <a:schemeClr val="bg1"/>
                        </a:solidFill>
                        <a:latin typeface="Helvetica" pitchFamily="34" charset="0"/>
                      </a:endParaRPr>
                    </a:p>
                  </a:txBody>
                  <a:tcPr anchor="ctr">
                    <a:solidFill>
                      <a:srgbClr val="D7DADB"/>
                    </a:solidFill>
                  </a:tcPr>
                </a:tc>
                <a:tc>
                  <a:txBody>
                    <a:bodyPr/>
                    <a:lstStyle/>
                    <a:p>
                      <a:pPr marL="174625" indent="0"/>
                      <a:r>
                        <a:rPr lang="de-DE" sz="3300" dirty="0" smtClean="0">
                          <a:solidFill>
                            <a:srgbClr val="2C3E50"/>
                          </a:solidFill>
                          <a:latin typeface="Helvetica" pitchFamily="34" charset="0"/>
                        </a:rPr>
                        <a:t>Der Mehrwert von Blended Learning ist für alle Akteure ersichtlich (z.B. Studierende, Lehrende, usw.)</a:t>
                      </a:r>
                      <a:r>
                        <a:rPr lang="de-DE" sz="3300" baseline="0" dirty="0" smtClean="0">
                          <a:solidFill>
                            <a:srgbClr val="2C3E50"/>
                          </a:solidFill>
                          <a:latin typeface="Helvetica" pitchFamily="34" charset="0"/>
                        </a:rPr>
                        <a:t>.</a:t>
                      </a:r>
                      <a:endParaRPr lang="de-DE" sz="3300" dirty="0">
                        <a:solidFill>
                          <a:srgbClr val="2C3E50"/>
                        </a:solidFill>
                        <a:latin typeface="Helvetica" pitchFamily="34" charset="0"/>
                      </a:endParaRPr>
                    </a:p>
                  </a:txBody>
                  <a:tcPr anchor="ctr">
                    <a:solidFill>
                      <a:srgbClr val="DDDDDD"/>
                    </a:solidFill>
                  </a:tcPr>
                </a:tc>
                <a:tc>
                  <a:txBody>
                    <a:bodyPr/>
                    <a:lstStyle/>
                    <a:p>
                      <a:pPr algn="ctr"/>
                      <a:r>
                        <a:rPr lang="en-US" sz="3300" kern="1200" dirty="0" smtClean="0">
                          <a:solidFill>
                            <a:srgbClr val="2C3E50"/>
                          </a:solidFill>
                          <a:effectLst/>
                          <a:latin typeface="Helvetica" pitchFamily="34" charset="0"/>
                          <a:ea typeface="+mn-ea"/>
                          <a:cs typeface="+mn-cs"/>
                        </a:rPr>
                        <a:t>☐</a:t>
                      </a:r>
                      <a:endParaRPr lang="de-DE" sz="3300" dirty="0">
                        <a:solidFill>
                          <a:srgbClr val="2C3E50"/>
                        </a:solidFill>
                        <a:latin typeface="Helvetica" pitchFamily="34" charset="0"/>
                      </a:endParaRPr>
                    </a:p>
                  </a:txBody>
                  <a:tcPr anchor="ctr">
                    <a:solidFill>
                      <a:srgbClr val="DDDDDD"/>
                    </a:solidFill>
                  </a:tcPr>
                </a:tc>
              </a:tr>
              <a:tr h="216024">
                <a:tc gridSpan="3">
                  <a:txBody>
                    <a:bodyPr/>
                    <a:lstStyle/>
                    <a:p>
                      <a:pPr marL="457200" indent="0">
                        <a:spcBef>
                          <a:spcPts val="600"/>
                        </a:spcBef>
                        <a:spcAft>
                          <a:spcPts val="600"/>
                        </a:spcAft>
                      </a:pPr>
                      <a:endParaRPr lang="de-DE" sz="1000" b="1" kern="1200" dirty="0">
                        <a:solidFill>
                          <a:srgbClr val="2C3E50"/>
                        </a:solidFill>
                        <a:latin typeface="Helvetica" pitchFamily="34" charset="0"/>
                        <a:ea typeface="+mn-ea"/>
                        <a:cs typeface="+mn-cs"/>
                      </a:endParaRPr>
                    </a:p>
                  </a:txBody>
                  <a:tcPr anchor="ctr">
                    <a:solidFill>
                      <a:srgbClr val="6DBCDB"/>
                    </a:solidFill>
                  </a:tcPr>
                </a:tc>
                <a:tc hMerge="1">
                  <a:txBody>
                    <a:bodyPr/>
                    <a:lstStyle/>
                    <a:p>
                      <a:endParaRPr lang="de-DE"/>
                    </a:p>
                  </a:txBody>
                  <a:tcPr/>
                </a:tc>
                <a:tc hMerge="1">
                  <a:txBody>
                    <a:bodyPr/>
                    <a:lstStyle/>
                    <a:p>
                      <a:endParaRPr lang="de-DE"/>
                    </a:p>
                  </a:txBody>
                  <a:tcPr/>
                </a:tc>
              </a:tr>
              <a:tr h="908288">
                <a:tc rowSpan="6">
                  <a:txBody>
                    <a:bodyPr/>
                    <a:lstStyle/>
                    <a:p>
                      <a:pPr marL="190500" indent="0">
                        <a:spcBef>
                          <a:spcPts val="600"/>
                        </a:spcBef>
                        <a:spcAft>
                          <a:spcPts val="600"/>
                        </a:spcAft>
                      </a:pPr>
                      <a:r>
                        <a:rPr lang="de-DE" sz="3500" b="1" kern="1200" dirty="0" smtClean="0">
                          <a:solidFill>
                            <a:srgbClr val="2C3E50"/>
                          </a:solidFill>
                          <a:latin typeface="Helvetica" pitchFamily="34" charset="0"/>
                          <a:ea typeface="+mn-ea"/>
                          <a:cs typeface="+mn-cs"/>
                        </a:rPr>
                        <a:t>Rahmen-bedingungen</a:t>
                      </a:r>
                      <a:endParaRPr lang="de-DE" sz="3500" b="1" kern="1200" dirty="0">
                        <a:solidFill>
                          <a:srgbClr val="2C3E50"/>
                        </a:solidFill>
                        <a:latin typeface="Helvetica" pitchFamily="34" charset="0"/>
                        <a:ea typeface="+mn-ea"/>
                        <a:cs typeface="+mn-cs"/>
                      </a:endParaRPr>
                    </a:p>
                  </a:txBody>
                  <a:tcPr anchor="ctr">
                    <a:solidFill>
                      <a:srgbClr val="DDDDDD"/>
                    </a:solidFill>
                  </a:tcPr>
                </a:tc>
                <a:tc>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r>
                        <a:rPr lang="de-DE" sz="3300" dirty="0" smtClean="0">
                          <a:solidFill>
                            <a:srgbClr val="2C3E50"/>
                          </a:solidFill>
                          <a:latin typeface="Helvetica" pitchFamily="34" charset="0"/>
                        </a:rPr>
                        <a:t>Die finanziellen, personellen und zeitlichen </a:t>
                      </a:r>
                      <a:r>
                        <a:rPr lang="de-DE" sz="3300" baseline="0" dirty="0" smtClean="0">
                          <a:solidFill>
                            <a:srgbClr val="2C3E50"/>
                          </a:solidFill>
                          <a:latin typeface="Helvetica" pitchFamily="34" charset="0"/>
                        </a:rPr>
                        <a:t>Ressourcen für das Lehrprojekt wurden ermittelt.  </a:t>
                      </a:r>
                      <a:endParaRPr lang="de-DE" sz="3300" dirty="0" smtClean="0">
                        <a:solidFill>
                          <a:srgbClr val="2C3E50"/>
                        </a:solidFill>
                        <a:latin typeface="Helvetica" pitchFamily="34" charset="0"/>
                      </a:endParaRPr>
                    </a:p>
                  </a:txBody>
                  <a:tcPr anchor="ctr">
                    <a:solidFill>
                      <a:srgbClr val="DDDDDD"/>
                    </a:solidFill>
                  </a:tcPr>
                </a:tc>
                <a:tc>
                  <a:txBody>
                    <a:bodyPr/>
                    <a:lstStyle/>
                    <a:p>
                      <a:pPr algn="ctr"/>
                      <a:r>
                        <a:rPr lang="en-US" sz="3300" kern="1200" dirty="0" smtClean="0">
                          <a:solidFill>
                            <a:srgbClr val="2C3E50"/>
                          </a:solidFill>
                          <a:effectLst/>
                          <a:latin typeface="Helvetica" pitchFamily="34" charset="0"/>
                          <a:ea typeface="+mn-ea"/>
                          <a:cs typeface="+mn-cs"/>
                        </a:rPr>
                        <a:t>☐</a:t>
                      </a:r>
                      <a:endParaRPr lang="de-DE" sz="3300" dirty="0">
                        <a:solidFill>
                          <a:srgbClr val="2C3E50"/>
                        </a:solidFill>
                        <a:latin typeface="Helvetica" pitchFamily="34" charset="0"/>
                      </a:endParaRPr>
                    </a:p>
                  </a:txBody>
                  <a:tcPr anchor="ctr">
                    <a:solidFill>
                      <a:srgbClr val="DDDDDD"/>
                    </a:solidFill>
                  </a:tcPr>
                </a:tc>
              </a:tr>
              <a:tr h="908288">
                <a:tc vMerge="1">
                  <a:txBody>
                    <a:bodyPr/>
                    <a:lstStyle/>
                    <a:p>
                      <a:endParaRPr lang="de-DE"/>
                    </a:p>
                  </a:txBody>
                  <a:tcPr/>
                </a:tc>
                <a:tc>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r>
                        <a:rPr lang="de-DE" sz="3300" dirty="0" smtClean="0">
                          <a:solidFill>
                            <a:srgbClr val="2C3E50"/>
                          </a:solidFill>
                          <a:latin typeface="Helvetica" pitchFamily="34" charset="0"/>
                        </a:rPr>
                        <a:t>Meilensteine und Abgabefristen</a:t>
                      </a:r>
                      <a:r>
                        <a:rPr lang="de-DE" sz="3300" baseline="0" dirty="0" smtClean="0">
                          <a:solidFill>
                            <a:srgbClr val="2C3E50"/>
                          </a:solidFill>
                          <a:latin typeface="Helvetica" pitchFamily="34" charset="0"/>
                        </a:rPr>
                        <a:t> für die einzelnen Projektphasen wurden definiert.</a:t>
                      </a:r>
                      <a:endParaRPr lang="de-DE" sz="3300" dirty="0" smtClean="0">
                        <a:solidFill>
                          <a:srgbClr val="2C3E50"/>
                        </a:solidFill>
                        <a:latin typeface="Helvetica" pitchFamily="34" charset="0"/>
                      </a:endParaRPr>
                    </a:p>
                  </a:txBody>
                  <a:tcPr anchor="ctr">
                    <a:solidFill>
                      <a:srgbClr val="DDDDDD"/>
                    </a:solidFill>
                  </a:tcPr>
                </a:tc>
                <a:tc>
                  <a:txBody>
                    <a:bodyPr/>
                    <a:lstStyle/>
                    <a:p>
                      <a:pPr marL="0" marR="0" indent="0" algn="ctr" defTabSz="2087831" rtl="0" eaLnBrk="1" fontAlgn="auto" latinLnBrk="0" hangingPunct="1">
                        <a:lnSpc>
                          <a:spcPct val="100000"/>
                        </a:lnSpc>
                        <a:spcBef>
                          <a:spcPts val="0"/>
                        </a:spcBef>
                        <a:spcAft>
                          <a:spcPts val="0"/>
                        </a:spcAft>
                        <a:buClrTx/>
                        <a:buSzTx/>
                        <a:buFontTx/>
                        <a:buNone/>
                        <a:tabLst/>
                        <a:defRPr/>
                      </a:pPr>
                      <a:r>
                        <a:rPr lang="en-US" sz="3300" kern="1200" dirty="0" smtClean="0">
                          <a:solidFill>
                            <a:srgbClr val="2C3E50"/>
                          </a:solidFill>
                          <a:effectLst/>
                          <a:latin typeface="Helvetica" pitchFamily="34" charset="0"/>
                          <a:ea typeface="+mn-ea"/>
                          <a:cs typeface="+mn-cs"/>
                        </a:rPr>
                        <a:t>☐</a:t>
                      </a:r>
                      <a:endParaRPr lang="de-DE" sz="3300" dirty="0" smtClean="0">
                        <a:solidFill>
                          <a:srgbClr val="2C3E50"/>
                        </a:solidFill>
                        <a:latin typeface="Helvetica" pitchFamily="34" charset="0"/>
                      </a:endParaRPr>
                    </a:p>
                  </a:txBody>
                  <a:tcPr anchor="ctr">
                    <a:solidFill>
                      <a:srgbClr val="DDDDDD"/>
                    </a:solidFill>
                  </a:tcPr>
                </a:tc>
              </a:tr>
              <a:tr h="908300">
                <a:tc vMerge="1">
                  <a:txBody>
                    <a:bodyPr/>
                    <a:lstStyle/>
                    <a:p>
                      <a:endParaRPr lang="de-DE"/>
                    </a:p>
                  </a:txBody>
                  <a:tcPr/>
                </a:tc>
                <a:tc>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r>
                        <a:rPr lang="de-DE" sz="3300" dirty="0" smtClean="0">
                          <a:solidFill>
                            <a:srgbClr val="2C3E50"/>
                          </a:solidFill>
                          <a:latin typeface="Helvetica" pitchFamily="34" charset="0"/>
                        </a:rPr>
                        <a:t>Die Vorgaben des Pflichtcurriculums und besondere</a:t>
                      </a:r>
                      <a:r>
                        <a:rPr lang="de-DE" sz="3300" baseline="0" dirty="0" smtClean="0">
                          <a:solidFill>
                            <a:srgbClr val="2C3E50"/>
                          </a:solidFill>
                          <a:latin typeface="Helvetica" pitchFamily="34" charset="0"/>
                        </a:rPr>
                        <a:t> Prüfungsbedingungen wurden berücksichtigt.</a:t>
                      </a:r>
                      <a:endParaRPr lang="de-DE" sz="3300" dirty="0" smtClean="0">
                        <a:solidFill>
                          <a:srgbClr val="2C3E50"/>
                        </a:solidFill>
                        <a:latin typeface="Helvetica" pitchFamily="34" charset="0"/>
                      </a:endParaRPr>
                    </a:p>
                  </a:txBody>
                  <a:tcPr anchor="ctr">
                    <a:solidFill>
                      <a:srgbClr val="DDDDDD"/>
                    </a:solidFill>
                  </a:tcPr>
                </a:tc>
                <a:tc>
                  <a:txBody>
                    <a:bodyPr/>
                    <a:lstStyle/>
                    <a:p>
                      <a:pPr marL="0" marR="0" indent="0" algn="ctr" defTabSz="2087831" rtl="0" eaLnBrk="1" fontAlgn="auto" latinLnBrk="0" hangingPunct="1">
                        <a:lnSpc>
                          <a:spcPct val="100000"/>
                        </a:lnSpc>
                        <a:spcBef>
                          <a:spcPts val="0"/>
                        </a:spcBef>
                        <a:spcAft>
                          <a:spcPts val="0"/>
                        </a:spcAft>
                        <a:buClrTx/>
                        <a:buSzTx/>
                        <a:buFontTx/>
                        <a:buNone/>
                        <a:tabLst/>
                        <a:defRPr/>
                      </a:pPr>
                      <a:r>
                        <a:rPr lang="en-US" sz="3300" kern="1200" dirty="0" smtClean="0">
                          <a:solidFill>
                            <a:srgbClr val="2C3E50"/>
                          </a:solidFill>
                          <a:effectLst/>
                          <a:latin typeface="Helvetica" pitchFamily="34" charset="0"/>
                          <a:ea typeface="+mn-ea"/>
                          <a:cs typeface="+mn-cs"/>
                        </a:rPr>
                        <a:t>☐</a:t>
                      </a:r>
                      <a:endParaRPr lang="de-DE" sz="3300" dirty="0" smtClean="0">
                        <a:solidFill>
                          <a:srgbClr val="2C3E50"/>
                        </a:solidFill>
                        <a:latin typeface="Helvetica" pitchFamily="34" charset="0"/>
                      </a:endParaRPr>
                    </a:p>
                  </a:txBody>
                  <a:tcPr anchor="ctr">
                    <a:solidFill>
                      <a:srgbClr val="DDDDDD"/>
                    </a:solidFill>
                  </a:tcPr>
                </a:tc>
              </a:tr>
              <a:tr h="891900">
                <a:tc vMerge="1">
                  <a:txBody>
                    <a:bodyPr/>
                    <a:lstStyle/>
                    <a:p>
                      <a:endParaRPr lang="de-DE"/>
                    </a:p>
                  </a:txBody>
                  <a:tcPr/>
                </a:tc>
                <a:tc>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r>
                        <a:rPr lang="de-DE" sz="3300" dirty="0" smtClean="0">
                          <a:solidFill>
                            <a:srgbClr val="2C3E50"/>
                          </a:solidFill>
                          <a:latin typeface="Helvetica" pitchFamily="34" charset="0"/>
                        </a:rPr>
                        <a:t>Der Study-</a:t>
                      </a:r>
                      <a:r>
                        <a:rPr lang="de-DE" sz="3300" dirty="0" err="1" smtClean="0">
                          <a:solidFill>
                            <a:srgbClr val="2C3E50"/>
                          </a:solidFill>
                          <a:latin typeface="Helvetica" pitchFamily="34" charset="0"/>
                        </a:rPr>
                        <a:t>Workload</a:t>
                      </a:r>
                      <a:r>
                        <a:rPr lang="de-DE" sz="3300" dirty="0" smtClean="0">
                          <a:solidFill>
                            <a:srgbClr val="2C3E50"/>
                          </a:solidFill>
                          <a:latin typeface="Helvetica" pitchFamily="34" charset="0"/>
                        </a:rPr>
                        <a:t> für die Präsenzphasen</a:t>
                      </a:r>
                      <a:r>
                        <a:rPr lang="de-DE" sz="3300" baseline="0" dirty="0" smtClean="0">
                          <a:solidFill>
                            <a:srgbClr val="2C3E50"/>
                          </a:solidFill>
                          <a:latin typeface="Helvetica" pitchFamily="34" charset="0"/>
                        </a:rPr>
                        <a:t> </a:t>
                      </a:r>
                      <a:r>
                        <a:rPr lang="de-DE" sz="3300" dirty="0" smtClean="0">
                          <a:solidFill>
                            <a:srgbClr val="2C3E50"/>
                          </a:solidFill>
                          <a:latin typeface="Helvetica" pitchFamily="34" charset="0"/>
                        </a:rPr>
                        <a:t>und</a:t>
                      </a:r>
                      <a:r>
                        <a:rPr lang="de-DE" sz="3300" baseline="0" dirty="0" smtClean="0">
                          <a:solidFill>
                            <a:srgbClr val="2C3E50"/>
                          </a:solidFill>
                          <a:latin typeface="Helvetica" pitchFamily="34" charset="0"/>
                        </a:rPr>
                        <a:t> Online-Selbstlernphasen wurden </a:t>
                      </a:r>
                      <a:r>
                        <a:rPr lang="de-DE" sz="3300" dirty="0" smtClean="0">
                          <a:solidFill>
                            <a:srgbClr val="2C3E50"/>
                          </a:solidFill>
                          <a:latin typeface="Helvetica" pitchFamily="34" charset="0"/>
                        </a:rPr>
                        <a:t>errechnet.</a:t>
                      </a:r>
                    </a:p>
                  </a:txBody>
                  <a:tcPr anchor="ctr">
                    <a:solidFill>
                      <a:srgbClr val="DDDDDD"/>
                    </a:solidFill>
                  </a:tcPr>
                </a:tc>
                <a:tc>
                  <a:txBody>
                    <a:bodyPr/>
                    <a:lstStyle/>
                    <a:p>
                      <a:pPr marL="0" marR="0" indent="0" algn="ctr" defTabSz="2087831" rtl="0" eaLnBrk="1" fontAlgn="auto" latinLnBrk="0" hangingPunct="1">
                        <a:lnSpc>
                          <a:spcPct val="100000"/>
                        </a:lnSpc>
                        <a:spcBef>
                          <a:spcPts val="0"/>
                        </a:spcBef>
                        <a:spcAft>
                          <a:spcPts val="0"/>
                        </a:spcAft>
                        <a:buClrTx/>
                        <a:buSzTx/>
                        <a:buFontTx/>
                        <a:buNone/>
                        <a:tabLst/>
                        <a:defRPr/>
                      </a:pPr>
                      <a:r>
                        <a:rPr lang="en-US" sz="3300" kern="1200" dirty="0" smtClean="0">
                          <a:solidFill>
                            <a:srgbClr val="2C3E50"/>
                          </a:solidFill>
                          <a:effectLst/>
                          <a:latin typeface="Helvetica" pitchFamily="34" charset="0"/>
                          <a:ea typeface="+mn-ea"/>
                          <a:cs typeface="+mn-cs"/>
                        </a:rPr>
                        <a:t>☐</a:t>
                      </a:r>
                      <a:endParaRPr lang="de-DE" sz="3300" dirty="0" smtClean="0">
                        <a:solidFill>
                          <a:srgbClr val="2C3E50"/>
                        </a:solidFill>
                        <a:latin typeface="Helvetica" pitchFamily="34" charset="0"/>
                      </a:endParaRPr>
                    </a:p>
                  </a:txBody>
                  <a:tcPr anchor="ctr">
                    <a:solidFill>
                      <a:srgbClr val="DDDDDD"/>
                    </a:solidFill>
                  </a:tcPr>
                </a:tc>
              </a:tr>
              <a:tr h="936104">
                <a:tc vMerge="1">
                  <a:txBody>
                    <a:bodyPr/>
                    <a:lstStyle/>
                    <a:p>
                      <a:endParaRPr lang="de-DE"/>
                    </a:p>
                  </a:txBody>
                  <a:tcPr/>
                </a:tc>
                <a:tc>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r>
                        <a:rPr lang="de-DE" sz="3300" dirty="0" smtClean="0">
                          <a:solidFill>
                            <a:srgbClr val="2C3E50"/>
                          </a:solidFill>
                          <a:latin typeface="Helvetica" pitchFamily="34" charset="0"/>
                        </a:rPr>
                        <a:t>Der Bedarf</a:t>
                      </a:r>
                      <a:r>
                        <a:rPr lang="de-DE" sz="3300" baseline="0" dirty="0" smtClean="0">
                          <a:solidFill>
                            <a:srgbClr val="2C3E50"/>
                          </a:solidFill>
                          <a:latin typeface="Helvetica" pitchFamily="34" charset="0"/>
                        </a:rPr>
                        <a:t> an </a:t>
                      </a:r>
                      <a:r>
                        <a:rPr lang="de-DE" sz="3300" dirty="0" smtClean="0">
                          <a:solidFill>
                            <a:srgbClr val="2C3E50"/>
                          </a:solidFill>
                          <a:latin typeface="Helvetica" pitchFamily="34" charset="0"/>
                        </a:rPr>
                        <a:t>Beratung, Unterstützung und Qualifizierung </a:t>
                      </a:r>
                      <a:r>
                        <a:rPr lang="de-DE" sz="3300" baseline="0" dirty="0" smtClean="0">
                          <a:solidFill>
                            <a:srgbClr val="2C3E50"/>
                          </a:solidFill>
                          <a:latin typeface="Helvetica" pitchFamily="34" charset="0"/>
                        </a:rPr>
                        <a:t>des Lehrpersonals wurde ermittelt.</a:t>
                      </a:r>
                      <a:r>
                        <a:rPr lang="de-DE" sz="3300" dirty="0" smtClean="0">
                          <a:solidFill>
                            <a:srgbClr val="2C3E50"/>
                          </a:solidFill>
                          <a:latin typeface="Helvetica" pitchFamily="34" charset="0"/>
                        </a:rPr>
                        <a:t> </a:t>
                      </a:r>
                    </a:p>
                  </a:txBody>
                  <a:tcPr anchor="ctr">
                    <a:solidFill>
                      <a:srgbClr val="DDDDDD"/>
                    </a:solidFill>
                  </a:tcPr>
                </a:tc>
                <a:tc>
                  <a:txBody>
                    <a:bodyPr/>
                    <a:lstStyle/>
                    <a:p>
                      <a:pPr marL="0" marR="0" indent="0" algn="ctr" defTabSz="2087831" rtl="0" eaLnBrk="1" fontAlgn="auto" latinLnBrk="0" hangingPunct="1">
                        <a:lnSpc>
                          <a:spcPct val="100000"/>
                        </a:lnSpc>
                        <a:spcBef>
                          <a:spcPts val="0"/>
                        </a:spcBef>
                        <a:spcAft>
                          <a:spcPts val="0"/>
                        </a:spcAft>
                        <a:buClrTx/>
                        <a:buSzTx/>
                        <a:buFontTx/>
                        <a:buNone/>
                        <a:tabLst/>
                        <a:defRPr/>
                      </a:pPr>
                      <a:r>
                        <a:rPr lang="en-US" sz="3300" kern="1200" dirty="0" smtClean="0">
                          <a:solidFill>
                            <a:srgbClr val="2C3E50"/>
                          </a:solidFill>
                          <a:effectLst/>
                          <a:latin typeface="Helvetica" pitchFamily="34" charset="0"/>
                          <a:ea typeface="+mn-ea"/>
                          <a:cs typeface="+mn-cs"/>
                        </a:rPr>
                        <a:t>☐</a:t>
                      </a:r>
                      <a:endParaRPr lang="de-DE" sz="3300" dirty="0" smtClean="0">
                        <a:solidFill>
                          <a:srgbClr val="2C3E50"/>
                        </a:solidFill>
                        <a:latin typeface="Helvetica" pitchFamily="34" charset="0"/>
                      </a:endParaRPr>
                    </a:p>
                  </a:txBody>
                  <a:tcPr anchor="ctr">
                    <a:solidFill>
                      <a:srgbClr val="DDDDDD"/>
                    </a:solidFill>
                  </a:tcPr>
                </a:tc>
              </a:tr>
              <a:tr h="792088">
                <a:tc vMerge="1">
                  <a:txBody>
                    <a:bodyPr/>
                    <a:lstStyle/>
                    <a:p>
                      <a:pPr marL="190500" indent="0">
                        <a:spcBef>
                          <a:spcPts val="600"/>
                        </a:spcBef>
                        <a:spcAft>
                          <a:spcPts val="600"/>
                        </a:spcAft>
                      </a:pPr>
                      <a:endParaRPr lang="de-DE" sz="3500" b="1" kern="1200" dirty="0">
                        <a:solidFill>
                          <a:srgbClr val="2C3E50"/>
                        </a:solidFill>
                        <a:latin typeface="Helvetica" pitchFamily="34" charset="0"/>
                        <a:ea typeface="+mn-ea"/>
                        <a:cs typeface="+mn-cs"/>
                      </a:endParaRPr>
                    </a:p>
                  </a:txBody>
                  <a:tcPr anchor="ctr">
                    <a:solidFill>
                      <a:srgbClr val="D7DADB"/>
                    </a:solidFill>
                  </a:tcPr>
                </a:tc>
                <a:tc>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r>
                        <a:rPr lang="de-DE" sz="3300" dirty="0" smtClean="0">
                          <a:solidFill>
                            <a:srgbClr val="2C3E50"/>
                          </a:solidFill>
                          <a:latin typeface="Helvetica" pitchFamily="34" charset="0"/>
                        </a:rPr>
                        <a:t>Die</a:t>
                      </a:r>
                      <a:r>
                        <a:rPr lang="de-DE" sz="3300" baseline="0" dirty="0" smtClean="0">
                          <a:solidFill>
                            <a:srgbClr val="2C3E50"/>
                          </a:solidFill>
                          <a:latin typeface="Helvetica" pitchFamily="34" charset="0"/>
                        </a:rPr>
                        <a:t> fachspezifische Lernkultur und die Studienbedingungen wurden berücksichtigt.</a:t>
                      </a:r>
                      <a:endParaRPr lang="de-DE" sz="3300" dirty="0" smtClean="0">
                        <a:solidFill>
                          <a:srgbClr val="2C3E50"/>
                        </a:solidFill>
                        <a:latin typeface="Helvetica" pitchFamily="34" charset="0"/>
                      </a:endParaRPr>
                    </a:p>
                  </a:txBody>
                  <a:tcPr anchor="ctr">
                    <a:solidFill>
                      <a:srgbClr val="DDDDDD"/>
                    </a:solidFill>
                  </a:tcPr>
                </a:tc>
                <a:tc>
                  <a:txBody>
                    <a:bodyPr/>
                    <a:lstStyle/>
                    <a:p>
                      <a:pPr marL="0" marR="0" indent="0" algn="ctr" defTabSz="2087831" rtl="0" eaLnBrk="1" fontAlgn="auto" latinLnBrk="0" hangingPunct="1">
                        <a:lnSpc>
                          <a:spcPct val="100000"/>
                        </a:lnSpc>
                        <a:spcBef>
                          <a:spcPts val="0"/>
                        </a:spcBef>
                        <a:spcAft>
                          <a:spcPts val="0"/>
                        </a:spcAft>
                        <a:buClrTx/>
                        <a:buSzTx/>
                        <a:buFontTx/>
                        <a:buNone/>
                        <a:tabLst/>
                        <a:defRPr/>
                      </a:pPr>
                      <a:r>
                        <a:rPr lang="en-US" sz="3300" kern="1200" dirty="0" smtClean="0">
                          <a:solidFill>
                            <a:srgbClr val="2C3E50"/>
                          </a:solidFill>
                          <a:effectLst/>
                          <a:latin typeface="Helvetica" pitchFamily="34" charset="0"/>
                          <a:ea typeface="+mn-ea"/>
                          <a:cs typeface="+mn-cs"/>
                        </a:rPr>
                        <a:t>☐</a:t>
                      </a:r>
                      <a:endParaRPr lang="de-DE" sz="3300" dirty="0" smtClean="0">
                        <a:solidFill>
                          <a:srgbClr val="2C3E50"/>
                        </a:solidFill>
                        <a:latin typeface="Helvetica" pitchFamily="34" charset="0"/>
                      </a:endParaRPr>
                    </a:p>
                  </a:txBody>
                  <a:tcPr anchor="ctr">
                    <a:solidFill>
                      <a:srgbClr val="DDDDDD"/>
                    </a:solidFill>
                  </a:tcPr>
                </a:tc>
              </a:tr>
              <a:tr h="188208">
                <a:tc gridSpan="3">
                  <a:txBody>
                    <a:bodyPr/>
                    <a:lstStyle/>
                    <a:p>
                      <a:pPr marL="457200" indent="0">
                        <a:spcBef>
                          <a:spcPts val="600"/>
                        </a:spcBef>
                        <a:spcAft>
                          <a:spcPts val="600"/>
                        </a:spcAft>
                      </a:pPr>
                      <a:endParaRPr lang="de-DE" sz="1000" b="1" kern="1200" dirty="0">
                        <a:solidFill>
                          <a:srgbClr val="2C3E50"/>
                        </a:solidFill>
                        <a:latin typeface="Helvetica" pitchFamily="34" charset="0"/>
                        <a:ea typeface="+mn-ea"/>
                        <a:cs typeface="+mn-cs"/>
                      </a:endParaRPr>
                    </a:p>
                  </a:txBody>
                  <a:tcPr anchor="ctr">
                    <a:solidFill>
                      <a:srgbClr val="6DBCDB"/>
                    </a:solidFill>
                  </a:tcPr>
                </a:tc>
                <a:tc hMerge="1">
                  <a:txBody>
                    <a:bodyPr/>
                    <a:lstStyle/>
                    <a:p>
                      <a:endParaRPr lang="de-DE"/>
                    </a:p>
                  </a:txBody>
                  <a:tcPr/>
                </a:tc>
                <a:tc hMerge="1">
                  <a:txBody>
                    <a:bodyPr/>
                    <a:lstStyle/>
                    <a:p>
                      <a:endParaRPr lang="de-DE"/>
                    </a:p>
                  </a:txBody>
                  <a:tcPr/>
                </a:tc>
              </a:tr>
              <a:tr h="808464">
                <a:tc rowSpan="4">
                  <a:txBody>
                    <a:bodyPr/>
                    <a:lstStyle/>
                    <a:p>
                      <a:pPr marL="266700" indent="0">
                        <a:spcBef>
                          <a:spcPts val="600"/>
                        </a:spcBef>
                        <a:spcAft>
                          <a:spcPts val="600"/>
                        </a:spcAft>
                      </a:pPr>
                      <a:r>
                        <a:rPr lang="de-DE" sz="3500" b="1" kern="1200" dirty="0" smtClean="0">
                          <a:solidFill>
                            <a:srgbClr val="2C3E50"/>
                          </a:solidFill>
                          <a:latin typeface="Helvetica" pitchFamily="34" charset="0"/>
                          <a:ea typeface="+mn-ea"/>
                          <a:cs typeface="+mn-cs"/>
                        </a:rPr>
                        <a:t>Zielgruppe</a:t>
                      </a:r>
                      <a:endParaRPr lang="de-DE" sz="3500" b="1" kern="1200" dirty="0">
                        <a:solidFill>
                          <a:srgbClr val="2C3E50"/>
                        </a:solidFill>
                        <a:latin typeface="Helvetica" pitchFamily="34" charset="0"/>
                        <a:ea typeface="+mn-ea"/>
                        <a:cs typeface="+mn-cs"/>
                      </a:endParaRPr>
                    </a:p>
                  </a:txBody>
                  <a:tcPr anchor="ctr">
                    <a:solidFill>
                      <a:srgbClr val="DDDDDD"/>
                    </a:solidFill>
                  </a:tcPr>
                </a:tc>
                <a:tc>
                  <a:txBody>
                    <a:bodyPr/>
                    <a:lstStyle/>
                    <a:p>
                      <a:pPr marL="171450" indent="0"/>
                      <a:r>
                        <a:rPr lang="de-DE" sz="3300" dirty="0" smtClean="0">
                          <a:solidFill>
                            <a:srgbClr val="2C3E50"/>
                          </a:solidFill>
                          <a:latin typeface="Helvetica" pitchFamily="34" charset="0"/>
                        </a:rPr>
                        <a:t>Die fachlichen und technischen Vorkenntnisse </a:t>
                      </a:r>
                      <a:r>
                        <a:rPr lang="de-DE" sz="3300" baseline="0" dirty="0" smtClean="0">
                          <a:solidFill>
                            <a:srgbClr val="2C3E50"/>
                          </a:solidFill>
                          <a:latin typeface="Helvetica" pitchFamily="34" charset="0"/>
                        </a:rPr>
                        <a:t>der Zielgruppe wurden ermittelt.</a:t>
                      </a:r>
                      <a:endParaRPr lang="de-DE" sz="3300" dirty="0">
                        <a:solidFill>
                          <a:srgbClr val="2C3E50"/>
                        </a:solidFill>
                        <a:latin typeface="Helvetica" pitchFamily="34" charset="0"/>
                      </a:endParaRPr>
                    </a:p>
                  </a:txBody>
                  <a:tcPr anchor="ctr">
                    <a:solidFill>
                      <a:srgbClr val="DDDDDD"/>
                    </a:solidFill>
                  </a:tcPr>
                </a:tc>
                <a:tc>
                  <a:txBody>
                    <a:bodyPr/>
                    <a:lstStyle/>
                    <a:p>
                      <a:pPr algn="ctr"/>
                      <a:r>
                        <a:rPr lang="en-US" sz="3300" kern="1200" dirty="0" smtClean="0">
                          <a:solidFill>
                            <a:srgbClr val="2C3E50"/>
                          </a:solidFill>
                          <a:effectLst/>
                          <a:latin typeface="Helvetica" pitchFamily="34" charset="0"/>
                          <a:ea typeface="+mn-ea"/>
                          <a:cs typeface="+mn-cs"/>
                        </a:rPr>
                        <a:t>☐</a:t>
                      </a:r>
                      <a:endParaRPr lang="de-DE" sz="3300" dirty="0">
                        <a:solidFill>
                          <a:srgbClr val="2C3E50"/>
                        </a:solidFill>
                        <a:latin typeface="Helvetica" pitchFamily="34" charset="0"/>
                      </a:endParaRPr>
                    </a:p>
                  </a:txBody>
                  <a:tcPr anchor="ctr">
                    <a:solidFill>
                      <a:srgbClr val="DDDDDD"/>
                    </a:solidFill>
                  </a:tcPr>
                </a:tc>
              </a:tr>
              <a:tr h="936116">
                <a:tc vMerge="1">
                  <a:txBody>
                    <a:bodyPr/>
                    <a:lstStyle/>
                    <a:p>
                      <a:endParaRPr lang="de-DE"/>
                    </a:p>
                  </a:txBody>
                  <a:tcPr/>
                </a:tc>
                <a:tc>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r>
                        <a:rPr lang="de-DE" sz="3300" dirty="0" smtClean="0">
                          <a:solidFill>
                            <a:srgbClr val="2C3E50"/>
                          </a:solidFill>
                          <a:latin typeface="Helvetica" pitchFamily="34" charset="0"/>
                        </a:rPr>
                        <a:t>Der Grad an Selbstlernkompetenz und bisherige Lernerfahrungen der Zielgruppe </a:t>
                      </a:r>
                      <a:r>
                        <a:rPr lang="de-DE" sz="3300" baseline="0" dirty="0" smtClean="0">
                          <a:solidFill>
                            <a:srgbClr val="2C3E50"/>
                          </a:solidFill>
                          <a:latin typeface="Helvetica" pitchFamily="34" charset="0"/>
                        </a:rPr>
                        <a:t>wurden eingeschätzt.</a:t>
                      </a:r>
                      <a:endParaRPr lang="de-DE" sz="3300" dirty="0" smtClean="0">
                        <a:solidFill>
                          <a:srgbClr val="2C3E50"/>
                        </a:solidFill>
                        <a:latin typeface="Helvetica" pitchFamily="34" charset="0"/>
                      </a:endParaRPr>
                    </a:p>
                  </a:txBody>
                  <a:tcPr anchor="ctr">
                    <a:solidFill>
                      <a:srgbClr val="DDDDDD"/>
                    </a:solidFill>
                  </a:tcPr>
                </a:tc>
                <a:tc>
                  <a:txBody>
                    <a:bodyPr/>
                    <a:lstStyle/>
                    <a:p>
                      <a:pPr marL="0" marR="0" indent="0" algn="ctr" defTabSz="2087831" rtl="0" eaLnBrk="1" fontAlgn="auto" latinLnBrk="0" hangingPunct="1">
                        <a:lnSpc>
                          <a:spcPct val="100000"/>
                        </a:lnSpc>
                        <a:spcBef>
                          <a:spcPts val="0"/>
                        </a:spcBef>
                        <a:spcAft>
                          <a:spcPts val="0"/>
                        </a:spcAft>
                        <a:buClrTx/>
                        <a:buSzTx/>
                        <a:buFontTx/>
                        <a:buNone/>
                        <a:tabLst/>
                        <a:defRPr/>
                      </a:pPr>
                      <a:r>
                        <a:rPr lang="en-US" sz="3300" kern="1200" dirty="0" smtClean="0">
                          <a:solidFill>
                            <a:srgbClr val="2C3E50"/>
                          </a:solidFill>
                          <a:effectLst/>
                          <a:latin typeface="Helvetica" pitchFamily="34" charset="0"/>
                          <a:ea typeface="+mn-ea"/>
                          <a:cs typeface="+mn-cs"/>
                        </a:rPr>
                        <a:t>☐</a:t>
                      </a:r>
                      <a:endParaRPr lang="de-DE" sz="3300" dirty="0" smtClean="0">
                        <a:solidFill>
                          <a:srgbClr val="2C3E50"/>
                        </a:solidFill>
                        <a:latin typeface="Helvetica" pitchFamily="34" charset="0"/>
                      </a:endParaRPr>
                    </a:p>
                  </a:txBody>
                  <a:tcPr anchor="ctr">
                    <a:solidFill>
                      <a:srgbClr val="DDDDDD"/>
                    </a:solidFill>
                  </a:tcPr>
                </a:tc>
              </a:tr>
              <a:tr h="891900">
                <a:tc vMerge="1">
                  <a:txBody>
                    <a:bodyPr/>
                    <a:lstStyle/>
                    <a:p>
                      <a:endParaRPr lang="de-DE"/>
                    </a:p>
                  </a:txBody>
                  <a:tcPr/>
                </a:tc>
                <a:tc>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r>
                        <a:rPr lang="de-DE" sz="3300" dirty="0" smtClean="0">
                          <a:solidFill>
                            <a:srgbClr val="2C3E50"/>
                          </a:solidFill>
                          <a:latin typeface="Helvetica" pitchFamily="34" charset="0"/>
                        </a:rPr>
                        <a:t>Die Lernbedürfnisse/-motive, Interessen und</a:t>
                      </a:r>
                      <a:r>
                        <a:rPr lang="de-DE" sz="3300" baseline="0" dirty="0" smtClean="0">
                          <a:solidFill>
                            <a:srgbClr val="2C3E50"/>
                          </a:solidFill>
                          <a:latin typeface="Helvetica" pitchFamily="34" charset="0"/>
                        </a:rPr>
                        <a:t> </a:t>
                      </a:r>
                      <a:r>
                        <a:rPr lang="de-DE" sz="3300" dirty="0" smtClean="0">
                          <a:solidFill>
                            <a:srgbClr val="2C3E50"/>
                          </a:solidFill>
                          <a:latin typeface="Helvetica" pitchFamily="34" charset="0"/>
                        </a:rPr>
                        <a:t>Erwartungen der Zielgruppe wurden ermittelt.</a:t>
                      </a:r>
                      <a:r>
                        <a:rPr lang="de-DE" sz="3300" baseline="0" dirty="0" smtClean="0">
                          <a:solidFill>
                            <a:srgbClr val="2C3E50"/>
                          </a:solidFill>
                          <a:latin typeface="Helvetica" pitchFamily="34" charset="0"/>
                        </a:rPr>
                        <a:t> </a:t>
                      </a:r>
                      <a:endParaRPr lang="de-DE" sz="3300" dirty="0" smtClean="0">
                        <a:solidFill>
                          <a:srgbClr val="2C3E50"/>
                        </a:solidFill>
                        <a:latin typeface="Helvetica" pitchFamily="34" charset="0"/>
                      </a:endParaRPr>
                    </a:p>
                  </a:txBody>
                  <a:tcPr anchor="ctr">
                    <a:solidFill>
                      <a:srgbClr val="DDDDDD"/>
                    </a:solidFill>
                  </a:tcPr>
                </a:tc>
                <a:tc>
                  <a:txBody>
                    <a:bodyPr/>
                    <a:lstStyle/>
                    <a:p>
                      <a:pPr marL="0" marR="0" indent="0" algn="ctr" defTabSz="2087831" rtl="0" eaLnBrk="1" fontAlgn="auto" latinLnBrk="0" hangingPunct="1">
                        <a:lnSpc>
                          <a:spcPct val="100000"/>
                        </a:lnSpc>
                        <a:spcBef>
                          <a:spcPts val="0"/>
                        </a:spcBef>
                        <a:spcAft>
                          <a:spcPts val="0"/>
                        </a:spcAft>
                        <a:buClrTx/>
                        <a:buSzTx/>
                        <a:buFontTx/>
                        <a:buNone/>
                        <a:tabLst/>
                        <a:defRPr/>
                      </a:pPr>
                      <a:r>
                        <a:rPr lang="en-US" sz="3300" kern="1200" dirty="0" smtClean="0">
                          <a:solidFill>
                            <a:srgbClr val="2C3E50"/>
                          </a:solidFill>
                          <a:effectLst/>
                          <a:latin typeface="Helvetica" pitchFamily="34" charset="0"/>
                          <a:ea typeface="+mn-ea"/>
                          <a:cs typeface="+mn-cs"/>
                        </a:rPr>
                        <a:t>☐</a:t>
                      </a:r>
                      <a:endParaRPr lang="de-DE" sz="3300" dirty="0" smtClean="0">
                        <a:solidFill>
                          <a:srgbClr val="2C3E50"/>
                        </a:solidFill>
                        <a:latin typeface="Helvetica" pitchFamily="34" charset="0"/>
                      </a:endParaRPr>
                    </a:p>
                  </a:txBody>
                  <a:tcPr anchor="ctr">
                    <a:solidFill>
                      <a:srgbClr val="DDDDDD"/>
                    </a:solidFill>
                  </a:tcPr>
                </a:tc>
              </a:tr>
              <a:tr h="891900">
                <a:tc vMerge="1">
                  <a:txBody>
                    <a:bodyPr/>
                    <a:lstStyle/>
                    <a:p>
                      <a:endParaRPr lang="de-DE"/>
                    </a:p>
                  </a:txBody>
                  <a:tcPr/>
                </a:tc>
                <a:tc>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r>
                        <a:rPr lang="de-DE" sz="3300" dirty="0" smtClean="0">
                          <a:solidFill>
                            <a:srgbClr val="2C3E50"/>
                          </a:solidFill>
                          <a:latin typeface="Helvetica" pitchFamily="34" charset="0"/>
                        </a:rPr>
                        <a:t>Die aktuelle</a:t>
                      </a:r>
                      <a:r>
                        <a:rPr lang="de-DE" sz="3300" baseline="0" dirty="0" smtClean="0">
                          <a:solidFill>
                            <a:srgbClr val="2C3E50"/>
                          </a:solidFill>
                          <a:latin typeface="Helvetica" pitchFamily="34" charset="0"/>
                        </a:rPr>
                        <a:t> </a:t>
                      </a:r>
                      <a:r>
                        <a:rPr lang="de-DE" sz="3300" dirty="0" smtClean="0">
                          <a:solidFill>
                            <a:srgbClr val="2C3E50"/>
                          </a:solidFill>
                          <a:latin typeface="Helvetica" pitchFamily="34" charset="0"/>
                        </a:rPr>
                        <a:t>technische Ausstattung innerhalb</a:t>
                      </a:r>
                      <a:r>
                        <a:rPr lang="de-DE" sz="3300" baseline="0" dirty="0" smtClean="0">
                          <a:solidFill>
                            <a:srgbClr val="2C3E50"/>
                          </a:solidFill>
                          <a:latin typeface="Helvetica" pitchFamily="34" charset="0"/>
                        </a:rPr>
                        <a:t> und außerhalb der Institution wurden berücksichtigt.</a:t>
                      </a:r>
                      <a:endParaRPr lang="de-DE" sz="3300" dirty="0" smtClean="0">
                        <a:solidFill>
                          <a:srgbClr val="2C3E50"/>
                        </a:solidFill>
                        <a:latin typeface="Helvetica" pitchFamily="34" charset="0"/>
                      </a:endParaRPr>
                    </a:p>
                  </a:txBody>
                  <a:tcPr anchor="ctr">
                    <a:solidFill>
                      <a:srgbClr val="DDDDDD"/>
                    </a:solidFill>
                  </a:tcPr>
                </a:tc>
                <a:tc>
                  <a:txBody>
                    <a:bodyPr/>
                    <a:lstStyle/>
                    <a:p>
                      <a:pPr marL="0" marR="0" indent="0" algn="ctr" defTabSz="2087831" rtl="0" eaLnBrk="1" fontAlgn="auto" latinLnBrk="0" hangingPunct="1">
                        <a:lnSpc>
                          <a:spcPct val="100000"/>
                        </a:lnSpc>
                        <a:spcBef>
                          <a:spcPts val="0"/>
                        </a:spcBef>
                        <a:spcAft>
                          <a:spcPts val="0"/>
                        </a:spcAft>
                        <a:buClrTx/>
                        <a:buSzTx/>
                        <a:buFontTx/>
                        <a:buNone/>
                        <a:tabLst/>
                        <a:defRPr/>
                      </a:pPr>
                      <a:r>
                        <a:rPr lang="en-US" sz="3300" kern="1200" dirty="0" smtClean="0">
                          <a:solidFill>
                            <a:srgbClr val="2C3E50"/>
                          </a:solidFill>
                          <a:effectLst/>
                          <a:latin typeface="Helvetica" pitchFamily="34" charset="0"/>
                          <a:ea typeface="+mn-ea"/>
                          <a:cs typeface="+mn-cs"/>
                        </a:rPr>
                        <a:t>☐</a:t>
                      </a:r>
                      <a:endParaRPr lang="de-DE" sz="3300" dirty="0" smtClean="0">
                        <a:solidFill>
                          <a:srgbClr val="2C3E50"/>
                        </a:solidFill>
                        <a:latin typeface="Helvetica" pitchFamily="34" charset="0"/>
                      </a:endParaRPr>
                    </a:p>
                  </a:txBody>
                  <a:tcPr anchor="ctr">
                    <a:solidFill>
                      <a:srgbClr val="DDDDDD"/>
                    </a:solidFill>
                  </a:tcPr>
                </a:tc>
              </a:tr>
              <a:tr h="792088">
                <a:tc gridSpan="3">
                  <a:txBody>
                    <a:bodyPr/>
                    <a:lstStyle/>
                    <a:p>
                      <a:pPr marL="266700" indent="0">
                        <a:spcBef>
                          <a:spcPts val="600"/>
                        </a:spcBef>
                        <a:spcAft>
                          <a:spcPts val="600"/>
                        </a:spcAft>
                      </a:pPr>
                      <a:endParaRPr lang="de-DE" sz="3500" b="1" kern="1200" dirty="0">
                        <a:solidFill>
                          <a:srgbClr val="2C3E50"/>
                        </a:solidFill>
                        <a:latin typeface="Helvetica" pitchFamily="34" charset="0"/>
                        <a:ea typeface="+mn-ea"/>
                        <a:cs typeface="+mn-cs"/>
                      </a:endParaRPr>
                    </a:p>
                  </a:txBody>
                  <a:tcPr anchor="ctr">
                    <a:solidFill>
                      <a:schemeClr val="bg1"/>
                    </a:solidFill>
                  </a:tcPr>
                </a:tc>
                <a:tc hMerge="1">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endParaRPr lang="de-DE" sz="3300" dirty="0" smtClean="0">
                        <a:solidFill>
                          <a:srgbClr val="2C3E50"/>
                        </a:solidFill>
                        <a:latin typeface="Helvetica" pitchFamily="34" charset="0"/>
                      </a:endParaRPr>
                    </a:p>
                  </a:txBody>
                  <a:tcPr anchor="ctr">
                    <a:solidFill>
                      <a:srgbClr val="D7DADB"/>
                    </a:solidFill>
                  </a:tcPr>
                </a:tc>
                <a:tc hMerge="1">
                  <a:txBody>
                    <a:bodyPr/>
                    <a:lstStyle/>
                    <a:p>
                      <a:pPr algn="ctr"/>
                      <a:endParaRPr lang="de-DE" sz="3300" dirty="0">
                        <a:solidFill>
                          <a:srgbClr val="2C3E50"/>
                        </a:solidFill>
                        <a:latin typeface="Helvetica" pitchFamily="34" charset="0"/>
                      </a:endParaRPr>
                    </a:p>
                  </a:txBody>
                  <a:tcPr anchor="ctr">
                    <a:solidFill>
                      <a:srgbClr val="D7DADB"/>
                    </a:solidFill>
                  </a:tcPr>
                </a:tc>
              </a:tr>
              <a:tr h="1302903">
                <a:tc gridSpan="3">
                  <a:txBody>
                    <a:bodyPr/>
                    <a:lstStyle/>
                    <a:p>
                      <a:pPr marL="190500" indent="0" algn="l" defTabSz="2087831" rtl="0" eaLnBrk="1" latinLnBrk="0" hangingPunct="1">
                        <a:spcBef>
                          <a:spcPts val="600"/>
                        </a:spcBef>
                        <a:spcAft>
                          <a:spcPts val="600"/>
                        </a:spcAft>
                      </a:pPr>
                      <a:r>
                        <a:rPr lang="de-DE" sz="4900" b="1" kern="1200" baseline="0" dirty="0" smtClean="0">
                          <a:solidFill>
                            <a:schemeClr val="bg1"/>
                          </a:solidFill>
                          <a:latin typeface="Helvetica" pitchFamily="34" charset="0"/>
                          <a:ea typeface="+mn-ea"/>
                          <a:cs typeface="+mn-cs"/>
                        </a:rPr>
                        <a:t>LERNZIELPLANUNG UND LERNGEGENSTAND </a:t>
                      </a:r>
                      <a:endParaRPr lang="de-DE" sz="4900" b="1" kern="1200" baseline="0" dirty="0">
                        <a:solidFill>
                          <a:schemeClr val="bg1"/>
                        </a:solidFill>
                        <a:latin typeface="Helvetica" pitchFamily="34" charset="0"/>
                        <a:ea typeface="+mn-ea"/>
                        <a:cs typeface="+mn-cs"/>
                      </a:endParaRPr>
                    </a:p>
                  </a:txBody>
                  <a:tcPr anchor="ctr">
                    <a:solidFill>
                      <a:srgbClr val="2C3E50"/>
                    </a:solidFill>
                  </a:tcPr>
                </a:tc>
                <a:tc hMerge="1">
                  <a:txBody>
                    <a:bodyPr/>
                    <a:lstStyle/>
                    <a:p>
                      <a:endParaRPr lang="de-DE"/>
                    </a:p>
                  </a:txBody>
                  <a:tcPr/>
                </a:tc>
                <a:tc hMerge="1">
                  <a:txBody>
                    <a:bodyPr/>
                    <a:lstStyle/>
                    <a:p>
                      <a:endParaRPr lang="de-DE"/>
                    </a:p>
                  </a:txBody>
                  <a:tcPr/>
                </a:tc>
              </a:tr>
              <a:tr h="243840">
                <a:tc gridSpan="3">
                  <a:txBody>
                    <a:bodyPr/>
                    <a:lstStyle/>
                    <a:p>
                      <a:pPr marL="457200" indent="0" algn="l" defTabSz="2087831" rtl="0" eaLnBrk="1" latinLnBrk="0" hangingPunct="1">
                        <a:spcBef>
                          <a:spcPts val="600"/>
                        </a:spcBef>
                        <a:spcAft>
                          <a:spcPts val="600"/>
                        </a:spcAft>
                      </a:pPr>
                      <a:endParaRPr lang="de-DE" sz="1000" b="1" kern="1200" baseline="0" dirty="0">
                        <a:solidFill>
                          <a:schemeClr val="bg1"/>
                        </a:solidFill>
                        <a:latin typeface="Helvetica" pitchFamily="34" charset="0"/>
                        <a:ea typeface="+mn-ea"/>
                        <a:cs typeface="+mn-cs"/>
                      </a:endParaRPr>
                    </a:p>
                  </a:txBody>
                  <a:tcPr anchor="ctr">
                    <a:solidFill>
                      <a:srgbClr val="6DBCDB"/>
                    </a:solidFill>
                  </a:tcPr>
                </a:tc>
                <a:tc hMerge="1">
                  <a:txBody>
                    <a:bodyPr/>
                    <a:lstStyle/>
                    <a:p>
                      <a:endParaRPr lang="de-DE"/>
                    </a:p>
                  </a:txBody>
                  <a:tcPr/>
                </a:tc>
                <a:tc hMerge="1">
                  <a:txBody>
                    <a:bodyPr/>
                    <a:lstStyle/>
                    <a:p>
                      <a:endParaRPr lang="de-DE"/>
                    </a:p>
                  </a:txBody>
                  <a:tcPr/>
                </a:tc>
              </a:tr>
              <a:tr h="945733">
                <a:tc rowSpan="4">
                  <a:txBody>
                    <a:bodyPr/>
                    <a:lstStyle/>
                    <a:p>
                      <a:pPr marL="190500" indent="0">
                        <a:spcBef>
                          <a:spcPts val="600"/>
                        </a:spcBef>
                        <a:spcAft>
                          <a:spcPts val="600"/>
                        </a:spcAft>
                      </a:pPr>
                      <a:r>
                        <a:rPr lang="de-DE" sz="3500" b="1" kern="1200" dirty="0" smtClean="0">
                          <a:solidFill>
                            <a:srgbClr val="2C3E50"/>
                          </a:solidFill>
                          <a:latin typeface="Helvetica" pitchFamily="34" charset="0"/>
                          <a:ea typeface="+mn-ea"/>
                          <a:cs typeface="+mn-cs"/>
                        </a:rPr>
                        <a:t>Lernziele</a:t>
                      </a:r>
                      <a:endParaRPr lang="de-DE" sz="4000" b="1" kern="1200" dirty="0">
                        <a:solidFill>
                          <a:srgbClr val="2C3E50"/>
                        </a:solidFill>
                        <a:latin typeface="Helvetica" pitchFamily="34" charset="0"/>
                        <a:ea typeface="+mn-ea"/>
                        <a:cs typeface="+mn-cs"/>
                      </a:endParaRPr>
                    </a:p>
                  </a:txBody>
                  <a:tcPr anchor="ctr">
                    <a:solidFill>
                      <a:srgbClr val="DDDDDD"/>
                    </a:solidFill>
                  </a:tcPr>
                </a:tc>
                <a:tc>
                  <a:txBody>
                    <a:bodyPr/>
                    <a:lstStyle/>
                    <a:p>
                      <a:pPr marL="171450" indent="0"/>
                      <a:r>
                        <a:rPr lang="de-DE" sz="3300" dirty="0" smtClean="0">
                          <a:solidFill>
                            <a:srgbClr val="2C3E50"/>
                          </a:solidFill>
                          <a:latin typeface="Helvetica" pitchFamily="34" charset="0"/>
                        </a:rPr>
                        <a:t>Die Lernziele </a:t>
                      </a:r>
                      <a:r>
                        <a:rPr lang="de-DE" sz="3300" baseline="0" dirty="0" smtClean="0">
                          <a:solidFill>
                            <a:srgbClr val="2C3E50"/>
                          </a:solidFill>
                          <a:latin typeface="Helvetica" pitchFamily="34" charset="0"/>
                        </a:rPr>
                        <a:t>orientieren sich am </a:t>
                      </a:r>
                      <a:r>
                        <a:rPr lang="de-DE" sz="3300" baseline="0" dirty="0" smtClean="0">
                          <a:solidFill>
                            <a:srgbClr val="2C3E50"/>
                          </a:solidFill>
                          <a:latin typeface="Helvetica" pitchFamily="34" charset="0"/>
                          <a:hlinkClick r:id="rId3"/>
                        </a:rPr>
                        <a:t>Nationalen Kompetenzorientierten Lernzielkatalog Medizin</a:t>
                      </a:r>
                      <a:r>
                        <a:rPr lang="de-DE" sz="3300" baseline="0" dirty="0" smtClean="0">
                          <a:solidFill>
                            <a:srgbClr val="2C3E50"/>
                          </a:solidFill>
                          <a:latin typeface="Helvetica" pitchFamily="34" charset="0"/>
                        </a:rPr>
                        <a:t>.</a:t>
                      </a:r>
                      <a:r>
                        <a:rPr lang="de-DE" sz="3300" baseline="0" dirty="0" smtClean="0">
                          <a:solidFill>
                            <a:srgbClr val="2C3E50"/>
                          </a:solidFill>
                          <a:latin typeface="Helvetica" pitchFamily="34" charset="0"/>
                          <a:hlinkClick r:id="rId3"/>
                        </a:rPr>
                        <a:t> </a:t>
                      </a:r>
                      <a:endParaRPr lang="de-DE" sz="3300" dirty="0">
                        <a:solidFill>
                          <a:srgbClr val="2C3E50"/>
                        </a:solidFill>
                        <a:latin typeface="Helvetica" pitchFamily="34" charset="0"/>
                      </a:endParaRPr>
                    </a:p>
                  </a:txBody>
                  <a:tcPr anchor="ctr">
                    <a:solidFill>
                      <a:srgbClr val="DDDDDD"/>
                    </a:solidFill>
                  </a:tcPr>
                </a:tc>
                <a:tc>
                  <a:txBody>
                    <a:bodyPr/>
                    <a:lstStyle/>
                    <a:p>
                      <a:pPr algn="ctr"/>
                      <a:r>
                        <a:rPr lang="en-US" sz="3300" kern="1200" dirty="0" smtClean="0">
                          <a:solidFill>
                            <a:srgbClr val="2C3E50"/>
                          </a:solidFill>
                          <a:effectLst/>
                          <a:latin typeface="Helvetica" pitchFamily="34" charset="0"/>
                          <a:ea typeface="+mn-ea"/>
                          <a:cs typeface="+mn-cs"/>
                        </a:rPr>
                        <a:t>☐</a:t>
                      </a:r>
                      <a:endParaRPr lang="de-DE" sz="3300" dirty="0">
                        <a:solidFill>
                          <a:srgbClr val="2C3E50"/>
                        </a:solidFill>
                        <a:latin typeface="Helvetica" pitchFamily="34" charset="0"/>
                      </a:endParaRPr>
                    </a:p>
                  </a:txBody>
                  <a:tcPr anchor="ctr">
                    <a:solidFill>
                      <a:srgbClr val="DDDDDD"/>
                    </a:solidFill>
                  </a:tcPr>
                </a:tc>
              </a:tr>
              <a:tr h="936104">
                <a:tc vMerge="1">
                  <a:txBody>
                    <a:bodyPr/>
                    <a:lstStyle/>
                    <a:p>
                      <a:endParaRPr lang="de-DE"/>
                    </a:p>
                  </a:txBody>
                  <a:tcPr/>
                </a:tc>
                <a:tc>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r>
                        <a:rPr lang="de-DE" sz="3300" dirty="0" smtClean="0">
                          <a:solidFill>
                            <a:srgbClr val="2C3E50"/>
                          </a:solidFill>
                          <a:latin typeface="Helvetica" pitchFamily="34" charset="0"/>
                        </a:rPr>
                        <a:t>Es wurde zw. Faktenwissen, Handlungs-</a:t>
                      </a:r>
                      <a:r>
                        <a:rPr lang="de-DE" sz="3300" baseline="0" dirty="0" smtClean="0">
                          <a:solidFill>
                            <a:srgbClr val="2C3E50"/>
                          </a:solidFill>
                          <a:latin typeface="Helvetica" pitchFamily="34" charset="0"/>
                        </a:rPr>
                        <a:t>/</a:t>
                      </a:r>
                      <a:r>
                        <a:rPr lang="de-DE" sz="3300" dirty="0" smtClean="0">
                          <a:solidFill>
                            <a:srgbClr val="2C3E50"/>
                          </a:solidFill>
                          <a:latin typeface="Helvetica" pitchFamily="34" charset="0"/>
                        </a:rPr>
                        <a:t>Begründungswissen</a:t>
                      </a:r>
                      <a:r>
                        <a:rPr lang="de-DE" sz="3300" baseline="0" dirty="0" smtClean="0">
                          <a:solidFill>
                            <a:srgbClr val="2C3E50"/>
                          </a:solidFill>
                          <a:latin typeface="Helvetica" pitchFamily="34" charset="0"/>
                        </a:rPr>
                        <a:t> und </a:t>
                      </a:r>
                      <a:r>
                        <a:rPr lang="de-DE" sz="3300" dirty="0" smtClean="0">
                          <a:solidFill>
                            <a:srgbClr val="2C3E50"/>
                          </a:solidFill>
                          <a:latin typeface="Helvetica" pitchFamily="34" charset="0"/>
                        </a:rPr>
                        <a:t>Handlungskompetenz unterschieden. </a:t>
                      </a:r>
                    </a:p>
                  </a:txBody>
                  <a:tcPr anchor="ctr">
                    <a:solidFill>
                      <a:srgbClr val="DDDDDD"/>
                    </a:solidFill>
                  </a:tcPr>
                </a:tc>
                <a:tc>
                  <a:txBody>
                    <a:bodyPr/>
                    <a:lstStyle/>
                    <a:p>
                      <a:pPr marL="0" marR="0" indent="0" algn="ctr" defTabSz="2087831" rtl="0" eaLnBrk="1" fontAlgn="auto" latinLnBrk="0" hangingPunct="1">
                        <a:lnSpc>
                          <a:spcPct val="100000"/>
                        </a:lnSpc>
                        <a:spcBef>
                          <a:spcPts val="0"/>
                        </a:spcBef>
                        <a:spcAft>
                          <a:spcPts val="0"/>
                        </a:spcAft>
                        <a:buClrTx/>
                        <a:buSzTx/>
                        <a:buFontTx/>
                        <a:buNone/>
                        <a:tabLst/>
                        <a:defRPr/>
                      </a:pPr>
                      <a:r>
                        <a:rPr lang="en-US" sz="3300" kern="1200" dirty="0" smtClean="0">
                          <a:solidFill>
                            <a:srgbClr val="2C3E50"/>
                          </a:solidFill>
                          <a:effectLst/>
                          <a:latin typeface="Helvetica" pitchFamily="34" charset="0"/>
                          <a:ea typeface="+mn-ea"/>
                          <a:cs typeface="+mn-cs"/>
                        </a:rPr>
                        <a:t>☐</a:t>
                      </a:r>
                      <a:endParaRPr lang="de-DE" sz="3300" dirty="0" smtClean="0">
                        <a:solidFill>
                          <a:srgbClr val="2C3E50"/>
                        </a:solidFill>
                        <a:latin typeface="Helvetica" pitchFamily="34" charset="0"/>
                      </a:endParaRPr>
                    </a:p>
                  </a:txBody>
                  <a:tcPr anchor="ctr">
                    <a:solidFill>
                      <a:srgbClr val="DDDDDD"/>
                    </a:solidFill>
                  </a:tcPr>
                </a:tc>
              </a:tr>
              <a:tr h="891900">
                <a:tc vMerge="1">
                  <a:txBody>
                    <a:bodyPr/>
                    <a:lstStyle/>
                    <a:p>
                      <a:pPr marL="457200" indent="0">
                        <a:spcBef>
                          <a:spcPts val="600"/>
                        </a:spcBef>
                        <a:spcAft>
                          <a:spcPts val="600"/>
                        </a:spcAft>
                      </a:pPr>
                      <a:endParaRPr lang="de-DE" sz="4000" b="1" kern="1200" dirty="0">
                        <a:solidFill>
                          <a:srgbClr val="2C3E50"/>
                        </a:solidFill>
                        <a:latin typeface="Helvetica" pitchFamily="34" charset="0"/>
                        <a:ea typeface="+mn-ea"/>
                        <a:cs typeface="+mn-cs"/>
                      </a:endParaRPr>
                    </a:p>
                  </a:txBody>
                  <a:tcPr anchor="ctr">
                    <a:solidFill>
                      <a:srgbClr val="D7DADB"/>
                    </a:solidFill>
                  </a:tcPr>
                </a:tc>
                <a:tc>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r>
                        <a:rPr lang="de-DE" sz="3300" dirty="0" smtClean="0">
                          <a:solidFill>
                            <a:srgbClr val="2C3E50"/>
                          </a:solidFill>
                          <a:latin typeface="Helvetica" pitchFamily="34" charset="0"/>
                        </a:rPr>
                        <a:t>Es wurden Lernziele für die Online-Selbstlernphasen und für die Präsenzphasen definiert.</a:t>
                      </a:r>
                    </a:p>
                  </a:txBody>
                  <a:tcPr anchor="ctr">
                    <a:solidFill>
                      <a:srgbClr val="DDDDDD"/>
                    </a:solidFill>
                  </a:tcPr>
                </a:tc>
                <a:tc>
                  <a:txBody>
                    <a:bodyPr/>
                    <a:lstStyle/>
                    <a:p>
                      <a:pPr marL="0" marR="0" indent="0" algn="ctr" defTabSz="2087831" rtl="0" eaLnBrk="1" fontAlgn="auto" latinLnBrk="0" hangingPunct="1">
                        <a:lnSpc>
                          <a:spcPct val="100000"/>
                        </a:lnSpc>
                        <a:spcBef>
                          <a:spcPts val="0"/>
                        </a:spcBef>
                        <a:spcAft>
                          <a:spcPts val="0"/>
                        </a:spcAft>
                        <a:buClrTx/>
                        <a:buSzTx/>
                        <a:buFontTx/>
                        <a:buNone/>
                        <a:tabLst/>
                        <a:defRPr/>
                      </a:pPr>
                      <a:r>
                        <a:rPr lang="en-US" sz="3300" kern="1200" dirty="0" smtClean="0">
                          <a:solidFill>
                            <a:srgbClr val="2C3E50"/>
                          </a:solidFill>
                          <a:effectLst/>
                          <a:latin typeface="Helvetica" pitchFamily="34" charset="0"/>
                          <a:ea typeface="+mn-ea"/>
                          <a:cs typeface="+mn-cs"/>
                        </a:rPr>
                        <a:t>☐</a:t>
                      </a:r>
                      <a:endParaRPr lang="de-DE" sz="3300" dirty="0" smtClean="0">
                        <a:solidFill>
                          <a:srgbClr val="2C3E50"/>
                        </a:solidFill>
                        <a:latin typeface="Helvetica" pitchFamily="34" charset="0"/>
                      </a:endParaRPr>
                    </a:p>
                  </a:txBody>
                  <a:tcPr anchor="ctr">
                    <a:solidFill>
                      <a:srgbClr val="DDDDDD"/>
                    </a:solidFill>
                  </a:tcPr>
                </a:tc>
              </a:tr>
              <a:tr h="792088">
                <a:tc vMerge="1">
                  <a:txBody>
                    <a:bodyPr/>
                    <a:lstStyle/>
                    <a:p>
                      <a:pPr marL="457200" indent="0">
                        <a:spcBef>
                          <a:spcPts val="600"/>
                        </a:spcBef>
                        <a:spcAft>
                          <a:spcPts val="600"/>
                        </a:spcAft>
                      </a:pPr>
                      <a:endParaRPr lang="de-DE" sz="4000" b="1" kern="1200" dirty="0">
                        <a:solidFill>
                          <a:srgbClr val="2C3E50"/>
                        </a:solidFill>
                        <a:latin typeface="Helvetica" pitchFamily="34" charset="0"/>
                        <a:ea typeface="+mn-ea"/>
                        <a:cs typeface="+mn-cs"/>
                      </a:endParaRPr>
                    </a:p>
                  </a:txBody>
                  <a:tcPr anchor="ctr">
                    <a:solidFill>
                      <a:srgbClr val="D7DADB"/>
                    </a:solidFill>
                  </a:tcPr>
                </a:tc>
                <a:tc>
                  <a:txBody>
                    <a:bodyPr/>
                    <a:lstStyle/>
                    <a:p>
                      <a:pPr marL="171450" indent="0"/>
                      <a:r>
                        <a:rPr lang="de-DE" sz="3300" dirty="0" smtClean="0">
                          <a:solidFill>
                            <a:srgbClr val="2C3E50"/>
                          </a:solidFill>
                          <a:latin typeface="Helvetica" pitchFamily="34" charset="0"/>
                        </a:rPr>
                        <a:t>Die Wahl</a:t>
                      </a:r>
                      <a:r>
                        <a:rPr lang="de-DE" sz="3300" baseline="0" dirty="0" smtClean="0">
                          <a:solidFill>
                            <a:srgbClr val="2C3E50"/>
                          </a:solidFill>
                          <a:latin typeface="Helvetica" pitchFamily="34" charset="0"/>
                        </a:rPr>
                        <a:t> der </a:t>
                      </a:r>
                      <a:r>
                        <a:rPr lang="de-DE" sz="3300" dirty="0" smtClean="0">
                          <a:solidFill>
                            <a:srgbClr val="2C3E50"/>
                          </a:solidFill>
                          <a:latin typeface="Helvetica" pitchFamily="34" charset="0"/>
                        </a:rPr>
                        <a:t>Prüfungsformen</a:t>
                      </a:r>
                      <a:r>
                        <a:rPr lang="de-DE" sz="3300" baseline="0" dirty="0" smtClean="0">
                          <a:solidFill>
                            <a:srgbClr val="2C3E50"/>
                          </a:solidFill>
                          <a:latin typeface="Helvetica" pitchFamily="34" charset="0"/>
                        </a:rPr>
                        <a:t> und Leistungsnachweise ist zielorientiert und angemessen.</a:t>
                      </a:r>
                      <a:endParaRPr lang="de-DE" sz="3300" dirty="0">
                        <a:solidFill>
                          <a:srgbClr val="2C3E50"/>
                        </a:solidFill>
                        <a:latin typeface="Helvetica" pitchFamily="34" charset="0"/>
                      </a:endParaRPr>
                    </a:p>
                  </a:txBody>
                  <a:tcPr anchor="ctr">
                    <a:solidFill>
                      <a:srgbClr val="DDDDDD"/>
                    </a:solidFill>
                  </a:tcPr>
                </a:tc>
                <a:tc>
                  <a:txBody>
                    <a:bodyPr/>
                    <a:lstStyle/>
                    <a:p>
                      <a:pPr marL="0" marR="0" indent="0" algn="ctr" defTabSz="2087831" rtl="0" eaLnBrk="1" fontAlgn="auto" latinLnBrk="0" hangingPunct="1">
                        <a:lnSpc>
                          <a:spcPct val="100000"/>
                        </a:lnSpc>
                        <a:spcBef>
                          <a:spcPts val="0"/>
                        </a:spcBef>
                        <a:spcAft>
                          <a:spcPts val="0"/>
                        </a:spcAft>
                        <a:buClrTx/>
                        <a:buSzTx/>
                        <a:buFontTx/>
                        <a:buNone/>
                        <a:tabLst/>
                        <a:defRPr/>
                      </a:pPr>
                      <a:r>
                        <a:rPr lang="en-US" sz="3300" kern="1200" dirty="0" smtClean="0">
                          <a:solidFill>
                            <a:srgbClr val="2C3E50"/>
                          </a:solidFill>
                          <a:effectLst/>
                          <a:latin typeface="Helvetica" pitchFamily="34" charset="0"/>
                          <a:ea typeface="+mn-ea"/>
                          <a:cs typeface="+mn-cs"/>
                        </a:rPr>
                        <a:t>☐</a:t>
                      </a:r>
                      <a:endParaRPr lang="de-DE" sz="3300" dirty="0" smtClean="0">
                        <a:solidFill>
                          <a:srgbClr val="2C3E50"/>
                        </a:solidFill>
                        <a:latin typeface="Helvetica" pitchFamily="34" charset="0"/>
                      </a:endParaRPr>
                    </a:p>
                  </a:txBody>
                  <a:tcPr anchor="ctr">
                    <a:solidFill>
                      <a:srgbClr val="DDDDDD"/>
                    </a:solidFill>
                  </a:tcPr>
                </a:tc>
              </a:tr>
              <a:tr h="243840">
                <a:tc gridSpan="3">
                  <a:txBody>
                    <a:bodyPr/>
                    <a:lstStyle/>
                    <a:p>
                      <a:pPr marL="190500" indent="0">
                        <a:spcBef>
                          <a:spcPts val="600"/>
                        </a:spcBef>
                        <a:spcAft>
                          <a:spcPts val="600"/>
                        </a:spcAft>
                      </a:pPr>
                      <a:endParaRPr lang="de-DE" sz="1000" b="1" kern="1200" dirty="0">
                        <a:solidFill>
                          <a:srgbClr val="2C3E50"/>
                        </a:solidFill>
                        <a:latin typeface="Helvetica" pitchFamily="34" charset="0"/>
                        <a:ea typeface="+mn-ea"/>
                        <a:cs typeface="+mn-cs"/>
                      </a:endParaRPr>
                    </a:p>
                  </a:txBody>
                  <a:tcPr anchor="ctr">
                    <a:solidFill>
                      <a:srgbClr val="6DBCDB"/>
                    </a:solidFill>
                  </a:tcPr>
                </a:tc>
                <a:tc hMerge="1">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endParaRPr lang="de-DE" sz="3600" dirty="0" smtClean="0">
                        <a:solidFill>
                          <a:srgbClr val="2C3E50"/>
                        </a:solidFill>
                        <a:latin typeface="Helvetica" pitchFamily="34" charset="0"/>
                      </a:endParaRPr>
                    </a:p>
                  </a:txBody>
                  <a:tcPr anchor="ctr">
                    <a:solidFill>
                      <a:srgbClr val="D7DADB"/>
                    </a:solidFill>
                  </a:tcPr>
                </a:tc>
                <a:tc hMerge="1">
                  <a:txBody>
                    <a:bodyPr/>
                    <a:lstStyle/>
                    <a:p>
                      <a:endParaRPr lang="de-DE"/>
                    </a:p>
                  </a:txBody>
                  <a:tcPr/>
                </a:tc>
              </a:tr>
              <a:tr h="792088">
                <a:tc rowSpan="3">
                  <a:txBody>
                    <a:bodyPr/>
                    <a:lstStyle/>
                    <a:p>
                      <a:pPr marL="190500" indent="0">
                        <a:spcBef>
                          <a:spcPts val="600"/>
                        </a:spcBef>
                        <a:spcAft>
                          <a:spcPts val="600"/>
                        </a:spcAft>
                      </a:pPr>
                      <a:r>
                        <a:rPr lang="de-DE" sz="3500" b="1" kern="1200" dirty="0" smtClean="0">
                          <a:solidFill>
                            <a:srgbClr val="2C3E50"/>
                          </a:solidFill>
                          <a:latin typeface="Helvetica" pitchFamily="34" charset="0"/>
                          <a:ea typeface="+mn-ea"/>
                          <a:cs typeface="+mn-cs"/>
                        </a:rPr>
                        <a:t>Lernstoff</a:t>
                      </a:r>
                      <a:endParaRPr lang="de-DE" sz="3500" b="1" kern="1200" dirty="0">
                        <a:solidFill>
                          <a:srgbClr val="2C3E50"/>
                        </a:solidFill>
                        <a:latin typeface="Helvetica" pitchFamily="34" charset="0"/>
                        <a:ea typeface="+mn-ea"/>
                        <a:cs typeface="+mn-cs"/>
                      </a:endParaRPr>
                    </a:p>
                  </a:txBody>
                  <a:tcPr anchor="ctr">
                    <a:solidFill>
                      <a:srgbClr val="DDDDDD"/>
                    </a:solidFill>
                  </a:tcPr>
                </a:tc>
                <a:tc>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r>
                        <a:rPr lang="de-DE" sz="3300" dirty="0" smtClean="0">
                          <a:solidFill>
                            <a:srgbClr val="2C3E50"/>
                          </a:solidFill>
                          <a:latin typeface="Helvetica" pitchFamily="34" charset="0"/>
                        </a:rPr>
                        <a:t>Der Lernstoff wurde didaktisch reduziert,</a:t>
                      </a:r>
                      <a:r>
                        <a:rPr lang="de-DE" sz="3300" baseline="0" dirty="0" smtClean="0">
                          <a:solidFill>
                            <a:srgbClr val="2C3E50"/>
                          </a:solidFill>
                          <a:latin typeface="Helvetica" pitchFamily="34" charset="0"/>
                        </a:rPr>
                        <a:t> z.B. nach dem Prinzip </a:t>
                      </a:r>
                      <a:r>
                        <a:rPr lang="de-DE" sz="3300" i="1" dirty="0" smtClean="0">
                          <a:solidFill>
                            <a:srgbClr val="2C3E50"/>
                          </a:solidFill>
                          <a:latin typeface="Helvetica" pitchFamily="34" charset="0"/>
                        </a:rPr>
                        <a:t>Need </a:t>
                      </a:r>
                      <a:r>
                        <a:rPr lang="de-DE" sz="3300" i="1" dirty="0" err="1" smtClean="0">
                          <a:solidFill>
                            <a:srgbClr val="2C3E50"/>
                          </a:solidFill>
                          <a:latin typeface="Helvetica" pitchFamily="34" charset="0"/>
                        </a:rPr>
                        <a:t>to</a:t>
                      </a:r>
                      <a:r>
                        <a:rPr lang="de-DE" sz="3300" i="1" dirty="0" smtClean="0">
                          <a:solidFill>
                            <a:srgbClr val="2C3E50"/>
                          </a:solidFill>
                          <a:latin typeface="Helvetica" pitchFamily="34" charset="0"/>
                        </a:rPr>
                        <a:t> </a:t>
                      </a:r>
                      <a:r>
                        <a:rPr lang="de-DE" sz="3300" i="1" dirty="0" err="1" smtClean="0">
                          <a:solidFill>
                            <a:srgbClr val="2C3E50"/>
                          </a:solidFill>
                          <a:latin typeface="Helvetica" pitchFamily="34" charset="0"/>
                        </a:rPr>
                        <a:t>Know</a:t>
                      </a:r>
                      <a:r>
                        <a:rPr lang="de-DE" sz="3300" i="1" dirty="0" smtClean="0">
                          <a:solidFill>
                            <a:srgbClr val="2C3E50"/>
                          </a:solidFill>
                          <a:latin typeface="Helvetica" pitchFamily="34" charset="0"/>
                        </a:rPr>
                        <a:t> </a:t>
                      </a:r>
                      <a:r>
                        <a:rPr lang="de-DE" sz="3300" i="0" dirty="0" smtClean="0">
                          <a:solidFill>
                            <a:srgbClr val="2C3E50"/>
                          </a:solidFill>
                          <a:latin typeface="Helvetica" pitchFamily="34" charset="0"/>
                        </a:rPr>
                        <a:t>vs. </a:t>
                      </a:r>
                      <a:r>
                        <a:rPr lang="de-DE" sz="3300" i="1" dirty="0" err="1" smtClean="0">
                          <a:solidFill>
                            <a:srgbClr val="2C3E50"/>
                          </a:solidFill>
                          <a:latin typeface="Helvetica" pitchFamily="34" charset="0"/>
                        </a:rPr>
                        <a:t>Good</a:t>
                      </a:r>
                      <a:r>
                        <a:rPr lang="de-DE" sz="3300" i="1" dirty="0" smtClean="0">
                          <a:solidFill>
                            <a:srgbClr val="2C3E50"/>
                          </a:solidFill>
                          <a:latin typeface="Helvetica" pitchFamily="34" charset="0"/>
                        </a:rPr>
                        <a:t> </a:t>
                      </a:r>
                      <a:r>
                        <a:rPr lang="de-DE" sz="3300" i="1" dirty="0" err="1" smtClean="0">
                          <a:solidFill>
                            <a:srgbClr val="2C3E50"/>
                          </a:solidFill>
                          <a:latin typeface="Helvetica" pitchFamily="34" charset="0"/>
                        </a:rPr>
                        <a:t>to</a:t>
                      </a:r>
                      <a:r>
                        <a:rPr lang="de-DE" sz="3300" i="1" dirty="0" smtClean="0">
                          <a:solidFill>
                            <a:srgbClr val="2C3E50"/>
                          </a:solidFill>
                          <a:latin typeface="Helvetica" pitchFamily="34" charset="0"/>
                        </a:rPr>
                        <a:t> </a:t>
                      </a:r>
                      <a:r>
                        <a:rPr lang="de-DE" sz="3300" i="1" dirty="0" err="1" smtClean="0">
                          <a:solidFill>
                            <a:srgbClr val="2C3E50"/>
                          </a:solidFill>
                          <a:latin typeface="Helvetica" pitchFamily="34" charset="0"/>
                        </a:rPr>
                        <a:t>Know</a:t>
                      </a:r>
                      <a:r>
                        <a:rPr lang="de-DE" sz="3300" i="0" dirty="0" smtClean="0">
                          <a:solidFill>
                            <a:srgbClr val="2C3E50"/>
                          </a:solidFill>
                          <a:latin typeface="Helvetica" pitchFamily="34" charset="0"/>
                        </a:rPr>
                        <a:t>.</a:t>
                      </a:r>
                    </a:p>
                  </a:txBody>
                  <a:tcPr anchor="ctr">
                    <a:solidFill>
                      <a:srgbClr val="DDDDDD"/>
                    </a:solidFill>
                  </a:tcPr>
                </a:tc>
                <a:tc>
                  <a:txBody>
                    <a:bodyPr/>
                    <a:lstStyle/>
                    <a:p>
                      <a:pPr marL="0" marR="0" indent="0" algn="ctr" defTabSz="2087831" rtl="0" eaLnBrk="1" fontAlgn="auto" latinLnBrk="0" hangingPunct="1">
                        <a:lnSpc>
                          <a:spcPct val="100000"/>
                        </a:lnSpc>
                        <a:spcBef>
                          <a:spcPts val="0"/>
                        </a:spcBef>
                        <a:spcAft>
                          <a:spcPts val="0"/>
                        </a:spcAft>
                        <a:buClrTx/>
                        <a:buSzTx/>
                        <a:buFontTx/>
                        <a:buNone/>
                        <a:tabLst/>
                        <a:defRPr/>
                      </a:pPr>
                      <a:r>
                        <a:rPr lang="en-US" sz="3300" kern="1200" dirty="0" smtClean="0">
                          <a:solidFill>
                            <a:srgbClr val="2C3E50"/>
                          </a:solidFill>
                          <a:effectLst/>
                          <a:latin typeface="Helvetica" pitchFamily="34" charset="0"/>
                          <a:ea typeface="+mn-ea"/>
                          <a:cs typeface="+mn-cs"/>
                        </a:rPr>
                        <a:t>☐</a:t>
                      </a:r>
                      <a:endParaRPr lang="de-DE" sz="3300" dirty="0" smtClean="0">
                        <a:solidFill>
                          <a:srgbClr val="2C3E50"/>
                        </a:solidFill>
                        <a:latin typeface="Helvetica" pitchFamily="34" charset="0"/>
                      </a:endParaRPr>
                    </a:p>
                  </a:txBody>
                  <a:tcPr anchor="ctr">
                    <a:solidFill>
                      <a:srgbClr val="DDDDDD"/>
                    </a:solidFill>
                  </a:tcPr>
                </a:tc>
              </a:tr>
              <a:tr h="917917">
                <a:tc vMerge="1">
                  <a:txBody>
                    <a:bodyPr/>
                    <a:lstStyle/>
                    <a:p>
                      <a:pPr marL="190500" indent="0">
                        <a:spcBef>
                          <a:spcPts val="600"/>
                        </a:spcBef>
                        <a:spcAft>
                          <a:spcPts val="600"/>
                        </a:spcAft>
                      </a:pPr>
                      <a:endParaRPr lang="de-DE" sz="4000" b="1" kern="1200" dirty="0">
                        <a:solidFill>
                          <a:srgbClr val="2C3E50"/>
                        </a:solidFill>
                        <a:latin typeface="Helvetica" pitchFamily="34" charset="0"/>
                        <a:ea typeface="+mn-ea"/>
                        <a:cs typeface="+mn-cs"/>
                      </a:endParaRPr>
                    </a:p>
                  </a:txBody>
                  <a:tcPr anchor="ctr">
                    <a:solidFill>
                      <a:srgbClr val="D7DADB"/>
                    </a:solidFill>
                  </a:tcPr>
                </a:tc>
                <a:tc>
                  <a:txBody>
                    <a:bodyPr/>
                    <a:lstStyle/>
                    <a:p>
                      <a:pPr marL="171450"/>
                      <a:r>
                        <a:rPr lang="de-DE" sz="3300" dirty="0" smtClean="0">
                          <a:solidFill>
                            <a:srgbClr val="2C3E50"/>
                          </a:solidFill>
                          <a:latin typeface="Helvetica" pitchFamily="34" charset="0"/>
                        </a:rPr>
                        <a:t>Der Lernstoff wurde strukturiert, z.B. </a:t>
                      </a:r>
                      <a:r>
                        <a:rPr lang="de-DE" sz="3300" i="1" dirty="0" smtClean="0">
                          <a:solidFill>
                            <a:srgbClr val="2C3E50"/>
                          </a:solidFill>
                          <a:latin typeface="Helvetica" pitchFamily="34" charset="0"/>
                        </a:rPr>
                        <a:t>von Einfach</a:t>
                      </a:r>
                      <a:r>
                        <a:rPr lang="de-DE" sz="3300" i="1" baseline="0" dirty="0" smtClean="0">
                          <a:solidFill>
                            <a:srgbClr val="2C3E50"/>
                          </a:solidFill>
                          <a:latin typeface="Helvetica" pitchFamily="34" charset="0"/>
                        </a:rPr>
                        <a:t> </a:t>
                      </a:r>
                      <a:r>
                        <a:rPr lang="de-DE" sz="3300" i="1" dirty="0" smtClean="0">
                          <a:solidFill>
                            <a:srgbClr val="2C3E50"/>
                          </a:solidFill>
                          <a:latin typeface="Helvetica" pitchFamily="34" charset="0"/>
                        </a:rPr>
                        <a:t>zu</a:t>
                      </a:r>
                      <a:r>
                        <a:rPr lang="de-DE" sz="3300" i="1" baseline="0" dirty="0" smtClean="0">
                          <a:solidFill>
                            <a:srgbClr val="2C3E50"/>
                          </a:solidFill>
                          <a:latin typeface="Helvetica" pitchFamily="34" charset="0"/>
                        </a:rPr>
                        <a:t> </a:t>
                      </a:r>
                      <a:r>
                        <a:rPr lang="de-DE" sz="3300" i="1" dirty="0" smtClean="0">
                          <a:solidFill>
                            <a:srgbClr val="2C3E50"/>
                          </a:solidFill>
                          <a:latin typeface="Helvetica" pitchFamily="34" charset="0"/>
                        </a:rPr>
                        <a:t>Komplex</a:t>
                      </a:r>
                      <a:r>
                        <a:rPr lang="de-DE" sz="3300" dirty="0" smtClean="0">
                          <a:solidFill>
                            <a:srgbClr val="2C3E50"/>
                          </a:solidFill>
                          <a:latin typeface="Helvetica" pitchFamily="34" charset="0"/>
                        </a:rPr>
                        <a:t>, </a:t>
                      </a:r>
                      <a:r>
                        <a:rPr lang="de-DE" sz="3300" i="1" dirty="0" smtClean="0">
                          <a:solidFill>
                            <a:srgbClr val="2C3E50"/>
                          </a:solidFill>
                          <a:latin typeface="Helvetica" pitchFamily="34" charset="0"/>
                        </a:rPr>
                        <a:t>von</a:t>
                      </a:r>
                      <a:r>
                        <a:rPr lang="de-DE" sz="3300" i="1" baseline="0" dirty="0" smtClean="0">
                          <a:solidFill>
                            <a:srgbClr val="2C3E50"/>
                          </a:solidFill>
                          <a:latin typeface="Helvetica" pitchFamily="34" charset="0"/>
                        </a:rPr>
                        <a:t> </a:t>
                      </a:r>
                      <a:r>
                        <a:rPr lang="de-DE" sz="3300" i="1" dirty="0" smtClean="0">
                          <a:solidFill>
                            <a:srgbClr val="2C3E50"/>
                          </a:solidFill>
                          <a:latin typeface="Helvetica" pitchFamily="34" charset="0"/>
                        </a:rPr>
                        <a:t>Bekannt</a:t>
                      </a:r>
                      <a:r>
                        <a:rPr lang="de-DE" sz="3300" i="1" baseline="0" dirty="0" smtClean="0">
                          <a:solidFill>
                            <a:srgbClr val="2C3E50"/>
                          </a:solidFill>
                          <a:latin typeface="Helvetica" pitchFamily="34" charset="0"/>
                        </a:rPr>
                        <a:t> z</a:t>
                      </a:r>
                      <a:r>
                        <a:rPr lang="de-DE" sz="3300" i="1" dirty="0" smtClean="0">
                          <a:solidFill>
                            <a:srgbClr val="2C3E50"/>
                          </a:solidFill>
                          <a:latin typeface="Helvetica" pitchFamily="34" charset="0"/>
                        </a:rPr>
                        <a:t>u</a:t>
                      </a:r>
                      <a:r>
                        <a:rPr lang="de-DE" sz="3300" i="1" baseline="0" dirty="0" smtClean="0">
                          <a:solidFill>
                            <a:srgbClr val="2C3E50"/>
                          </a:solidFill>
                          <a:latin typeface="Helvetica" pitchFamily="34" charset="0"/>
                        </a:rPr>
                        <a:t> </a:t>
                      </a:r>
                      <a:r>
                        <a:rPr lang="de-DE" sz="3300" i="1" dirty="0" smtClean="0">
                          <a:solidFill>
                            <a:srgbClr val="2C3E50"/>
                          </a:solidFill>
                          <a:latin typeface="Helvetica" pitchFamily="34" charset="0"/>
                        </a:rPr>
                        <a:t>Unbekannt,… </a:t>
                      </a:r>
                    </a:p>
                  </a:txBody>
                  <a:tcPr anchor="ctr">
                    <a:solidFill>
                      <a:srgbClr val="DDDDDD"/>
                    </a:solidFill>
                  </a:tcPr>
                </a:tc>
                <a:tc>
                  <a:txBody>
                    <a:bodyPr/>
                    <a:lstStyle/>
                    <a:p>
                      <a:pPr marL="0" marR="0" indent="0" algn="ctr" defTabSz="2087831" rtl="0" eaLnBrk="1" fontAlgn="auto" latinLnBrk="0" hangingPunct="1">
                        <a:lnSpc>
                          <a:spcPct val="100000"/>
                        </a:lnSpc>
                        <a:spcBef>
                          <a:spcPts val="0"/>
                        </a:spcBef>
                        <a:spcAft>
                          <a:spcPts val="0"/>
                        </a:spcAft>
                        <a:buClrTx/>
                        <a:buSzTx/>
                        <a:buFontTx/>
                        <a:buNone/>
                        <a:tabLst/>
                        <a:defRPr/>
                      </a:pPr>
                      <a:r>
                        <a:rPr lang="en-US" sz="3300" kern="1200" dirty="0" smtClean="0">
                          <a:solidFill>
                            <a:srgbClr val="2C3E50"/>
                          </a:solidFill>
                          <a:effectLst/>
                          <a:latin typeface="Helvetica" pitchFamily="34" charset="0"/>
                          <a:ea typeface="+mn-ea"/>
                          <a:cs typeface="+mn-cs"/>
                        </a:rPr>
                        <a:t>☐</a:t>
                      </a:r>
                      <a:endParaRPr lang="de-DE" sz="3300" dirty="0" smtClean="0">
                        <a:solidFill>
                          <a:srgbClr val="2C3E50"/>
                        </a:solidFill>
                        <a:latin typeface="Helvetica" pitchFamily="34" charset="0"/>
                      </a:endParaRPr>
                    </a:p>
                  </a:txBody>
                  <a:tcPr anchor="ctr">
                    <a:solidFill>
                      <a:srgbClr val="DDDDDD"/>
                    </a:solidFill>
                  </a:tcPr>
                </a:tc>
              </a:tr>
              <a:tr h="936104">
                <a:tc vMerge="1">
                  <a:txBody>
                    <a:bodyPr/>
                    <a:lstStyle/>
                    <a:p>
                      <a:pPr marL="190500" indent="0">
                        <a:spcBef>
                          <a:spcPts val="600"/>
                        </a:spcBef>
                        <a:spcAft>
                          <a:spcPts val="600"/>
                        </a:spcAft>
                      </a:pPr>
                      <a:endParaRPr lang="de-DE" sz="4000" b="1" kern="1200" dirty="0">
                        <a:solidFill>
                          <a:srgbClr val="2C3E50"/>
                        </a:solidFill>
                        <a:latin typeface="Helvetica" pitchFamily="34" charset="0"/>
                        <a:ea typeface="+mn-ea"/>
                        <a:cs typeface="+mn-cs"/>
                      </a:endParaRPr>
                    </a:p>
                  </a:txBody>
                  <a:tcPr anchor="ctr">
                    <a:solidFill>
                      <a:srgbClr val="D7DADB"/>
                    </a:solidFill>
                  </a:tcPr>
                </a:tc>
                <a:tc>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r>
                        <a:rPr lang="de-DE" sz="3300" dirty="0" smtClean="0">
                          <a:solidFill>
                            <a:srgbClr val="2C3E50"/>
                          </a:solidFill>
                          <a:latin typeface="Helvetica" pitchFamily="34" charset="0"/>
                        </a:rPr>
                        <a:t>Der Lernstoff wurde modularisiert. Der Umfang und die Komplexität der Lernmodule ist angemessen.  </a:t>
                      </a:r>
                    </a:p>
                  </a:txBody>
                  <a:tcPr anchor="ctr">
                    <a:solidFill>
                      <a:srgbClr val="DDDDDD"/>
                    </a:solidFill>
                  </a:tcPr>
                </a:tc>
                <a:tc>
                  <a:txBody>
                    <a:bodyPr/>
                    <a:lstStyle/>
                    <a:p>
                      <a:pPr marL="0" marR="0" indent="0" algn="ctr" defTabSz="2087831" rtl="0" eaLnBrk="1" fontAlgn="auto" latinLnBrk="0" hangingPunct="1">
                        <a:lnSpc>
                          <a:spcPct val="100000"/>
                        </a:lnSpc>
                        <a:spcBef>
                          <a:spcPts val="0"/>
                        </a:spcBef>
                        <a:spcAft>
                          <a:spcPts val="0"/>
                        </a:spcAft>
                        <a:buClrTx/>
                        <a:buSzTx/>
                        <a:buFontTx/>
                        <a:buNone/>
                        <a:tabLst/>
                        <a:defRPr/>
                      </a:pPr>
                      <a:r>
                        <a:rPr lang="en-US" sz="3300" kern="1200" dirty="0" smtClean="0">
                          <a:solidFill>
                            <a:srgbClr val="2C3E50"/>
                          </a:solidFill>
                          <a:effectLst/>
                          <a:latin typeface="Helvetica" pitchFamily="34" charset="0"/>
                          <a:ea typeface="+mn-ea"/>
                          <a:cs typeface="+mn-cs"/>
                        </a:rPr>
                        <a:t>☐</a:t>
                      </a:r>
                      <a:endParaRPr lang="de-DE" sz="3300" dirty="0" smtClean="0">
                        <a:solidFill>
                          <a:srgbClr val="2C3E50"/>
                        </a:solidFill>
                        <a:latin typeface="Helvetica" pitchFamily="34" charset="0"/>
                      </a:endParaRPr>
                    </a:p>
                  </a:txBody>
                  <a:tcPr anchor="ctr">
                    <a:solidFill>
                      <a:srgbClr val="DDDDDD"/>
                    </a:solidFill>
                  </a:tcPr>
                </a:tc>
              </a:tr>
            </a:tbl>
          </a:graphicData>
        </a:graphic>
      </p:graphicFrame>
      <p:sp>
        <p:nvSpPr>
          <p:cNvPr id="2" name="Rechteck 1"/>
          <p:cNvSpPr/>
          <p:nvPr/>
        </p:nvSpPr>
        <p:spPr>
          <a:xfrm>
            <a:off x="2455762" y="900114"/>
            <a:ext cx="26919643" cy="7396311"/>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Rechteck 16"/>
          <p:cNvSpPr/>
          <p:nvPr/>
        </p:nvSpPr>
        <p:spPr>
          <a:xfrm>
            <a:off x="26676351" y="900115"/>
            <a:ext cx="2699054" cy="40952736"/>
          </a:xfrm>
          <a:prstGeom prst="rect">
            <a:avLst/>
          </a:prstGeom>
          <a:solidFill>
            <a:srgbClr val="D7DA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echteck 29"/>
          <p:cNvSpPr/>
          <p:nvPr/>
        </p:nvSpPr>
        <p:spPr>
          <a:xfrm>
            <a:off x="26661741" y="900113"/>
            <a:ext cx="2722339" cy="40952738"/>
          </a:xfrm>
          <a:prstGeom prst="rect">
            <a:avLst/>
          </a:prstGeom>
          <a:solidFill>
            <a:schemeClr val="bg1">
              <a:alpha val="70000"/>
            </a:schemeClr>
          </a:solidFill>
          <a:ln w="0" cap="flat" cmpd="sng" algn="ctr">
            <a:noFill/>
            <a:prstDash val="solid"/>
            <a:round/>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anchor="ctr"/>
          <a:lstStyle/>
          <a:p>
            <a:pPr algn="ctr" defTabSz="2087831" fontAlgn="auto">
              <a:spcBef>
                <a:spcPts val="0"/>
              </a:spcBef>
              <a:spcAft>
                <a:spcPts val="0"/>
              </a:spcAft>
              <a:defRPr/>
            </a:pPr>
            <a:endParaRPr lang="de-DE" dirty="0">
              <a:latin typeface="Arial"/>
            </a:endParaRPr>
          </a:p>
          <a:p>
            <a:pPr algn="ctr" defTabSz="2087831" fontAlgn="auto">
              <a:spcBef>
                <a:spcPts val="0"/>
              </a:spcBef>
              <a:spcAft>
                <a:spcPts val="0"/>
              </a:spcAft>
              <a:defRPr/>
            </a:pPr>
            <a:endParaRPr lang="de-DE" dirty="0"/>
          </a:p>
        </p:txBody>
      </p:sp>
      <p:pic>
        <p:nvPicPr>
          <p:cNvPr id="3078" name="Bild 2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973089" y="35175153"/>
            <a:ext cx="3403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3"/>
          <p:cNvSpPr txBox="1"/>
          <p:nvPr/>
        </p:nvSpPr>
        <p:spPr>
          <a:xfrm>
            <a:off x="-8913066" y="5920160"/>
            <a:ext cx="914400" cy="914401"/>
          </a:xfrm>
          <a:prstGeom prst="rect">
            <a:avLst/>
          </a:prstGeom>
        </p:spPr>
        <p:txBody>
          <a:bodyPr vert="horz" wrap="none" lIns="0" tIns="0" rIns="0" bIns="0" rtlCol="0" anchor="t" anchorCtr="0">
            <a:noAutofit/>
          </a:bodyPr>
          <a:lstStyle/>
          <a:p>
            <a:pPr marL="0" marR="0" indent="0" algn="l" defTabSz="2087831" rtl="0" eaLnBrk="1" fontAlgn="auto" latinLnBrk="0" hangingPunct="1">
              <a:lnSpc>
                <a:spcPct val="100000"/>
              </a:lnSpc>
              <a:spcBef>
                <a:spcPct val="0"/>
              </a:spcBef>
              <a:spcAft>
                <a:spcPts val="0"/>
              </a:spcAft>
              <a:buClrTx/>
              <a:buSzTx/>
              <a:buFontTx/>
              <a:buNone/>
              <a:tabLst/>
            </a:pPr>
            <a:endParaRPr kumimoji="0" lang="de-DE" sz="12000" b="0" i="0" u="none" strike="noStrike" kern="1200" cap="none" spc="0" normalizeH="0" baseline="0" noProof="0" dirty="0" smtClean="0">
              <a:ln>
                <a:noFill/>
              </a:ln>
              <a:solidFill>
                <a:schemeClr val="tx1"/>
              </a:solidFill>
              <a:effectLst/>
              <a:uLnTx/>
              <a:uFillTx/>
              <a:latin typeface="Times New Roman"/>
              <a:ea typeface="+mj-ea"/>
              <a:cs typeface="Times New Roman"/>
            </a:endParaRPr>
          </a:p>
        </p:txBody>
      </p:sp>
      <p:sp>
        <p:nvSpPr>
          <p:cNvPr id="6" name="Textfeld 5"/>
          <p:cNvSpPr txBox="1"/>
          <p:nvPr/>
        </p:nvSpPr>
        <p:spPr>
          <a:xfrm>
            <a:off x="2998290" y="2607793"/>
            <a:ext cx="22682520" cy="3168352"/>
          </a:xfrm>
          <a:prstGeom prst="rect">
            <a:avLst/>
          </a:prstGeom>
        </p:spPr>
        <p:txBody>
          <a:bodyPr vert="horz" wrap="none" lIns="0" tIns="0" rIns="0" bIns="0" rtlCol="0" anchor="t" anchorCtr="0">
            <a:noAutofit/>
          </a:bodyPr>
          <a:lstStyle/>
          <a:p>
            <a:pPr marL="0" marR="0" indent="0" algn="l" defTabSz="2087831" rtl="0" eaLnBrk="1" fontAlgn="auto" latinLnBrk="0" hangingPunct="1">
              <a:lnSpc>
                <a:spcPts val="11500"/>
              </a:lnSpc>
              <a:spcBef>
                <a:spcPct val="0"/>
              </a:spcBef>
              <a:spcAft>
                <a:spcPts val="0"/>
              </a:spcAft>
              <a:buClrTx/>
              <a:buSzTx/>
              <a:buFontTx/>
              <a:buNone/>
              <a:tabLst/>
            </a:pPr>
            <a:r>
              <a:rPr lang="de-DE" sz="11500" dirty="0" smtClean="0">
                <a:solidFill>
                  <a:schemeClr val="bg1"/>
                </a:solidFill>
                <a:latin typeface="Helvetica" pitchFamily="34" charset="0"/>
                <a:ea typeface="+mj-ea"/>
                <a:cs typeface="Times New Roman"/>
              </a:rPr>
              <a:t>Blended Learning Formate</a:t>
            </a:r>
          </a:p>
          <a:p>
            <a:pPr marL="0" marR="0" indent="0" algn="l" defTabSz="2087831" rtl="0" eaLnBrk="1" fontAlgn="auto" latinLnBrk="0" hangingPunct="1">
              <a:lnSpc>
                <a:spcPts val="11500"/>
              </a:lnSpc>
              <a:spcBef>
                <a:spcPct val="0"/>
              </a:spcBef>
              <a:spcAft>
                <a:spcPts val="0"/>
              </a:spcAft>
              <a:buClrTx/>
              <a:buSzTx/>
              <a:buFontTx/>
              <a:buNone/>
              <a:tabLst/>
            </a:pPr>
            <a:r>
              <a:rPr lang="de-DE" sz="11500" dirty="0" smtClean="0">
                <a:solidFill>
                  <a:schemeClr val="bg1"/>
                </a:solidFill>
                <a:latin typeface="Helvetica" pitchFamily="34" charset="0"/>
                <a:ea typeface="+mj-ea"/>
                <a:cs typeface="Times New Roman"/>
              </a:rPr>
              <a:t>planen und realisieren</a:t>
            </a:r>
            <a:endParaRPr kumimoji="0" lang="de-DE" sz="11500" i="0" u="none" strike="noStrike" kern="1200" cap="none" spc="0" normalizeH="0" baseline="0" noProof="0" dirty="0" smtClean="0">
              <a:ln>
                <a:noFill/>
              </a:ln>
              <a:solidFill>
                <a:schemeClr val="bg1"/>
              </a:solidFill>
              <a:uLnTx/>
              <a:uFillTx/>
              <a:latin typeface="Helvetica" pitchFamily="34" charset="0"/>
              <a:ea typeface="+mj-ea"/>
              <a:cs typeface="Times New Roman"/>
            </a:endParaRPr>
          </a:p>
        </p:txBody>
      </p:sp>
      <p:sp>
        <p:nvSpPr>
          <p:cNvPr id="7" name="Rechteck 6"/>
          <p:cNvSpPr/>
          <p:nvPr/>
        </p:nvSpPr>
        <p:spPr>
          <a:xfrm>
            <a:off x="900114" y="900113"/>
            <a:ext cx="1522310" cy="7374822"/>
          </a:xfrm>
          <a:prstGeom prst="rect">
            <a:avLst/>
          </a:prstGeom>
          <a:solidFill>
            <a:srgbClr val="2C3E50"/>
          </a:solidFill>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de-DE" sz="6000" dirty="0" smtClean="0">
                <a:latin typeface="Helvetica" pitchFamily="34" charset="0"/>
              </a:rPr>
              <a:t>CHECKLISTE</a:t>
            </a:r>
            <a:endParaRPr lang="de-DE" sz="6600" dirty="0">
              <a:latin typeface="Helvetica" pitchFamily="34" charset="0"/>
            </a:endParaRPr>
          </a:p>
        </p:txBody>
      </p:sp>
      <p:sp>
        <p:nvSpPr>
          <p:cNvPr id="18" name="Rechteck 17"/>
          <p:cNvSpPr/>
          <p:nvPr/>
        </p:nvSpPr>
        <p:spPr>
          <a:xfrm>
            <a:off x="9783501" y="6741278"/>
            <a:ext cx="16892849" cy="3067317"/>
          </a:xfrm>
          <a:prstGeom prst="rect">
            <a:avLst/>
          </a:prstGeom>
          <a:solidFill>
            <a:srgbClr val="FC43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endParaRPr lang="de-DE" sz="4400" dirty="0">
              <a:latin typeface="Helvetica" pitchFamily="34" charset="0"/>
            </a:endParaRPr>
          </a:p>
        </p:txBody>
      </p:sp>
      <p:sp>
        <p:nvSpPr>
          <p:cNvPr id="9" name="Rechteck 8"/>
          <p:cNvSpPr/>
          <p:nvPr/>
        </p:nvSpPr>
        <p:spPr>
          <a:xfrm>
            <a:off x="10029369" y="7028856"/>
            <a:ext cx="16413495" cy="2554545"/>
          </a:xfrm>
          <a:prstGeom prst="rect">
            <a:avLst/>
          </a:prstGeom>
        </p:spPr>
        <p:txBody>
          <a:bodyPr wrap="square">
            <a:spAutoFit/>
          </a:bodyPr>
          <a:lstStyle/>
          <a:p>
            <a:pPr algn="just"/>
            <a:r>
              <a:rPr lang="de-DE" sz="4000" dirty="0" smtClean="0">
                <a:solidFill>
                  <a:schemeClr val="bg1"/>
                </a:solidFill>
                <a:latin typeface="Helvetica" pitchFamily="34" charset="0"/>
              </a:rPr>
              <a:t>Diese Checkliste bietet Hochschullehrenden der Medizinischen Fakultät Freiburg eine Orientierungsgrundlage und Hilfestellung bei der Planung, Entwicklung und Realisierung von </a:t>
            </a:r>
            <a:r>
              <a:rPr lang="de-DE" sz="4000" dirty="0">
                <a:solidFill>
                  <a:schemeClr val="bg1"/>
                </a:solidFill>
                <a:latin typeface="Helvetica" pitchFamily="34" charset="0"/>
              </a:rPr>
              <a:t>Lehrveranstaltungen im Blended Learning </a:t>
            </a:r>
            <a:r>
              <a:rPr lang="de-DE" sz="4000" dirty="0" smtClean="0">
                <a:solidFill>
                  <a:schemeClr val="bg1"/>
                </a:solidFill>
                <a:latin typeface="Helvetica" pitchFamily="34" charset="0"/>
              </a:rPr>
              <a:t>Format. Die Liste kann fallspezifisch angepasst werden.</a:t>
            </a:r>
            <a:endParaRPr lang="de-DE" sz="4000" dirty="0">
              <a:solidFill>
                <a:schemeClr val="bg1"/>
              </a:solidFill>
              <a:latin typeface="Helvetica" pitchFamily="34" charset="0"/>
            </a:endParaRPr>
          </a:p>
        </p:txBody>
      </p:sp>
      <p:sp>
        <p:nvSpPr>
          <p:cNvPr id="20" name="Rechteck 19"/>
          <p:cNvSpPr/>
          <p:nvPr/>
        </p:nvSpPr>
        <p:spPr>
          <a:xfrm>
            <a:off x="3027565" y="10672689"/>
            <a:ext cx="22695218" cy="3170099"/>
          </a:xfrm>
          <a:prstGeom prst="rect">
            <a:avLst/>
          </a:prstGeom>
        </p:spPr>
        <p:txBody>
          <a:bodyPr wrap="square">
            <a:spAutoFit/>
          </a:bodyPr>
          <a:lstStyle/>
          <a:p>
            <a:pPr algn="just"/>
            <a:r>
              <a:rPr lang="de-DE" sz="4000" dirty="0" smtClean="0">
                <a:solidFill>
                  <a:srgbClr val="2C3E50"/>
                </a:solidFill>
                <a:latin typeface="Helvetica" pitchFamily="34" charset="0"/>
              </a:rPr>
              <a:t>Die Planung und Realisierung eines Blended Learning ist aufwendig komplex. Um die Wahrschein-</a:t>
            </a:r>
            <a:r>
              <a:rPr lang="de-DE" sz="4000" dirty="0" err="1" smtClean="0">
                <a:solidFill>
                  <a:srgbClr val="2C3E50"/>
                </a:solidFill>
                <a:latin typeface="Helvetica" pitchFamily="34" charset="0"/>
              </a:rPr>
              <a:t>lichkeit</a:t>
            </a:r>
            <a:r>
              <a:rPr lang="de-DE" sz="4000" dirty="0" smtClean="0">
                <a:solidFill>
                  <a:srgbClr val="2C3E50"/>
                </a:solidFill>
                <a:latin typeface="Helvetica" pitchFamily="34" charset="0"/>
              </a:rPr>
              <a:t> eines gewünschten Lernerfolgs zu erhöhen, können verschiedene Schritte und Maßnahmen umgesetzt werden. Diese Checkliste liefert Hochschullehrenden Anhaltspunkte, Denkanstöße und Orientierungshilfen, sowohl für die erstmalige Realisierung als auch für die punktuelle Verbesserung von Lehrangeboten im Blended Learning Format.  </a:t>
            </a:r>
            <a:endParaRPr lang="de-DE" sz="4000" dirty="0">
              <a:solidFill>
                <a:srgbClr val="2C3E50"/>
              </a:solidFill>
              <a:latin typeface="Helvetica" pitchFamily="34" charset="0"/>
            </a:endParaRPr>
          </a:p>
        </p:txBody>
      </p:sp>
      <p:pic>
        <p:nvPicPr>
          <p:cNvPr id="3081" name="Picture 9" descr="\\ad\home\schmidto\Windows\Desktop\keyboard-right-arrow-butt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490" y="10816706"/>
            <a:ext cx="1893934" cy="189393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9" descr="\\ad\home\schmidto\Windows\Desktop\keyboard-right-arrow-butt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554" y="10807568"/>
            <a:ext cx="1893934" cy="189393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9" descr="Merlin_Logo_RGB_small"/>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893" t="13571" r="12413" b="15953"/>
          <a:stretch/>
        </p:blipFill>
        <p:spPr bwMode="auto">
          <a:xfrm>
            <a:off x="12847514" y="40255080"/>
            <a:ext cx="3384376" cy="156699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Logo_Kompetenzzentrum Lehrevalu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0890" y="40351784"/>
            <a:ext cx="5130853" cy="132674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6" descr="Gefördert vom BMB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74117" y="40392240"/>
            <a:ext cx="2709384" cy="141445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Logo PT-DLR-deutsch-neu"/>
          <p:cNvPicPr>
            <a:picLocks noChangeAspect="1" noChangeArrowheads="1"/>
          </p:cNvPicPr>
          <p:nvPr/>
        </p:nvPicPr>
        <p:blipFill rotWithShape="1">
          <a:blip r:embed="rId9">
            <a:extLst>
              <a:ext uri="{28A0092B-C50C-407E-A947-70E740481C1C}">
                <a14:useLocalDpi xmlns:a14="http://schemas.microsoft.com/office/drawing/2010/main" val="0"/>
              </a:ext>
            </a:extLst>
          </a:blip>
          <a:srcRect t="8676"/>
          <a:stretch/>
        </p:blipFill>
        <p:spPr bwMode="auto">
          <a:xfrm>
            <a:off x="9943644" y="40265945"/>
            <a:ext cx="2737520" cy="10596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26676351" y="900115"/>
            <a:ext cx="2699054" cy="40952736"/>
          </a:xfrm>
          <a:prstGeom prst="rect">
            <a:avLst/>
          </a:prstGeom>
          <a:solidFill>
            <a:srgbClr val="D7DA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26676351" y="900115"/>
            <a:ext cx="2700338" cy="40952736"/>
          </a:xfrm>
          <a:prstGeom prst="rect">
            <a:avLst/>
          </a:prstGeom>
          <a:solidFill>
            <a:schemeClr val="bg1">
              <a:alpha val="70000"/>
            </a:schemeClr>
          </a:solidFill>
          <a:ln w="0" cap="flat" cmpd="sng" algn="ctr">
            <a:noFill/>
            <a:prstDash val="solid"/>
            <a:round/>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anchor="ctr"/>
          <a:lstStyle/>
          <a:p>
            <a:pPr algn="ctr" defTabSz="2087831" fontAlgn="auto">
              <a:spcBef>
                <a:spcPts val="0"/>
              </a:spcBef>
              <a:spcAft>
                <a:spcPts val="0"/>
              </a:spcAft>
              <a:defRPr/>
            </a:pPr>
            <a:endParaRPr lang="de-DE" dirty="0">
              <a:latin typeface="Arial"/>
            </a:endParaRPr>
          </a:p>
          <a:p>
            <a:pPr algn="ctr" defTabSz="2087831" fontAlgn="auto">
              <a:spcBef>
                <a:spcPts val="0"/>
              </a:spcBef>
              <a:spcAft>
                <a:spcPts val="0"/>
              </a:spcAft>
              <a:defRPr/>
            </a:pPr>
            <a:endParaRPr lang="de-DE" dirty="0"/>
          </a:p>
        </p:txBody>
      </p:sp>
      <p:pic>
        <p:nvPicPr>
          <p:cNvPr id="9" name="Bild 2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73089" y="35175153"/>
            <a:ext cx="3403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elle 5"/>
          <p:cNvGraphicFramePr>
            <a:graphicFrameLocks noGrp="1"/>
          </p:cNvGraphicFramePr>
          <p:nvPr>
            <p:extLst>
              <p:ext uri="{D42A27DB-BD31-4B8C-83A1-F6EECF244321}">
                <p14:modId xmlns:p14="http://schemas.microsoft.com/office/powerpoint/2010/main" val="1777533175"/>
              </p:ext>
            </p:extLst>
          </p:nvPr>
        </p:nvGraphicFramePr>
        <p:xfrm>
          <a:off x="1208487" y="870748"/>
          <a:ext cx="25458687" cy="34943017"/>
        </p:xfrm>
        <a:graphic>
          <a:graphicData uri="http://schemas.openxmlformats.org/drawingml/2006/table">
            <a:tbl>
              <a:tblPr firstRow="1" bandRow="1">
                <a:effectLst/>
                <a:tableStyleId>{5C22544A-7EE6-4342-B048-85BDC9FD1C3A}</a:tableStyleId>
              </a:tblPr>
              <a:tblGrid>
                <a:gridCol w="3971002"/>
                <a:gridCol w="20831325"/>
                <a:gridCol w="656360"/>
              </a:tblGrid>
              <a:tr h="1302903">
                <a:tc gridSpan="3">
                  <a:txBody>
                    <a:bodyPr/>
                    <a:lstStyle/>
                    <a:p>
                      <a:pPr marL="190500" indent="0">
                        <a:spcBef>
                          <a:spcPts val="600"/>
                        </a:spcBef>
                        <a:spcAft>
                          <a:spcPts val="600"/>
                        </a:spcAft>
                      </a:pPr>
                      <a:r>
                        <a:rPr lang="de-DE" sz="4900" b="1" baseline="0" dirty="0" smtClean="0">
                          <a:solidFill>
                            <a:schemeClr val="bg1"/>
                          </a:solidFill>
                          <a:latin typeface="Helvetica" pitchFamily="34" charset="0"/>
                        </a:rPr>
                        <a:t>KONZEPTION UND ENTWICKLUNG</a:t>
                      </a:r>
                      <a:endParaRPr lang="de-DE" sz="4900" b="1" dirty="0">
                        <a:solidFill>
                          <a:schemeClr val="bg1"/>
                        </a:solidFill>
                        <a:latin typeface="Helvetica" pitchFamily="34" charset="0"/>
                      </a:endParaRPr>
                    </a:p>
                  </a:txBody>
                  <a:tcPr anchor="ctr">
                    <a:solidFill>
                      <a:srgbClr val="2C3E50"/>
                    </a:solidFill>
                  </a:tcPr>
                </a:tc>
                <a:tc hMerge="1">
                  <a:txBody>
                    <a:bodyPr/>
                    <a:lstStyle/>
                    <a:p>
                      <a:endParaRPr lang="de-DE"/>
                    </a:p>
                  </a:txBody>
                  <a:tcPr/>
                </a:tc>
                <a:tc hMerge="1">
                  <a:txBody>
                    <a:bodyPr/>
                    <a:lstStyle/>
                    <a:p>
                      <a:endParaRPr lang="de-DE"/>
                    </a:p>
                  </a:txBody>
                  <a:tcPr/>
                </a:tc>
              </a:tr>
              <a:tr h="284421">
                <a:tc gridSpan="3">
                  <a:txBody>
                    <a:bodyPr/>
                    <a:lstStyle/>
                    <a:p>
                      <a:pPr marL="457200" indent="0">
                        <a:spcBef>
                          <a:spcPts val="600"/>
                        </a:spcBef>
                        <a:spcAft>
                          <a:spcPts val="600"/>
                        </a:spcAft>
                      </a:pPr>
                      <a:endParaRPr lang="de-DE" sz="1000" b="1" dirty="0">
                        <a:solidFill>
                          <a:srgbClr val="2C3E50"/>
                        </a:solidFill>
                        <a:latin typeface="Helvetica" pitchFamily="34" charset="0"/>
                      </a:endParaRPr>
                    </a:p>
                  </a:txBody>
                  <a:tcPr anchor="ctr">
                    <a:solidFill>
                      <a:srgbClr val="6DBCDB"/>
                    </a:solidFill>
                  </a:tcPr>
                </a:tc>
                <a:tc hMerge="1">
                  <a:txBody>
                    <a:bodyPr/>
                    <a:lstStyle/>
                    <a:p>
                      <a:endParaRPr lang="de-DE"/>
                    </a:p>
                  </a:txBody>
                  <a:tcPr/>
                </a:tc>
                <a:tc hMerge="1">
                  <a:txBody>
                    <a:bodyPr/>
                    <a:lstStyle/>
                    <a:p>
                      <a:endParaRPr lang="de-DE"/>
                    </a:p>
                  </a:txBody>
                  <a:tcPr/>
                </a:tc>
              </a:tr>
              <a:tr h="893425">
                <a:tc rowSpan="3">
                  <a:txBody>
                    <a:bodyPr/>
                    <a:lstStyle/>
                    <a:p>
                      <a:pPr marL="190500" indent="0">
                        <a:spcBef>
                          <a:spcPts val="600"/>
                        </a:spcBef>
                        <a:spcAft>
                          <a:spcPts val="600"/>
                        </a:spcAft>
                      </a:pPr>
                      <a:r>
                        <a:rPr lang="de-DE" sz="3500" b="1" dirty="0" smtClean="0">
                          <a:solidFill>
                            <a:srgbClr val="2C3E50"/>
                          </a:solidFill>
                          <a:latin typeface="Helvetica" pitchFamily="34" charset="0"/>
                        </a:rPr>
                        <a:t>Strategie</a:t>
                      </a:r>
                      <a:endParaRPr lang="de-DE" sz="4000" b="1" dirty="0">
                        <a:solidFill>
                          <a:srgbClr val="2C3E50"/>
                        </a:solidFill>
                        <a:latin typeface="Helvetica" pitchFamily="34" charset="0"/>
                      </a:endParaRPr>
                    </a:p>
                  </a:txBody>
                  <a:tcPr anchor="ctr">
                    <a:solidFill>
                      <a:srgbClr val="DDDDDD"/>
                    </a:solidFill>
                  </a:tcPr>
                </a:tc>
                <a:tc>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r>
                        <a:rPr lang="de-DE" sz="3300" baseline="0" dirty="0" smtClean="0">
                          <a:solidFill>
                            <a:srgbClr val="2C3E50"/>
                          </a:solidFill>
                          <a:latin typeface="Helvetica" pitchFamily="34" charset="0"/>
                        </a:rPr>
                        <a:t>Die Ausgestaltung des Lehr-Lernarrangements orientiert sich an einer anerkannten Lehrstrategie.</a:t>
                      </a:r>
                      <a:endParaRPr lang="de-DE" sz="3300" dirty="0" smtClean="0">
                        <a:solidFill>
                          <a:srgbClr val="2C3E50"/>
                        </a:solidFill>
                        <a:latin typeface="Helvetica" pitchFamily="34" charset="0"/>
                      </a:endParaRPr>
                    </a:p>
                  </a:txBody>
                  <a:tcPr anchor="ctr">
                    <a:solidFill>
                      <a:srgbClr val="DDDDDD"/>
                    </a:solidFill>
                  </a:tcPr>
                </a:tc>
                <a:tc>
                  <a:txBody>
                    <a:bodyPr/>
                    <a:lstStyle/>
                    <a:p>
                      <a:pPr algn="ctr"/>
                      <a:r>
                        <a:rPr lang="en-US" sz="3300" kern="1200" dirty="0" smtClean="0">
                          <a:solidFill>
                            <a:srgbClr val="2C3E50"/>
                          </a:solidFill>
                          <a:effectLst/>
                          <a:latin typeface="Helvetica" pitchFamily="34" charset="0"/>
                          <a:ea typeface="+mn-ea"/>
                          <a:cs typeface="+mn-cs"/>
                        </a:rPr>
                        <a:t>☐</a:t>
                      </a:r>
                      <a:endParaRPr lang="de-DE" sz="3300" dirty="0">
                        <a:solidFill>
                          <a:srgbClr val="2C3E50"/>
                        </a:solidFill>
                        <a:latin typeface="Helvetica" pitchFamily="34" charset="0"/>
                      </a:endParaRPr>
                    </a:p>
                  </a:txBody>
                  <a:tcPr anchor="ctr">
                    <a:solidFill>
                      <a:srgbClr val="DDDDDD"/>
                    </a:solidFill>
                  </a:tcPr>
                </a:tc>
              </a:tr>
              <a:tr h="984488">
                <a:tc vMerge="1">
                  <a:txBody>
                    <a:bodyPr/>
                    <a:lstStyle/>
                    <a:p>
                      <a:endParaRPr lang="de-DE"/>
                    </a:p>
                  </a:txBody>
                  <a:tcPr/>
                </a:tc>
                <a:tc>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r>
                        <a:rPr lang="de-DE" sz="3300" dirty="0" smtClean="0">
                          <a:solidFill>
                            <a:srgbClr val="2C3E50"/>
                          </a:solidFill>
                          <a:latin typeface="Helvetica" pitchFamily="34" charset="0"/>
                        </a:rPr>
                        <a:t>Alle Lehr- und Lernaktivitäten sind darauf ausgerichtet, die gewünschten Lernziele zu erreichen.  </a:t>
                      </a:r>
                    </a:p>
                  </a:txBody>
                  <a:tcPr anchor="ctr">
                    <a:solidFill>
                      <a:srgbClr val="DDDDDD"/>
                    </a:solidFill>
                  </a:tcPr>
                </a:tc>
                <a:tc>
                  <a:txBody>
                    <a:bodyPr/>
                    <a:lstStyle/>
                    <a:p>
                      <a:pPr marL="0" marR="0" indent="0" algn="ctr" defTabSz="2087831" rtl="0" eaLnBrk="1" fontAlgn="auto" latinLnBrk="0" hangingPunct="1">
                        <a:lnSpc>
                          <a:spcPct val="100000"/>
                        </a:lnSpc>
                        <a:spcBef>
                          <a:spcPts val="0"/>
                        </a:spcBef>
                        <a:spcAft>
                          <a:spcPts val="0"/>
                        </a:spcAft>
                        <a:buClrTx/>
                        <a:buSzTx/>
                        <a:buFontTx/>
                        <a:buNone/>
                        <a:tabLst/>
                        <a:defRPr/>
                      </a:pPr>
                      <a:r>
                        <a:rPr lang="en-US" sz="3300" kern="1200" dirty="0" smtClean="0">
                          <a:solidFill>
                            <a:srgbClr val="2C3E50"/>
                          </a:solidFill>
                          <a:effectLst/>
                          <a:latin typeface="Helvetica" pitchFamily="34" charset="0"/>
                          <a:ea typeface="+mn-ea"/>
                          <a:cs typeface="+mn-cs"/>
                        </a:rPr>
                        <a:t>☐</a:t>
                      </a:r>
                      <a:endParaRPr lang="de-DE" sz="3300" dirty="0" smtClean="0">
                        <a:solidFill>
                          <a:srgbClr val="2C3E50"/>
                        </a:solidFill>
                        <a:latin typeface="Helvetica" pitchFamily="34" charset="0"/>
                      </a:endParaRPr>
                    </a:p>
                  </a:txBody>
                  <a:tcPr anchor="ctr">
                    <a:solidFill>
                      <a:srgbClr val="DDDDDD"/>
                    </a:solidFill>
                  </a:tcPr>
                </a:tc>
              </a:tr>
              <a:tr h="864096">
                <a:tc vMerge="1">
                  <a:txBody>
                    <a:bodyPr/>
                    <a:lstStyle/>
                    <a:p>
                      <a:endParaRPr lang="de-DE"/>
                    </a:p>
                  </a:txBody>
                  <a:tcPr/>
                </a:tc>
                <a:tc>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r>
                        <a:rPr lang="de-DE" sz="3300" baseline="0" dirty="0" smtClean="0">
                          <a:solidFill>
                            <a:srgbClr val="2C3E50"/>
                          </a:solidFill>
                          <a:latin typeface="Helvetica" pitchFamily="34" charset="0"/>
                        </a:rPr>
                        <a:t>Bei der Lehrplanung werden relevante Erkenntnisse aus der Lehr-Lernforschung berücksichtigt. </a:t>
                      </a:r>
                      <a:endParaRPr lang="de-DE" sz="3300" dirty="0" smtClean="0">
                        <a:solidFill>
                          <a:srgbClr val="2C3E50"/>
                        </a:solidFill>
                        <a:latin typeface="Helvetica" pitchFamily="34" charset="0"/>
                      </a:endParaRPr>
                    </a:p>
                  </a:txBody>
                  <a:tcPr anchor="ctr">
                    <a:solidFill>
                      <a:srgbClr val="DDDDDD"/>
                    </a:solidFill>
                  </a:tcPr>
                </a:tc>
                <a:tc>
                  <a:txBody>
                    <a:bodyPr/>
                    <a:lstStyle/>
                    <a:p>
                      <a:pPr marL="0" marR="0" indent="0" algn="ctr" defTabSz="2087831" rtl="0" eaLnBrk="1" fontAlgn="auto" latinLnBrk="0" hangingPunct="1">
                        <a:lnSpc>
                          <a:spcPct val="100000"/>
                        </a:lnSpc>
                        <a:spcBef>
                          <a:spcPts val="0"/>
                        </a:spcBef>
                        <a:spcAft>
                          <a:spcPts val="0"/>
                        </a:spcAft>
                        <a:buClrTx/>
                        <a:buSzTx/>
                        <a:buFontTx/>
                        <a:buNone/>
                        <a:tabLst/>
                        <a:defRPr/>
                      </a:pPr>
                      <a:r>
                        <a:rPr lang="en-US" sz="3300" kern="1200" dirty="0" smtClean="0">
                          <a:solidFill>
                            <a:srgbClr val="2C3E50"/>
                          </a:solidFill>
                          <a:effectLst/>
                          <a:latin typeface="Helvetica" pitchFamily="34" charset="0"/>
                          <a:ea typeface="+mn-ea"/>
                          <a:cs typeface="+mn-cs"/>
                        </a:rPr>
                        <a:t>☐</a:t>
                      </a:r>
                      <a:endParaRPr lang="de-DE" sz="3300" dirty="0" smtClean="0">
                        <a:solidFill>
                          <a:srgbClr val="2C3E50"/>
                        </a:solidFill>
                        <a:latin typeface="Helvetica" pitchFamily="34" charset="0"/>
                      </a:endParaRPr>
                    </a:p>
                  </a:txBody>
                  <a:tcPr anchor="ctr">
                    <a:solidFill>
                      <a:srgbClr val="DDDDDD"/>
                    </a:solidFill>
                  </a:tcPr>
                </a:tc>
              </a:tr>
              <a:tr h="243840">
                <a:tc gridSpan="3">
                  <a:txBody>
                    <a:bodyPr/>
                    <a:lstStyle/>
                    <a:p>
                      <a:pPr marL="190500" indent="0">
                        <a:spcBef>
                          <a:spcPts val="600"/>
                        </a:spcBef>
                        <a:spcAft>
                          <a:spcPts val="600"/>
                        </a:spcAft>
                      </a:pPr>
                      <a:endParaRPr lang="de-DE" sz="1000" b="1" dirty="0">
                        <a:solidFill>
                          <a:srgbClr val="2C3E50"/>
                        </a:solidFill>
                        <a:latin typeface="Helvetica" pitchFamily="34" charset="0"/>
                      </a:endParaRPr>
                    </a:p>
                  </a:txBody>
                  <a:tcPr anchor="ctr">
                    <a:solidFill>
                      <a:srgbClr val="6DBCDB"/>
                    </a:solidFill>
                  </a:tcPr>
                </a:tc>
                <a:tc hMerge="1">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endParaRPr lang="de-DE" sz="1000" dirty="0" smtClean="0">
                        <a:solidFill>
                          <a:srgbClr val="2C3E50"/>
                        </a:solidFill>
                        <a:latin typeface="Helvetica" pitchFamily="34" charset="0"/>
                      </a:endParaRPr>
                    </a:p>
                  </a:txBody>
                  <a:tcPr anchor="ctr">
                    <a:solidFill>
                      <a:srgbClr val="D7DADB"/>
                    </a:solidFill>
                  </a:tcPr>
                </a:tc>
                <a:tc hMerge="1">
                  <a:txBody>
                    <a:bodyPr/>
                    <a:lstStyle/>
                    <a:p>
                      <a:endParaRPr lang="de-DE"/>
                    </a:p>
                  </a:txBody>
                  <a:tcPr/>
                </a:tc>
              </a:tr>
              <a:tr h="836280">
                <a:tc rowSpan="3">
                  <a:txBody>
                    <a:bodyPr/>
                    <a:lstStyle/>
                    <a:p>
                      <a:pPr marL="190500" indent="0">
                        <a:spcBef>
                          <a:spcPts val="600"/>
                        </a:spcBef>
                        <a:spcAft>
                          <a:spcPts val="600"/>
                        </a:spcAft>
                      </a:pPr>
                      <a:r>
                        <a:rPr lang="de-DE" sz="3500" b="1" dirty="0" smtClean="0">
                          <a:solidFill>
                            <a:srgbClr val="2C3E50"/>
                          </a:solidFill>
                          <a:latin typeface="Helvetica" pitchFamily="34" charset="0"/>
                        </a:rPr>
                        <a:t>Kommunikation und Interaktion</a:t>
                      </a:r>
                      <a:endParaRPr lang="de-DE" sz="3500" b="1" dirty="0">
                        <a:solidFill>
                          <a:srgbClr val="2C3E50"/>
                        </a:solidFill>
                        <a:latin typeface="Helvetica" pitchFamily="34" charset="0"/>
                      </a:endParaRPr>
                    </a:p>
                  </a:txBody>
                  <a:tcPr anchor="ctr">
                    <a:solidFill>
                      <a:srgbClr val="DDDDDD"/>
                    </a:solidFill>
                  </a:tcPr>
                </a:tc>
                <a:tc>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r>
                        <a:rPr lang="de-DE" sz="3300" dirty="0" smtClean="0">
                          <a:solidFill>
                            <a:srgbClr val="2C3E50"/>
                          </a:solidFill>
                          <a:latin typeface="Arial" panose="020B0604020202020204" pitchFamily="34" charset="0"/>
                          <a:cs typeface="Arial" panose="020B0604020202020204" pitchFamily="34" charset="0"/>
                        </a:rPr>
                        <a:t>Im Verlauf</a:t>
                      </a:r>
                      <a:r>
                        <a:rPr lang="de-DE" sz="3300" baseline="0" dirty="0" smtClean="0">
                          <a:solidFill>
                            <a:srgbClr val="2C3E50"/>
                          </a:solidFill>
                          <a:latin typeface="Arial" panose="020B0604020202020204" pitchFamily="34" charset="0"/>
                          <a:cs typeface="Arial" panose="020B0604020202020204" pitchFamily="34" charset="0"/>
                        </a:rPr>
                        <a:t> der Lehrveranstaltung </a:t>
                      </a:r>
                      <a:r>
                        <a:rPr lang="de-DE" sz="3300" dirty="0" smtClean="0">
                          <a:solidFill>
                            <a:srgbClr val="2C3E50"/>
                          </a:solidFill>
                          <a:latin typeface="Arial" panose="020B0604020202020204" pitchFamily="34" charset="0"/>
                          <a:cs typeface="Arial" panose="020B0604020202020204" pitchFamily="34" charset="0"/>
                        </a:rPr>
                        <a:t>werden individuelle und </a:t>
                      </a:r>
                      <a:r>
                        <a:rPr lang="de-DE" sz="3300" baseline="0" dirty="0" smtClean="0">
                          <a:solidFill>
                            <a:srgbClr val="2C3E50"/>
                          </a:solidFill>
                          <a:latin typeface="Arial" panose="020B0604020202020204" pitchFamily="34" charset="0"/>
                          <a:cs typeface="Arial" panose="020B0604020202020204" pitchFamily="34" charset="0"/>
                        </a:rPr>
                        <a:t>soziale Lernformen </a:t>
                      </a:r>
                      <a:r>
                        <a:rPr lang="de-DE" sz="3300" dirty="0" smtClean="0">
                          <a:solidFill>
                            <a:srgbClr val="2C3E50"/>
                          </a:solidFill>
                          <a:latin typeface="Arial" panose="020B0604020202020204" pitchFamily="34" charset="0"/>
                          <a:cs typeface="Arial" panose="020B0604020202020204" pitchFamily="34" charset="0"/>
                        </a:rPr>
                        <a:t>arrangiert</a:t>
                      </a:r>
                      <a:r>
                        <a:rPr lang="de-DE" sz="3300" baseline="0" dirty="0" smtClean="0">
                          <a:solidFill>
                            <a:srgbClr val="2C3E50"/>
                          </a:solidFill>
                          <a:latin typeface="Arial" panose="020B0604020202020204" pitchFamily="34" charset="0"/>
                          <a:cs typeface="Arial" panose="020B0604020202020204" pitchFamily="34" charset="0"/>
                        </a:rPr>
                        <a:t>. </a:t>
                      </a:r>
                      <a:endParaRPr lang="de-DE" sz="3300" dirty="0" smtClean="0">
                        <a:solidFill>
                          <a:srgbClr val="2C3E50"/>
                        </a:solidFill>
                        <a:latin typeface="Arial" panose="020B0604020202020204" pitchFamily="34" charset="0"/>
                        <a:cs typeface="Arial" panose="020B0604020202020204" pitchFamily="34" charset="0"/>
                      </a:endParaRPr>
                    </a:p>
                  </a:txBody>
                  <a:tcPr anchor="ctr">
                    <a:solidFill>
                      <a:srgbClr val="DDDDDD"/>
                    </a:solidFill>
                  </a:tcPr>
                </a:tc>
                <a:tc>
                  <a:txBody>
                    <a:bodyPr/>
                    <a:lstStyle/>
                    <a:p>
                      <a:pPr marL="0" marR="0" indent="0" algn="ctr" defTabSz="2087831" rtl="0" eaLnBrk="1" fontAlgn="auto" latinLnBrk="0" hangingPunct="1">
                        <a:lnSpc>
                          <a:spcPct val="100000"/>
                        </a:lnSpc>
                        <a:spcBef>
                          <a:spcPts val="0"/>
                        </a:spcBef>
                        <a:spcAft>
                          <a:spcPts val="0"/>
                        </a:spcAft>
                        <a:buClrTx/>
                        <a:buSzTx/>
                        <a:buFontTx/>
                        <a:buNone/>
                        <a:tabLst/>
                        <a:defRPr/>
                      </a:pPr>
                      <a:r>
                        <a:rPr lang="en-US" sz="3300" kern="1200" dirty="0" smtClean="0">
                          <a:solidFill>
                            <a:srgbClr val="2C3E50"/>
                          </a:solidFill>
                          <a:effectLst/>
                          <a:latin typeface="Helvetica" pitchFamily="34" charset="0"/>
                          <a:ea typeface="+mn-ea"/>
                          <a:cs typeface="+mn-cs"/>
                        </a:rPr>
                        <a:t>☐</a:t>
                      </a:r>
                      <a:endParaRPr lang="de-DE" sz="3300" dirty="0" smtClean="0">
                        <a:solidFill>
                          <a:srgbClr val="2C3E50"/>
                        </a:solidFill>
                        <a:latin typeface="Helvetica" pitchFamily="34" charset="0"/>
                      </a:endParaRPr>
                    </a:p>
                  </a:txBody>
                  <a:tcPr anchor="ctr">
                    <a:solidFill>
                      <a:srgbClr val="DDDDDD"/>
                    </a:solidFill>
                  </a:tcPr>
                </a:tc>
              </a:tr>
              <a:tr h="912480">
                <a:tc vMerge="1">
                  <a:txBody>
                    <a:bodyPr/>
                    <a:lstStyle/>
                    <a:p>
                      <a:pPr marL="190500" indent="0">
                        <a:spcBef>
                          <a:spcPts val="600"/>
                        </a:spcBef>
                        <a:spcAft>
                          <a:spcPts val="600"/>
                        </a:spcAft>
                      </a:pPr>
                      <a:endParaRPr lang="de-DE" sz="3600" b="1" dirty="0">
                        <a:solidFill>
                          <a:srgbClr val="2C3E50"/>
                        </a:solidFill>
                        <a:latin typeface="Helvetica" pitchFamily="34" charset="0"/>
                      </a:endParaRPr>
                    </a:p>
                  </a:txBody>
                  <a:tcPr anchor="ctr">
                    <a:solidFill>
                      <a:srgbClr val="D7DADB"/>
                    </a:solidFill>
                  </a:tcPr>
                </a:tc>
                <a:tc>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r>
                        <a:rPr lang="de-DE" sz="3300" dirty="0" smtClean="0">
                          <a:solidFill>
                            <a:srgbClr val="2C3E50"/>
                          </a:solidFill>
                          <a:latin typeface="Helvetica" pitchFamily="34" charset="0"/>
                        </a:rPr>
                        <a:t>In längeren Online-Lernphasen</a:t>
                      </a:r>
                      <a:r>
                        <a:rPr lang="de-DE" sz="3300" baseline="0" dirty="0" smtClean="0">
                          <a:solidFill>
                            <a:srgbClr val="2C3E50"/>
                          </a:solidFill>
                          <a:latin typeface="Helvetica" pitchFamily="34" charset="0"/>
                        </a:rPr>
                        <a:t> wird sowohl synchrones als auch </a:t>
                      </a:r>
                      <a:r>
                        <a:rPr lang="de-DE" sz="3300" dirty="0" smtClean="0">
                          <a:solidFill>
                            <a:srgbClr val="2C3E50"/>
                          </a:solidFill>
                          <a:latin typeface="Helvetica" pitchFamily="34" charset="0"/>
                        </a:rPr>
                        <a:t>asynchrones</a:t>
                      </a:r>
                      <a:r>
                        <a:rPr lang="de-DE" sz="3300" baseline="0" dirty="0" smtClean="0">
                          <a:solidFill>
                            <a:srgbClr val="2C3E50"/>
                          </a:solidFill>
                          <a:latin typeface="Helvetica" pitchFamily="34" charset="0"/>
                        </a:rPr>
                        <a:t> Lernen realisiert. </a:t>
                      </a:r>
                      <a:endParaRPr lang="de-DE" sz="3300" dirty="0" smtClean="0">
                        <a:solidFill>
                          <a:srgbClr val="2C3E50"/>
                        </a:solidFill>
                        <a:latin typeface="Helvetica" pitchFamily="34" charset="0"/>
                      </a:endParaRPr>
                    </a:p>
                  </a:txBody>
                  <a:tcPr anchor="ctr">
                    <a:solidFill>
                      <a:srgbClr val="DDDDDD"/>
                    </a:solidFill>
                  </a:tcPr>
                </a:tc>
                <a:tc>
                  <a:txBody>
                    <a:bodyPr/>
                    <a:lstStyle/>
                    <a:p>
                      <a:pPr marL="0" marR="0" indent="0" algn="ctr" defTabSz="2087831" rtl="0" eaLnBrk="1" fontAlgn="auto" latinLnBrk="0" hangingPunct="1">
                        <a:lnSpc>
                          <a:spcPct val="100000"/>
                        </a:lnSpc>
                        <a:spcBef>
                          <a:spcPts val="0"/>
                        </a:spcBef>
                        <a:spcAft>
                          <a:spcPts val="0"/>
                        </a:spcAft>
                        <a:buClrTx/>
                        <a:buSzTx/>
                        <a:buFontTx/>
                        <a:buNone/>
                        <a:tabLst/>
                        <a:defRPr/>
                      </a:pPr>
                      <a:r>
                        <a:rPr lang="en-US" sz="3300" kern="1200" dirty="0" smtClean="0">
                          <a:solidFill>
                            <a:srgbClr val="2C3E50"/>
                          </a:solidFill>
                          <a:effectLst/>
                          <a:latin typeface="Helvetica" pitchFamily="34" charset="0"/>
                          <a:ea typeface="+mn-ea"/>
                          <a:cs typeface="+mn-cs"/>
                        </a:rPr>
                        <a:t>☐</a:t>
                      </a:r>
                      <a:endParaRPr lang="de-DE" sz="3300" dirty="0" smtClean="0">
                        <a:solidFill>
                          <a:srgbClr val="2C3E50"/>
                        </a:solidFill>
                        <a:latin typeface="Helvetica" pitchFamily="34" charset="0"/>
                      </a:endParaRPr>
                    </a:p>
                  </a:txBody>
                  <a:tcPr anchor="ctr">
                    <a:solidFill>
                      <a:srgbClr val="DDDDDD"/>
                    </a:solidFill>
                  </a:tcPr>
                </a:tc>
              </a:tr>
              <a:tr h="864096">
                <a:tc vMerge="1">
                  <a:txBody>
                    <a:bodyPr/>
                    <a:lstStyle/>
                    <a:p>
                      <a:pPr marL="190500" indent="0">
                        <a:spcBef>
                          <a:spcPts val="600"/>
                        </a:spcBef>
                        <a:spcAft>
                          <a:spcPts val="600"/>
                        </a:spcAft>
                      </a:pPr>
                      <a:endParaRPr lang="de-DE" sz="3600" b="1" dirty="0">
                        <a:solidFill>
                          <a:srgbClr val="2C3E50"/>
                        </a:solidFill>
                        <a:latin typeface="Helvetica" pitchFamily="34" charset="0"/>
                      </a:endParaRPr>
                    </a:p>
                  </a:txBody>
                  <a:tcPr anchor="ctr">
                    <a:solidFill>
                      <a:srgbClr val="D7DADB"/>
                    </a:solidFill>
                  </a:tcPr>
                </a:tc>
                <a:tc>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r>
                        <a:rPr lang="de-DE" sz="3300" baseline="0" dirty="0" smtClean="0">
                          <a:solidFill>
                            <a:srgbClr val="2C3E50"/>
                          </a:solidFill>
                          <a:latin typeface="Helvetica" pitchFamily="34" charset="0"/>
                        </a:rPr>
                        <a:t>Für den Austausch und das gemeinsame Arbeiten werden angemessene Tools implementiert. </a:t>
                      </a:r>
                      <a:endParaRPr lang="de-DE" sz="3300" dirty="0" smtClean="0">
                        <a:solidFill>
                          <a:srgbClr val="2C3E50"/>
                        </a:solidFill>
                        <a:latin typeface="Helvetica" pitchFamily="34" charset="0"/>
                      </a:endParaRPr>
                    </a:p>
                  </a:txBody>
                  <a:tcPr anchor="ctr">
                    <a:solidFill>
                      <a:srgbClr val="DDDDDD"/>
                    </a:solidFill>
                  </a:tcPr>
                </a:tc>
                <a:tc>
                  <a:txBody>
                    <a:bodyPr/>
                    <a:lstStyle/>
                    <a:p>
                      <a:pPr marL="0" marR="0" indent="0" algn="ctr" defTabSz="2087831" rtl="0" eaLnBrk="1" fontAlgn="auto" latinLnBrk="0" hangingPunct="1">
                        <a:lnSpc>
                          <a:spcPct val="100000"/>
                        </a:lnSpc>
                        <a:spcBef>
                          <a:spcPts val="0"/>
                        </a:spcBef>
                        <a:spcAft>
                          <a:spcPts val="0"/>
                        </a:spcAft>
                        <a:buClrTx/>
                        <a:buSzTx/>
                        <a:buFontTx/>
                        <a:buNone/>
                        <a:tabLst/>
                        <a:defRPr/>
                      </a:pPr>
                      <a:r>
                        <a:rPr lang="en-US" sz="3300" kern="1200" dirty="0" smtClean="0">
                          <a:solidFill>
                            <a:srgbClr val="2C3E50"/>
                          </a:solidFill>
                          <a:effectLst/>
                          <a:latin typeface="Helvetica" pitchFamily="34" charset="0"/>
                          <a:ea typeface="+mn-ea"/>
                          <a:cs typeface="+mn-cs"/>
                        </a:rPr>
                        <a:t>☐</a:t>
                      </a:r>
                      <a:endParaRPr lang="de-DE" sz="3300" dirty="0" smtClean="0">
                        <a:solidFill>
                          <a:srgbClr val="2C3E50"/>
                        </a:solidFill>
                        <a:latin typeface="Helvetica" pitchFamily="34" charset="0"/>
                      </a:endParaRPr>
                    </a:p>
                  </a:txBody>
                  <a:tcPr anchor="ctr">
                    <a:solidFill>
                      <a:srgbClr val="DDDDDD"/>
                    </a:solidFill>
                  </a:tcPr>
                </a:tc>
              </a:tr>
              <a:tr h="243840">
                <a:tc gridSpan="3">
                  <a:txBody>
                    <a:bodyPr/>
                    <a:lstStyle/>
                    <a:p>
                      <a:pPr marL="190500" indent="0">
                        <a:spcBef>
                          <a:spcPts val="600"/>
                        </a:spcBef>
                        <a:spcAft>
                          <a:spcPts val="600"/>
                        </a:spcAft>
                      </a:pPr>
                      <a:endParaRPr lang="de-DE" sz="1000" b="1" dirty="0">
                        <a:solidFill>
                          <a:srgbClr val="2C3E50"/>
                        </a:solidFill>
                        <a:latin typeface="Helvetica" pitchFamily="34" charset="0"/>
                      </a:endParaRPr>
                    </a:p>
                  </a:txBody>
                  <a:tcPr anchor="ctr">
                    <a:solidFill>
                      <a:srgbClr val="6DBCDB"/>
                    </a:solidFill>
                  </a:tcPr>
                </a:tc>
                <a:tc hMerge="1">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endParaRPr lang="de-DE" sz="3200" kern="1200" dirty="0" smtClean="0">
                        <a:solidFill>
                          <a:schemeClr val="dk1"/>
                        </a:solidFill>
                        <a:latin typeface="Arial" panose="020B0604020202020204" pitchFamily="34" charset="0"/>
                        <a:ea typeface="+mn-ea"/>
                        <a:cs typeface="Arial" panose="020B0604020202020204" pitchFamily="34" charset="0"/>
                      </a:endParaRPr>
                    </a:p>
                  </a:txBody>
                  <a:tcPr anchor="ctr">
                    <a:solidFill>
                      <a:srgbClr val="D7DADB"/>
                    </a:solidFill>
                  </a:tcPr>
                </a:tc>
                <a:tc hMerge="1">
                  <a:txBody>
                    <a:bodyPr/>
                    <a:lstStyle/>
                    <a:p>
                      <a:endParaRPr lang="de-DE"/>
                    </a:p>
                  </a:txBody>
                  <a:tcPr/>
                </a:tc>
              </a:tr>
              <a:tr h="836280">
                <a:tc rowSpan="4">
                  <a:txBody>
                    <a:bodyPr/>
                    <a:lstStyle/>
                    <a:p>
                      <a:pPr marL="190500" indent="0">
                        <a:spcBef>
                          <a:spcPts val="600"/>
                        </a:spcBef>
                        <a:spcAft>
                          <a:spcPts val="600"/>
                        </a:spcAft>
                      </a:pPr>
                      <a:r>
                        <a:rPr lang="de-DE" sz="3500" b="1" dirty="0" smtClean="0">
                          <a:solidFill>
                            <a:srgbClr val="2C3E50"/>
                          </a:solidFill>
                          <a:latin typeface="Helvetica" pitchFamily="34" charset="0"/>
                        </a:rPr>
                        <a:t>Digitale Lernmedien</a:t>
                      </a:r>
                      <a:endParaRPr lang="de-DE" sz="3500" b="1" dirty="0">
                        <a:solidFill>
                          <a:srgbClr val="2C3E50"/>
                        </a:solidFill>
                        <a:latin typeface="Helvetica" pitchFamily="34" charset="0"/>
                      </a:endParaRPr>
                    </a:p>
                  </a:txBody>
                  <a:tcPr anchor="ctr">
                    <a:solidFill>
                      <a:srgbClr val="DDDDDD"/>
                    </a:solidFill>
                  </a:tcPr>
                </a:tc>
                <a:tc>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r>
                        <a:rPr lang="de-DE" sz="3300" kern="1200" dirty="0" smtClean="0">
                          <a:solidFill>
                            <a:srgbClr val="2C3E50"/>
                          </a:solidFill>
                          <a:latin typeface="Arial" panose="020B0604020202020204" pitchFamily="34" charset="0"/>
                          <a:ea typeface="+mn-ea"/>
                          <a:cs typeface="Arial" panose="020B0604020202020204" pitchFamily="34" charset="0"/>
                        </a:rPr>
                        <a:t>Der Einsatz digitaler Medien</a:t>
                      </a:r>
                      <a:r>
                        <a:rPr lang="de-DE" sz="3300" kern="1200" baseline="0" dirty="0" smtClean="0">
                          <a:solidFill>
                            <a:srgbClr val="2C3E50"/>
                          </a:solidFill>
                          <a:latin typeface="Arial" panose="020B0604020202020204" pitchFamily="34" charset="0"/>
                          <a:ea typeface="+mn-ea"/>
                          <a:cs typeface="Arial" panose="020B0604020202020204" pitchFamily="34" charset="0"/>
                        </a:rPr>
                        <a:t> und Lerntechnologien wird </a:t>
                      </a:r>
                      <a:r>
                        <a:rPr lang="de-DE" sz="3300" kern="1200" dirty="0" smtClean="0">
                          <a:solidFill>
                            <a:srgbClr val="2C3E50"/>
                          </a:solidFill>
                          <a:latin typeface="Arial" panose="020B0604020202020204" pitchFamily="34" charset="0"/>
                          <a:ea typeface="+mn-ea"/>
                          <a:cs typeface="Arial" panose="020B0604020202020204" pitchFamily="34" charset="0"/>
                        </a:rPr>
                        <a:t>didaktisch-methodisch begründet.</a:t>
                      </a:r>
                    </a:p>
                  </a:txBody>
                  <a:tcPr anchor="ctr">
                    <a:solidFill>
                      <a:srgbClr val="DDDDDD"/>
                    </a:solidFill>
                  </a:tcPr>
                </a:tc>
                <a:tc>
                  <a:txBody>
                    <a:bodyPr/>
                    <a:lstStyle/>
                    <a:p>
                      <a:pPr marL="0" marR="0" indent="0" algn="ctr" defTabSz="2087831" rtl="0" eaLnBrk="1" fontAlgn="auto" latinLnBrk="0" hangingPunct="1">
                        <a:lnSpc>
                          <a:spcPct val="100000"/>
                        </a:lnSpc>
                        <a:spcBef>
                          <a:spcPts val="0"/>
                        </a:spcBef>
                        <a:spcAft>
                          <a:spcPts val="0"/>
                        </a:spcAft>
                        <a:buClrTx/>
                        <a:buSzTx/>
                        <a:buFontTx/>
                        <a:buNone/>
                        <a:tabLst/>
                        <a:defRPr/>
                      </a:pPr>
                      <a:r>
                        <a:rPr lang="en-US" sz="3300" kern="1200" dirty="0" smtClean="0">
                          <a:solidFill>
                            <a:srgbClr val="2C3E50"/>
                          </a:solidFill>
                          <a:effectLst/>
                          <a:latin typeface="Helvetica" pitchFamily="34" charset="0"/>
                          <a:ea typeface="+mn-ea"/>
                          <a:cs typeface="+mn-cs"/>
                        </a:rPr>
                        <a:t>☐</a:t>
                      </a:r>
                      <a:endParaRPr lang="de-DE" sz="3300" dirty="0" smtClean="0">
                        <a:solidFill>
                          <a:srgbClr val="2C3E50"/>
                        </a:solidFill>
                        <a:latin typeface="Helvetica" pitchFamily="34" charset="0"/>
                      </a:endParaRPr>
                    </a:p>
                  </a:txBody>
                  <a:tcPr anchor="ctr">
                    <a:solidFill>
                      <a:srgbClr val="DDDDDD"/>
                    </a:solidFill>
                  </a:tcPr>
                </a:tc>
              </a:tr>
              <a:tr h="1008112">
                <a:tc vMerge="1">
                  <a:txBody>
                    <a:bodyPr/>
                    <a:lstStyle/>
                    <a:p>
                      <a:endParaRPr lang="de-DE"/>
                    </a:p>
                  </a:txBody>
                  <a:tcPr/>
                </a:tc>
                <a:tc>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r>
                        <a:rPr lang="de-DE" sz="3300" kern="1200" baseline="0" dirty="0" smtClean="0">
                          <a:solidFill>
                            <a:srgbClr val="2C3E50"/>
                          </a:solidFill>
                          <a:latin typeface="Arial" panose="020B0604020202020204" pitchFamily="34" charset="0"/>
                          <a:ea typeface="+mn-ea"/>
                          <a:cs typeface="Arial" panose="020B0604020202020204" pitchFamily="34" charset="0"/>
                        </a:rPr>
                        <a:t>Die eingesetzten digitalen Medien regen Lernprozesse an und unterstützen die Informationsverarbeitung. </a:t>
                      </a:r>
                      <a:endParaRPr lang="de-DE" sz="3300" kern="1200" dirty="0" smtClean="0">
                        <a:solidFill>
                          <a:srgbClr val="2C3E50"/>
                        </a:solidFill>
                        <a:latin typeface="Arial" panose="020B0604020202020204" pitchFamily="34" charset="0"/>
                        <a:ea typeface="+mn-ea"/>
                        <a:cs typeface="Arial" panose="020B0604020202020204" pitchFamily="34" charset="0"/>
                      </a:endParaRPr>
                    </a:p>
                  </a:txBody>
                  <a:tcPr anchor="ctr">
                    <a:solidFill>
                      <a:srgbClr val="DDDDDD"/>
                    </a:solidFill>
                  </a:tcPr>
                </a:tc>
                <a:tc>
                  <a:txBody>
                    <a:bodyPr/>
                    <a:lstStyle/>
                    <a:p>
                      <a:pPr marL="0" marR="0" indent="0" algn="ctr" defTabSz="2087831" rtl="0" eaLnBrk="1" fontAlgn="auto" latinLnBrk="0" hangingPunct="1">
                        <a:lnSpc>
                          <a:spcPct val="100000"/>
                        </a:lnSpc>
                        <a:spcBef>
                          <a:spcPts val="0"/>
                        </a:spcBef>
                        <a:spcAft>
                          <a:spcPts val="0"/>
                        </a:spcAft>
                        <a:buClrTx/>
                        <a:buSzTx/>
                        <a:buFontTx/>
                        <a:buNone/>
                        <a:tabLst/>
                        <a:defRPr/>
                      </a:pPr>
                      <a:r>
                        <a:rPr lang="en-US" sz="3300" kern="1200" dirty="0" smtClean="0">
                          <a:solidFill>
                            <a:srgbClr val="2C3E50"/>
                          </a:solidFill>
                          <a:effectLst/>
                          <a:latin typeface="Helvetica" pitchFamily="34" charset="0"/>
                          <a:ea typeface="+mn-ea"/>
                          <a:cs typeface="+mn-cs"/>
                        </a:rPr>
                        <a:t>☐</a:t>
                      </a:r>
                      <a:endParaRPr lang="de-DE" sz="3300" dirty="0" smtClean="0">
                        <a:solidFill>
                          <a:srgbClr val="2C3E50"/>
                        </a:solidFill>
                        <a:latin typeface="Helvetica" pitchFamily="34" charset="0"/>
                      </a:endParaRPr>
                    </a:p>
                  </a:txBody>
                  <a:tcPr anchor="ctr">
                    <a:solidFill>
                      <a:srgbClr val="DDDDDD"/>
                    </a:solidFill>
                  </a:tcPr>
                </a:tc>
              </a:tr>
              <a:tr h="864096">
                <a:tc vMerge="1">
                  <a:txBody>
                    <a:bodyPr/>
                    <a:lstStyle/>
                    <a:p>
                      <a:pPr marL="190500" indent="0">
                        <a:spcBef>
                          <a:spcPts val="600"/>
                        </a:spcBef>
                        <a:spcAft>
                          <a:spcPts val="600"/>
                        </a:spcAft>
                      </a:pPr>
                      <a:endParaRPr lang="de-DE" sz="3600" b="1" dirty="0">
                        <a:solidFill>
                          <a:srgbClr val="2C3E50"/>
                        </a:solidFill>
                        <a:latin typeface="Helvetica" pitchFamily="34" charset="0"/>
                      </a:endParaRPr>
                    </a:p>
                  </a:txBody>
                  <a:tcPr anchor="ctr">
                    <a:solidFill>
                      <a:srgbClr val="D7DADB"/>
                    </a:solidFill>
                  </a:tcPr>
                </a:tc>
                <a:tc>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r>
                        <a:rPr lang="de-DE" sz="3300" dirty="0" smtClean="0">
                          <a:solidFill>
                            <a:srgbClr val="2C3E50"/>
                          </a:solidFill>
                          <a:latin typeface="Helvetica" pitchFamily="34" charset="0"/>
                        </a:rPr>
                        <a:t>Bei der Anreicherung</a:t>
                      </a:r>
                      <a:r>
                        <a:rPr lang="de-DE" sz="3300" baseline="0" dirty="0" smtClean="0">
                          <a:solidFill>
                            <a:srgbClr val="2C3E50"/>
                          </a:solidFill>
                          <a:latin typeface="Helvetica" pitchFamily="34" charset="0"/>
                        </a:rPr>
                        <a:t> digitaler Lernmedien </a:t>
                      </a:r>
                      <a:r>
                        <a:rPr lang="de-DE" sz="3300" dirty="0" smtClean="0">
                          <a:solidFill>
                            <a:srgbClr val="2C3E50"/>
                          </a:solidFill>
                          <a:latin typeface="Helvetica" pitchFamily="34" charset="0"/>
                        </a:rPr>
                        <a:t>wurden </a:t>
                      </a:r>
                      <a:r>
                        <a:rPr lang="de-DE" sz="3300" baseline="0" dirty="0" smtClean="0">
                          <a:solidFill>
                            <a:srgbClr val="2C3E50"/>
                          </a:solidFill>
                          <a:latin typeface="Helvetica" pitchFamily="34" charset="0"/>
                        </a:rPr>
                        <a:t>freie Bildungsressourcen (OER) berücksichtigt.</a:t>
                      </a:r>
                      <a:endParaRPr lang="de-DE" sz="3300" dirty="0" smtClean="0">
                        <a:solidFill>
                          <a:srgbClr val="2C3E50"/>
                        </a:solidFill>
                        <a:latin typeface="Helvetica" pitchFamily="34" charset="0"/>
                      </a:endParaRPr>
                    </a:p>
                  </a:txBody>
                  <a:tcPr anchor="ctr">
                    <a:solidFill>
                      <a:srgbClr val="DDDDDD"/>
                    </a:solidFill>
                  </a:tcPr>
                </a:tc>
                <a:tc>
                  <a:txBody>
                    <a:bodyPr/>
                    <a:lstStyle/>
                    <a:p>
                      <a:pPr marL="0" marR="0" indent="0" algn="ctr" defTabSz="2087831" rtl="0" eaLnBrk="1" fontAlgn="auto" latinLnBrk="0" hangingPunct="1">
                        <a:lnSpc>
                          <a:spcPct val="100000"/>
                        </a:lnSpc>
                        <a:spcBef>
                          <a:spcPts val="0"/>
                        </a:spcBef>
                        <a:spcAft>
                          <a:spcPts val="0"/>
                        </a:spcAft>
                        <a:buClrTx/>
                        <a:buSzTx/>
                        <a:buFontTx/>
                        <a:buNone/>
                        <a:tabLst/>
                        <a:defRPr/>
                      </a:pPr>
                      <a:r>
                        <a:rPr lang="en-US" sz="3300" kern="1200" dirty="0" smtClean="0">
                          <a:solidFill>
                            <a:srgbClr val="2C3E50"/>
                          </a:solidFill>
                          <a:effectLst/>
                          <a:latin typeface="Helvetica" pitchFamily="34" charset="0"/>
                          <a:ea typeface="+mn-ea"/>
                          <a:cs typeface="+mn-cs"/>
                        </a:rPr>
                        <a:t>☐</a:t>
                      </a:r>
                      <a:endParaRPr lang="de-DE" sz="3300" dirty="0" smtClean="0">
                        <a:solidFill>
                          <a:srgbClr val="2C3E50"/>
                        </a:solidFill>
                        <a:latin typeface="Helvetica" pitchFamily="34" charset="0"/>
                      </a:endParaRPr>
                    </a:p>
                  </a:txBody>
                  <a:tcPr anchor="ctr">
                    <a:solidFill>
                      <a:srgbClr val="DDDDDD"/>
                    </a:solidFill>
                  </a:tcPr>
                </a:tc>
              </a:tr>
              <a:tr h="864096">
                <a:tc vMerge="1">
                  <a:txBody>
                    <a:bodyPr/>
                    <a:lstStyle/>
                    <a:p>
                      <a:pPr marL="190500" indent="0">
                        <a:spcBef>
                          <a:spcPts val="600"/>
                        </a:spcBef>
                        <a:spcAft>
                          <a:spcPts val="600"/>
                        </a:spcAft>
                      </a:pPr>
                      <a:endParaRPr lang="de-DE" sz="3500" b="1" dirty="0">
                        <a:solidFill>
                          <a:srgbClr val="2C3E50"/>
                        </a:solidFill>
                        <a:latin typeface="Helvetica" pitchFamily="34" charset="0"/>
                      </a:endParaRPr>
                    </a:p>
                  </a:txBody>
                  <a:tcPr anchor="ctr">
                    <a:solidFill>
                      <a:srgbClr val="D7DADB"/>
                    </a:solidFill>
                  </a:tcPr>
                </a:tc>
                <a:tc>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r>
                        <a:rPr lang="de-DE" sz="3300" dirty="0" smtClean="0">
                          <a:solidFill>
                            <a:srgbClr val="2C3E50"/>
                          </a:solidFill>
                          <a:latin typeface="Helvetica" pitchFamily="34" charset="0"/>
                        </a:rPr>
                        <a:t>Bei der Erstellung</a:t>
                      </a:r>
                      <a:r>
                        <a:rPr lang="de-DE" sz="3300" baseline="0" dirty="0" smtClean="0">
                          <a:solidFill>
                            <a:srgbClr val="2C3E50"/>
                          </a:solidFill>
                          <a:latin typeface="Helvetica" pitchFamily="34" charset="0"/>
                        </a:rPr>
                        <a:t> und </a:t>
                      </a:r>
                      <a:r>
                        <a:rPr lang="de-DE" sz="3300" dirty="0" smtClean="0">
                          <a:solidFill>
                            <a:srgbClr val="2C3E50"/>
                          </a:solidFill>
                          <a:latin typeface="Helvetica" pitchFamily="34" charset="0"/>
                        </a:rPr>
                        <a:t>Bereitstellung digitaler Lernmedien wurden alle rechtlichen</a:t>
                      </a:r>
                      <a:r>
                        <a:rPr lang="de-DE" sz="3300" baseline="0" dirty="0" smtClean="0">
                          <a:solidFill>
                            <a:srgbClr val="2C3E50"/>
                          </a:solidFill>
                          <a:latin typeface="Helvetica" pitchFamily="34" charset="0"/>
                        </a:rPr>
                        <a:t> </a:t>
                      </a:r>
                      <a:r>
                        <a:rPr lang="de-DE" sz="3300" dirty="0" smtClean="0">
                          <a:solidFill>
                            <a:srgbClr val="2C3E50"/>
                          </a:solidFill>
                          <a:latin typeface="Helvetica" pitchFamily="34" charset="0"/>
                        </a:rPr>
                        <a:t>Fragen geklärt.  </a:t>
                      </a:r>
                    </a:p>
                  </a:txBody>
                  <a:tcPr anchor="ctr">
                    <a:solidFill>
                      <a:srgbClr val="DDDDDD"/>
                    </a:solidFill>
                  </a:tcPr>
                </a:tc>
                <a:tc>
                  <a:txBody>
                    <a:bodyPr/>
                    <a:lstStyle/>
                    <a:p>
                      <a:pPr marL="0" marR="0" indent="0" algn="ctr" defTabSz="2087831" rtl="0" eaLnBrk="1" fontAlgn="auto" latinLnBrk="0" hangingPunct="1">
                        <a:lnSpc>
                          <a:spcPct val="100000"/>
                        </a:lnSpc>
                        <a:spcBef>
                          <a:spcPts val="0"/>
                        </a:spcBef>
                        <a:spcAft>
                          <a:spcPts val="0"/>
                        </a:spcAft>
                        <a:buClrTx/>
                        <a:buSzTx/>
                        <a:buFontTx/>
                        <a:buNone/>
                        <a:tabLst/>
                        <a:defRPr/>
                      </a:pPr>
                      <a:r>
                        <a:rPr lang="en-US" sz="3300" kern="1200" dirty="0" smtClean="0">
                          <a:solidFill>
                            <a:srgbClr val="2C3E50"/>
                          </a:solidFill>
                          <a:effectLst/>
                          <a:latin typeface="Helvetica" pitchFamily="34" charset="0"/>
                          <a:ea typeface="+mn-ea"/>
                          <a:cs typeface="+mn-cs"/>
                        </a:rPr>
                        <a:t>☐</a:t>
                      </a:r>
                      <a:endParaRPr lang="de-DE" sz="3300" dirty="0" smtClean="0">
                        <a:solidFill>
                          <a:srgbClr val="2C3E50"/>
                        </a:solidFill>
                        <a:latin typeface="Helvetica" pitchFamily="34" charset="0"/>
                      </a:endParaRPr>
                    </a:p>
                  </a:txBody>
                  <a:tcPr anchor="ctr">
                    <a:solidFill>
                      <a:srgbClr val="DDDDDD"/>
                    </a:solidFill>
                  </a:tcPr>
                </a:tc>
              </a:tr>
              <a:tr h="243840">
                <a:tc gridSpan="3">
                  <a:txBody>
                    <a:bodyPr/>
                    <a:lstStyle/>
                    <a:p>
                      <a:pPr marL="190500" indent="0">
                        <a:spcBef>
                          <a:spcPts val="600"/>
                        </a:spcBef>
                        <a:spcAft>
                          <a:spcPts val="600"/>
                        </a:spcAft>
                      </a:pPr>
                      <a:endParaRPr lang="de-DE" sz="1000" b="1" dirty="0">
                        <a:solidFill>
                          <a:srgbClr val="2C3E50"/>
                        </a:solidFill>
                        <a:latin typeface="Helvetica" pitchFamily="34" charset="0"/>
                      </a:endParaRPr>
                    </a:p>
                  </a:txBody>
                  <a:tcPr anchor="ctr">
                    <a:solidFill>
                      <a:srgbClr val="6DBCDB"/>
                    </a:solidFill>
                  </a:tcPr>
                </a:tc>
                <a:tc hMerge="1">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endParaRPr lang="de-DE" sz="3200" dirty="0" smtClean="0">
                        <a:solidFill>
                          <a:srgbClr val="2C3E50"/>
                        </a:solidFill>
                        <a:latin typeface="Helvetica" pitchFamily="34" charset="0"/>
                      </a:endParaRPr>
                    </a:p>
                  </a:txBody>
                  <a:tcPr anchor="ctr">
                    <a:solidFill>
                      <a:srgbClr val="D7DADB"/>
                    </a:solidFill>
                  </a:tcPr>
                </a:tc>
                <a:tc hMerge="1">
                  <a:txBody>
                    <a:bodyPr/>
                    <a:lstStyle/>
                    <a:p>
                      <a:endParaRPr lang="de-DE"/>
                    </a:p>
                  </a:txBody>
                  <a:tcPr/>
                </a:tc>
              </a:tr>
              <a:tr h="908288">
                <a:tc rowSpan="5">
                  <a:txBody>
                    <a:bodyPr/>
                    <a:lstStyle/>
                    <a:p>
                      <a:pPr marL="190500" indent="0">
                        <a:spcBef>
                          <a:spcPts val="600"/>
                        </a:spcBef>
                        <a:spcAft>
                          <a:spcPts val="600"/>
                        </a:spcAft>
                      </a:pPr>
                      <a:r>
                        <a:rPr lang="de-DE" sz="3500" b="1" dirty="0" smtClean="0">
                          <a:solidFill>
                            <a:srgbClr val="2C3E50"/>
                          </a:solidFill>
                          <a:latin typeface="Helvetica" pitchFamily="34" charset="0"/>
                        </a:rPr>
                        <a:t>Betreuung </a:t>
                      </a:r>
                      <a:br>
                        <a:rPr lang="de-DE" sz="3500" b="1" dirty="0" smtClean="0">
                          <a:solidFill>
                            <a:srgbClr val="2C3E50"/>
                          </a:solidFill>
                          <a:latin typeface="Helvetica" pitchFamily="34" charset="0"/>
                        </a:rPr>
                      </a:br>
                      <a:r>
                        <a:rPr lang="de-DE" sz="3500" b="1" dirty="0" smtClean="0">
                          <a:solidFill>
                            <a:srgbClr val="2C3E50"/>
                          </a:solidFill>
                          <a:latin typeface="Helvetica" pitchFamily="34" charset="0"/>
                        </a:rPr>
                        <a:t>und Motivation</a:t>
                      </a:r>
                      <a:endParaRPr lang="de-DE" sz="3500" b="1" dirty="0">
                        <a:solidFill>
                          <a:srgbClr val="2C3E50"/>
                        </a:solidFill>
                        <a:latin typeface="Helvetica" pitchFamily="34" charset="0"/>
                      </a:endParaRPr>
                    </a:p>
                  </a:txBody>
                  <a:tcPr anchor="ctr">
                    <a:solidFill>
                      <a:srgbClr val="DDDDDD"/>
                    </a:solidFill>
                  </a:tcPr>
                </a:tc>
                <a:tc>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r>
                        <a:rPr lang="de-DE" sz="3300" kern="1200" baseline="0" dirty="0" smtClean="0">
                          <a:solidFill>
                            <a:srgbClr val="2C3E50"/>
                          </a:solidFill>
                          <a:latin typeface="Arial" panose="020B0604020202020204" pitchFamily="34" charset="0"/>
                          <a:ea typeface="+mn-ea"/>
                          <a:cs typeface="Arial" panose="020B0604020202020204" pitchFamily="34" charset="0"/>
                        </a:rPr>
                        <a:t>Das Lehrkonzept und alle Leistungsanforderungen werden zu Beginn transparent gemacht. </a:t>
                      </a:r>
                      <a:endParaRPr lang="de-DE" sz="3300" kern="1200" dirty="0" smtClean="0">
                        <a:solidFill>
                          <a:srgbClr val="2C3E50"/>
                        </a:solidFill>
                        <a:latin typeface="Arial" panose="020B0604020202020204" pitchFamily="34" charset="0"/>
                        <a:ea typeface="+mn-ea"/>
                        <a:cs typeface="Arial" panose="020B0604020202020204" pitchFamily="34" charset="0"/>
                      </a:endParaRPr>
                    </a:p>
                  </a:txBody>
                  <a:tcPr anchor="ctr">
                    <a:solidFill>
                      <a:srgbClr val="DDDDDD"/>
                    </a:solidFill>
                  </a:tcPr>
                </a:tc>
                <a:tc>
                  <a:txBody>
                    <a:bodyPr/>
                    <a:lstStyle/>
                    <a:p>
                      <a:pPr marL="0" marR="0" indent="0" algn="ctr" defTabSz="2087831" rtl="0" eaLnBrk="1" fontAlgn="auto" latinLnBrk="0" hangingPunct="1">
                        <a:lnSpc>
                          <a:spcPct val="100000"/>
                        </a:lnSpc>
                        <a:spcBef>
                          <a:spcPts val="0"/>
                        </a:spcBef>
                        <a:spcAft>
                          <a:spcPts val="0"/>
                        </a:spcAft>
                        <a:buClrTx/>
                        <a:buSzTx/>
                        <a:buFontTx/>
                        <a:buNone/>
                        <a:tabLst/>
                        <a:defRPr/>
                      </a:pPr>
                      <a:r>
                        <a:rPr lang="en-US" sz="3300" kern="1200" dirty="0" smtClean="0">
                          <a:solidFill>
                            <a:srgbClr val="2C3E50"/>
                          </a:solidFill>
                          <a:effectLst/>
                          <a:latin typeface="Helvetica" pitchFamily="34" charset="0"/>
                          <a:ea typeface="+mn-ea"/>
                          <a:cs typeface="+mn-cs"/>
                        </a:rPr>
                        <a:t>☐</a:t>
                      </a:r>
                      <a:endParaRPr lang="de-DE" sz="3300" dirty="0" smtClean="0">
                        <a:solidFill>
                          <a:srgbClr val="2C3E50"/>
                        </a:solidFill>
                        <a:latin typeface="Helvetica" pitchFamily="34" charset="0"/>
                      </a:endParaRPr>
                    </a:p>
                  </a:txBody>
                  <a:tcPr anchor="ctr">
                    <a:solidFill>
                      <a:srgbClr val="DDDDDD"/>
                    </a:solidFill>
                  </a:tcPr>
                </a:tc>
              </a:tr>
              <a:tr h="1031736">
                <a:tc vMerge="1">
                  <a:txBody>
                    <a:bodyPr/>
                    <a:lstStyle/>
                    <a:p>
                      <a:pPr marL="190500" indent="0">
                        <a:spcBef>
                          <a:spcPts val="600"/>
                        </a:spcBef>
                        <a:spcAft>
                          <a:spcPts val="600"/>
                        </a:spcAft>
                      </a:pPr>
                      <a:endParaRPr lang="de-DE" sz="3500" b="1" dirty="0">
                        <a:solidFill>
                          <a:srgbClr val="2C3E50"/>
                        </a:solidFill>
                        <a:latin typeface="Helvetica" pitchFamily="34" charset="0"/>
                      </a:endParaRPr>
                    </a:p>
                  </a:txBody>
                  <a:tcPr anchor="ctr">
                    <a:solidFill>
                      <a:srgbClr val="D7DADB"/>
                    </a:solidFill>
                  </a:tcPr>
                </a:tc>
                <a:tc>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r>
                        <a:rPr lang="de-DE" sz="3300" kern="1200" baseline="0" dirty="0" smtClean="0">
                          <a:solidFill>
                            <a:srgbClr val="2C3E50"/>
                          </a:solidFill>
                          <a:latin typeface="Arial" panose="020B0604020202020204" pitchFamily="34" charset="0"/>
                          <a:ea typeface="+mn-ea"/>
                          <a:cs typeface="Arial" panose="020B0604020202020204" pitchFamily="34" charset="0"/>
                        </a:rPr>
                        <a:t>In komplexeren Lehr-Lernsettings (z.B. virtuelle Teamarbeit) werden die Studierenden tutoriell betreut. </a:t>
                      </a:r>
                      <a:endParaRPr lang="de-DE" sz="3300" kern="1200" dirty="0" smtClean="0">
                        <a:solidFill>
                          <a:srgbClr val="2C3E50"/>
                        </a:solidFill>
                        <a:latin typeface="Arial" panose="020B0604020202020204" pitchFamily="34" charset="0"/>
                        <a:ea typeface="+mn-ea"/>
                        <a:cs typeface="Arial" panose="020B0604020202020204" pitchFamily="34" charset="0"/>
                      </a:endParaRPr>
                    </a:p>
                  </a:txBody>
                  <a:tcPr anchor="ctr">
                    <a:solidFill>
                      <a:srgbClr val="DDDDDD"/>
                    </a:solidFill>
                  </a:tcPr>
                </a:tc>
                <a:tc>
                  <a:txBody>
                    <a:bodyPr/>
                    <a:lstStyle/>
                    <a:p>
                      <a:pPr marL="0" marR="0" indent="0" algn="ctr" defTabSz="2087831" rtl="0" eaLnBrk="1" fontAlgn="auto" latinLnBrk="0" hangingPunct="1">
                        <a:lnSpc>
                          <a:spcPct val="100000"/>
                        </a:lnSpc>
                        <a:spcBef>
                          <a:spcPts val="0"/>
                        </a:spcBef>
                        <a:spcAft>
                          <a:spcPts val="0"/>
                        </a:spcAft>
                        <a:buClrTx/>
                        <a:buSzTx/>
                        <a:buFontTx/>
                        <a:buNone/>
                        <a:tabLst/>
                        <a:defRPr/>
                      </a:pPr>
                      <a:r>
                        <a:rPr lang="en-US" sz="3300" kern="1200" dirty="0" smtClean="0">
                          <a:solidFill>
                            <a:srgbClr val="2C3E50"/>
                          </a:solidFill>
                          <a:effectLst/>
                          <a:latin typeface="Helvetica" pitchFamily="34" charset="0"/>
                          <a:ea typeface="+mn-ea"/>
                          <a:cs typeface="+mn-cs"/>
                        </a:rPr>
                        <a:t>☐</a:t>
                      </a:r>
                      <a:endParaRPr lang="de-DE" sz="3300" dirty="0" smtClean="0">
                        <a:solidFill>
                          <a:srgbClr val="2C3E50"/>
                        </a:solidFill>
                        <a:latin typeface="Helvetica" pitchFamily="34" charset="0"/>
                      </a:endParaRPr>
                    </a:p>
                  </a:txBody>
                  <a:tcPr anchor="ctr">
                    <a:solidFill>
                      <a:srgbClr val="DDDDDD"/>
                    </a:solidFill>
                  </a:tcPr>
                </a:tc>
              </a:tr>
              <a:tr h="1080120">
                <a:tc vMerge="1">
                  <a:txBody>
                    <a:bodyPr/>
                    <a:lstStyle/>
                    <a:p>
                      <a:endParaRPr lang="de-DE"/>
                    </a:p>
                  </a:txBody>
                  <a:tcPr/>
                </a:tc>
                <a:tc>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r>
                        <a:rPr lang="de-DE" sz="3300" kern="1200" dirty="0" smtClean="0">
                          <a:solidFill>
                            <a:srgbClr val="2C3E50"/>
                          </a:solidFill>
                          <a:latin typeface="Arial" panose="020B0604020202020204" pitchFamily="34" charset="0"/>
                          <a:ea typeface="+mn-ea"/>
                          <a:cs typeface="Arial" panose="020B0604020202020204" pitchFamily="34" charset="0"/>
                        </a:rPr>
                        <a:t>Die Studierenden werden in den Umgang mit digitalen Lernmedien, Technologien und Methoden eingeführt</a:t>
                      </a:r>
                      <a:r>
                        <a:rPr lang="de-DE" sz="3300" kern="1200" baseline="0" dirty="0" smtClean="0">
                          <a:solidFill>
                            <a:srgbClr val="2C3E50"/>
                          </a:solidFill>
                          <a:latin typeface="Arial" panose="020B0604020202020204" pitchFamily="34" charset="0"/>
                          <a:ea typeface="+mn-ea"/>
                          <a:cs typeface="Arial" panose="020B0604020202020204" pitchFamily="34" charset="0"/>
                        </a:rPr>
                        <a:t>.</a:t>
                      </a:r>
                      <a:endParaRPr lang="de-DE" sz="3300" kern="1200" dirty="0" smtClean="0">
                        <a:solidFill>
                          <a:srgbClr val="2C3E50"/>
                        </a:solidFill>
                        <a:latin typeface="Arial" panose="020B0604020202020204" pitchFamily="34" charset="0"/>
                        <a:ea typeface="+mn-ea"/>
                        <a:cs typeface="Arial" panose="020B0604020202020204" pitchFamily="34" charset="0"/>
                      </a:endParaRPr>
                    </a:p>
                  </a:txBody>
                  <a:tcPr anchor="ctr">
                    <a:solidFill>
                      <a:srgbClr val="DDDDDD"/>
                    </a:solidFill>
                  </a:tcPr>
                </a:tc>
                <a:tc>
                  <a:txBody>
                    <a:bodyPr/>
                    <a:lstStyle/>
                    <a:p>
                      <a:pPr marL="0" marR="0" indent="0" algn="ctr" defTabSz="2087831" rtl="0" eaLnBrk="1" fontAlgn="auto" latinLnBrk="0" hangingPunct="1">
                        <a:lnSpc>
                          <a:spcPct val="100000"/>
                        </a:lnSpc>
                        <a:spcBef>
                          <a:spcPts val="0"/>
                        </a:spcBef>
                        <a:spcAft>
                          <a:spcPts val="0"/>
                        </a:spcAft>
                        <a:buClrTx/>
                        <a:buSzTx/>
                        <a:buFontTx/>
                        <a:buNone/>
                        <a:tabLst/>
                        <a:defRPr/>
                      </a:pPr>
                      <a:r>
                        <a:rPr lang="en-US" sz="3300" kern="1200" dirty="0" smtClean="0">
                          <a:solidFill>
                            <a:srgbClr val="2C3E50"/>
                          </a:solidFill>
                          <a:effectLst/>
                          <a:latin typeface="Helvetica" pitchFamily="34" charset="0"/>
                          <a:ea typeface="+mn-ea"/>
                          <a:cs typeface="+mn-cs"/>
                        </a:rPr>
                        <a:t>☐</a:t>
                      </a:r>
                      <a:endParaRPr lang="de-DE" sz="3300" dirty="0" smtClean="0">
                        <a:solidFill>
                          <a:srgbClr val="2C3E50"/>
                        </a:solidFill>
                        <a:latin typeface="Helvetica" pitchFamily="34" charset="0"/>
                      </a:endParaRPr>
                    </a:p>
                  </a:txBody>
                  <a:tcPr anchor="ctr">
                    <a:solidFill>
                      <a:srgbClr val="DDDDDD"/>
                    </a:solidFill>
                  </a:tcPr>
                </a:tc>
              </a:tr>
              <a:tr h="1008112">
                <a:tc vMerge="1">
                  <a:txBody>
                    <a:bodyPr/>
                    <a:lstStyle/>
                    <a:p>
                      <a:pPr marL="190500" indent="0">
                        <a:spcBef>
                          <a:spcPts val="600"/>
                        </a:spcBef>
                        <a:spcAft>
                          <a:spcPts val="600"/>
                        </a:spcAft>
                      </a:pPr>
                      <a:endParaRPr lang="de-DE" sz="3600" b="1" dirty="0">
                        <a:solidFill>
                          <a:srgbClr val="2C3E50"/>
                        </a:solidFill>
                        <a:latin typeface="Helvetica" pitchFamily="34" charset="0"/>
                      </a:endParaRPr>
                    </a:p>
                  </a:txBody>
                  <a:tcPr anchor="ctr">
                    <a:solidFill>
                      <a:srgbClr val="D7DADB"/>
                    </a:solidFill>
                  </a:tcPr>
                </a:tc>
                <a:tc>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r>
                        <a:rPr lang="de-DE" sz="3300" kern="1200" dirty="0" smtClean="0">
                          <a:solidFill>
                            <a:srgbClr val="2C3E50"/>
                          </a:solidFill>
                          <a:latin typeface="Arial" panose="020B0604020202020204" pitchFamily="34" charset="0"/>
                          <a:ea typeface="+mn-ea"/>
                          <a:cs typeface="Arial" panose="020B0604020202020204" pitchFamily="34" charset="0"/>
                        </a:rPr>
                        <a:t>Während den Online-Selbstlernphasen können die Studierenden individuelle Lernwege einschlagen. </a:t>
                      </a:r>
                      <a:endParaRPr lang="de-DE" sz="3300" b="1" kern="1200" dirty="0" smtClean="0">
                        <a:solidFill>
                          <a:srgbClr val="2C3E50"/>
                        </a:solidFill>
                        <a:latin typeface="Arial" panose="020B0604020202020204" pitchFamily="34" charset="0"/>
                        <a:ea typeface="+mn-ea"/>
                        <a:cs typeface="Arial" panose="020B0604020202020204" pitchFamily="34" charset="0"/>
                      </a:endParaRPr>
                    </a:p>
                  </a:txBody>
                  <a:tcPr anchor="ctr">
                    <a:solidFill>
                      <a:srgbClr val="DDDDDD"/>
                    </a:solidFill>
                  </a:tcPr>
                </a:tc>
                <a:tc>
                  <a:txBody>
                    <a:bodyPr/>
                    <a:lstStyle/>
                    <a:p>
                      <a:pPr marL="0" marR="0" indent="0" algn="ctr" defTabSz="2087831" rtl="0" eaLnBrk="1" fontAlgn="auto" latinLnBrk="0" hangingPunct="1">
                        <a:lnSpc>
                          <a:spcPct val="100000"/>
                        </a:lnSpc>
                        <a:spcBef>
                          <a:spcPts val="0"/>
                        </a:spcBef>
                        <a:spcAft>
                          <a:spcPts val="0"/>
                        </a:spcAft>
                        <a:buClrTx/>
                        <a:buSzTx/>
                        <a:buFontTx/>
                        <a:buNone/>
                        <a:tabLst/>
                        <a:defRPr/>
                      </a:pPr>
                      <a:r>
                        <a:rPr lang="en-US" sz="3300" kern="1200" dirty="0" smtClean="0">
                          <a:solidFill>
                            <a:srgbClr val="2C3E50"/>
                          </a:solidFill>
                          <a:effectLst/>
                          <a:latin typeface="Helvetica" pitchFamily="34" charset="0"/>
                          <a:ea typeface="+mn-ea"/>
                          <a:cs typeface="+mn-cs"/>
                        </a:rPr>
                        <a:t>☐</a:t>
                      </a:r>
                      <a:endParaRPr lang="de-DE" sz="3300" dirty="0" smtClean="0">
                        <a:solidFill>
                          <a:srgbClr val="2C3E50"/>
                        </a:solidFill>
                        <a:latin typeface="Helvetica" pitchFamily="34" charset="0"/>
                      </a:endParaRPr>
                    </a:p>
                  </a:txBody>
                  <a:tcPr anchor="ctr">
                    <a:solidFill>
                      <a:srgbClr val="DDDDDD"/>
                    </a:solidFill>
                  </a:tcPr>
                </a:tc>
              </a:tr>
              <a:tr h="936104">
                <a:tc vMerge="1">
                  <a:txBody>
                    <a:bodyPr/>
                    <a:lstStyle/>
                    <a:p>
                      <a:pPr marL="190500" indent="0">
                        <a:spcBef>
                          <a:spcPts val="600"/>
                        </a:spcBef>
                        <a:spcAft>
                          <a:spcPts val="600"/>
                        </a:spcAft>
                      </a:pPr>
                      <a:endParaRPr lang="de-DE" sz="3500" b="1" dirty="0">
                        <a:solidFill>
                          <a:srgbClr val="2C3E50"/>
                        </a:solidFill>
                        <a:latin typeface="Helvetica" pitchFamily="34" charset="0"/>
                      </a:endParaRPr>
                    </a:p>
                  </a:txBody>
                  <a:tcPr anchor="ctr">
                    <a:solidFill>
                      <a:srgbClr val="D7DADB"/>
                    </a:solidFill>
                  </a:tcPr>
                </a:tc>
                <a:tc>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r>
                        <a:rPr lang="de-DE" sz="3300" kern="1200" dirty="0" smtClean="0">
                          <a:solidFill>
                            <a:srgbClr val="2C3E50"/>
                          </a:solidFill>
                          <a:latin typeface="Arial" panose="020B0604020202020204" pitchFamily="34" charset="0"/>
                          <a:ea typeface="+mn-ea"/>
                          <a:cs typeface="Arial" panose="020B0604020202020204" pitchFamily="34" charset="0"/>
                        </a:rPr>
                        <a:t>In den Online-Selbstlernphasen </a:t>
                      </a:r>
                      <a:r>
                        <a:rPr lang="de-DE" sz="3300" kern="1200" baseline="0" dirty="0" smtClean="0">
                          <a:solidFill>
                            <a:srgbClr val="2C3E50"/>
                          </a:solidFill>
                          <a:latin typeface="Arial" panose="020B0604020202020204" pitchFamily="34" charset="0"/>
                          <a:ea typeface="+mn-ea"/>
                          <a:cs typeface="Arial" panose="020B0604020202020204" pitchFamily="34" charset="0"/>
                        </a:rPr>
                        <a:t>werden d</a:t>
                      </a:r>
                      <a:r>
                        <a:rPr lang="de-DE" sz="3300" kern="1200" dirty="0" smtClean="0">
                          <a:solidFill>
                            <a:srgbClr val="2C3E50"/>
                          </a:solidFill>
                          <a:latin typeface="Arial" panose="020B0604020202020204" pitchFamily="34" charset="0"/>
                          <a:ea typeface="+mn-ea"/>
                          <a:cs typeface="Arial" panose="020B0604020202020204" pitchFamily="34" charset="0"/>
                        </a:rPr>
                        <a:t>ie Studierenden motiviert und ausreichend </a:t>
                      </a:r>
                      <a:r>
                        <a:rPr lang="de-DE" sz="3300" kern="1200" baseline="0" dirty="0" smtClean="0">
                          <a:solidFill>
                            <a:srgbClr val="2C3E50"/>
                          </a:solidFill>
                          <a:latin typeface="Arial" panose="020B0604020202020204" pitchFamily="34" charset="0"/>
                          <a:ea typeface="+mn-ea"/>
                          <a:cs typeface="Arial" panose="020B0604020202020204" pitchFamily="34" charset="0"/>
                        </a:rPr>
                        <a:t>unterstützt.</a:t>
                      </a:r>
                      <a:endParaRPr lang="de-DE" sz="3300" kern="1200" dirty="0" smtClean="0">
                        <a:solidFill>
                          <a:srgbClr val="2C3E50"/>
                        </a:solidFill>
                        <a:latin typeface="Arial" panose="020B0604020202020204" pitchFamily="34" charset="0"/>
                        <a:ea typeface="+mn-ea"/>
                        <a:cs typeface="Arial" panose="020B0604020202020204" pitchFamily="34" charset="0"/>
                      </a:endParaRPr>
                    </a:p>
                  </a:txBody>
                  <a:tcPr anchor="ctr">
                    <a:solidFill>
                      <a:srgbClr val="DDDDDD"/>
                    </a:solidFill>
                  </a:tcPr>
                </a:tc>
                <a:tc>
                  <a:txBody>
                    <a:bodyPr/>
                    <a:lstStyle/>
                    <a:p>
                      <a:pPr marL="0" marR="0" indent="0" algn="ctr" defTabSz="2087831" rtl="0" eaLnBrk="1" fontAlgn="auto" latinLnBrk="0" hangingPunct="1">
                        <a:lnSpc>
                          <a:spcPct val="100000"/>
                        </a:lnSpc>
                        <a:spcBef>
                          <a:spcPts val="0"/>
                        </a:spcBef>
                        <a:spcAft>
                          <a:spcPts val="0"/>
                        </a:spcAft>
                        <a:buClrTx/>
                        <a:buSzTx/>
                        <a:buFontTx/>
                        <a:buNone/>
                        <a:tabLst/>
                        <a:defRPr/>
                      </a:pPr>
                      <a:r>
                        <a:rPr lang="en-US" sz="3300" kern="1200" dirty="0" smtClean="0">
                          <a:solidFill>
                            <a:srgbClr val="2C3E50"/>
                          </a:solidFill>
                          <a:effectLst/>
                          <a:latin typeface="Helvetica" pitchFamily="34" charset="0"/>
                          <a:ea typeface="+mn-ea"/>
                          <a:cs typeface="+mn-cs"/>
                        </a:rPr>
                        <a:t>☐</a:t>
                      </a:r>
                      <a:endParaRPr lang="de-DE" sz="3300" dirty="0" smtClean="0">
                        <a:solidFill>
                          <a:srgbClr val="2C3E50"/>
                        </a:solidFill>
                        <a:latin typeface="Helvetica" pitchFamily="34" charset="0"/>
                      </a:endParaRPr>
                    </a:p>
                  </a:txBody>
                  <a:tcPr anchor="ctr">
                    <a:solidFill>
                      <a:srgbClr val="DDDDDD"/>
                    </a:solidFill>
                  </a:tcPr>
                </a:tc>
              </a:tr>
              <a:tr h="243840">
                <a:tc gridSpan="3">
                  <a:txBody>
                    <a:bodyPr/>
                    <a:lstStyle/>
                    <a:p>
                      <a:pPr marL="190500" indent="0">
                        <a:spcBef>
                          <a:spcPts val="600"/>
                        </a:spcBef>
                        <a:spcAft>
                          <a:spcPts val="600"/>
                        </a:spcAft>
                      </a:pPr>
                      <a:endParaRPr lang="de-DE" sz="1000" b="1" dirty="0">
                        <a:solidFill>
                          <a:srgbClr val="2C3E50"/>
                        </a:solidFill>
                        <a:latin typeface="Helvetica" pitchFamily="34" charset="0"/>
                      </a:endParaRPr>
                    </a:p>
                  </a:txBody>
                  <a:tcPr anchor="ctr">
                    <a:solidFill>
                      <a:srgbClr val="6DBCDB"/>
                    </a:solidFill>
                  </a:tcPr>
                </a:tc>
                <a:tc hMerge="1">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endParaRPr lang="de-DE" sz="3200" kern="1200" dirty="0" smtClean="0">
                        <a:solidFill>
                          <a:srgbClr val="2C3E50"/>
                        </a:solidFill>
                        <a:latin typeface="Arial" panose="020B0604020202020204" pitchFamily="34" charset="0"/>
                        <a:ea typeface="+mn-ea"/>
                        <a:cs typeface="Arial" panose="020B0604020202020204" pitchFamily="34" charset="0"/>
                      </a:endParaRPr>
                    </a:p>
                  </a:txBody>
                  <a:tcPr anchor="ctr">
                    <a:solidFill>
                      <a:srgbClr val="D7DADB"/>
                    </a:solidFill>
                  </a:tcPr>
                </a:tc>
                <a:tc hMerge="1">
                  <a:txBody>
                    <a:bodyPr/>
                    <a:lstStyle/>
                    <a:p>
                      <a:endParaRPr lang="de-DE"/>
                    </a:p>
                  </a:txBody>
                  <a:tcPr/>
                </a:tc>
              </a:tr>
              <a:tr h="836280">
                <a:tc rowSpan="3">
                  <a:txBody>
                    <a:bodyPr/>
                    <a:lstStyle/>
                    <a:p>
                      <a:pPr marL="190500" indent="0">
                        <a:spcBef>
                          <a:spcPts val="600"/>
                        </a:spcBef>
                        <a:spcAft>
                          <a:spcPts val="600"/>
                        </a:spcAft>
                      </a:pPr>
                      <a:r>
                        <a:rPr lang="de-DE" sz="3500" b="1" dirty="0" smtClean="0">
                          <a:solidFill>
                            <a:srgbClr val="2C3E50"/>
                          </a:solidFill>
                          <a:latin typeface="Helvetica" pitchFamily="34" charset="0"/>
                        </a:rPr>
                        <a:t>Anwendungs-orientierung</a:t>
                      </a:r>
                      <a:endParaRPr lang="de-DE" sz="3500" b="1" dirty="0">
                        <a:solidFill>
                          <a:srgbClr val="2C3E50"/>
                        </a:solidFill>
                        <a:latin typeface="Helvetica" pitchFamily="34" charset="0"/>
                      </a:endParaRPr>
                    </a:p>
                  </a:txBody>
                  <a:tcPr anchor="ctr">
                    <a:solidFill>
                      <a:srgbClr val="DDDDDD"/>
                    </a:solidFill>
                  </a:tcPr>
                </a:tc>
                <a:tc>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r>
                        <a:rPr lang="de-DE" sz="3300" dirty="0" smtClean="0">
                          <a:solidFill>
                            <a:srgbClr val="2C3E50"/>
                          </a:solidFill>
                          <a:latin typeface="Helvetica" pitchFamily="34" charset="0"/>
                        </a:rPr>
                        <a:t>Während der Stoffvermittlung werden ausreichend Bezüge</a:t>
                      </a:r>
                      <a:r>
                        <a:rPr lang="de-DE" sz="3300" baseline="0" dirty="0" smtClean="0">
                          <a:solidFill>
                            <a:srgbClr val="2C3E50"/>
                          </a:solidFill>
                          <a:latin typeface="Helvetica" pitchFamily="34" charset="0"/>
                        </a:rPr>
                        <a:t> zur praktischen Relevanz hergestellt.</a:t>
                      </a:r>
                      <a:endParaRPr lang="de-DE" sz="3300" dirty="0" smtClean="0">
                        <a:solidFill>
                          <a:srgbClr val="2C3E50"/>
                        </a:solidFill>
                        <a:latin typeface="Helvetica" pitchFamily="34" charset="0"/>
                      </a:endParaRPr>
                    </a:p>
                  </a:txBody>
                  <a:tcPr anchor="ctr">
                    <a:solidFill>
                      <a:srgbClr val="DDDDDD"/>
                    </a:solidFill>
                  </a:tcPr>
                </a:tc>
                <a:tc>
                  <a:txBody>
                    <a:bodyPr/>
                    <a:lstStyle/>
                    <a:p>
                      <a:pPr marL="0" marR="0" indent="0" algn="ctr" defTabSz="2087831" rtl="0" eaLnBrk="1" fontAlgn="auto" latinLnBrk="0" hangingPunct="1">
                        <a:lnSpc>
                          <a:spcPct val="100000"/>
                        </a:lnSpc>
                        <a:spcBef>
                          <a:spcPts val="0"/>
                        </a:spcBef>
                        <a:spcAft>
                          <a:spcPts val="0"/>
                        </a:spcAft>
                        <a:buClrTx/>
                        <a:buSzTx/>
                        <a:buFontTx/>
                        <a:buNone/>
                        <a:tabLst/>
                        <a:defRPr/>
                      </a:pPr>
                      <a:r>
                        <a:rPr lang="en-US" sz="3300" kern="1200" dirty="0" smtClean="0">
                          <a:solidFill>
                            <a:srgbClr val="2C3E50"/>
                          </a:solidFill>
                          <a:effectLst/>
                          <a:latin typeface="Helvetica" pitchFamily="34" charset="0"/>
                          <a:ea typeface="+mn-ea"/>
                          <a:cs typeface="+mn-cs"/>
                        </a:rPr>
                        <a:t>☐</a:t>
                      </a:r>
                      <a:endParaRPr lang="de-DE" sz="3300" dirty="0" smtClean="0">
                        <a:solidFill>
                          <a:srgbClr val="2C3E50"/>
                        </a:solidFill>
                        <a:latin typeface="Helvetica" pitchFamily="34" charset="0"/>
                      </a:endParaRPr>
                    </a:p>
                  </a:txBody>
                  <a:tcPr anchor="ctr">
                    <a:solidFill>
                      <a:srgbClr val="DDDDDD"/>
                    </a:solidFill>
                  </a:tcPr>
                </a:tc>
              </a:tr>
              <a:tr h="997828">
                <a:tc vMerge="1">
                  <a:txBody>
                    <a:bodyPr/>
                    <a:lstStyle/>
                    <a:p>
                      <a:pPr marL="190500" indent="0">
                        <a:spcBef>
                          <a:spcPts val="600"/>
                        </a:spcBef>
                        <a:spcAft>
                          <a:spcPts val="600"/>
                        </a:spcAft>
                      </a:pPr>
                      <a:endParaRPr lang="de-DE" sz="3600" b="1" dirty="0">
                        <a:solidFill>
                          <a:srgbClr val="2C3E50"/>
                        </a:solidFill>
                        <a:latin typeface="Helvetica" pitchFamily="34" charset="0"/>
                      </a:endParaRPr>
                    </a:p>
                  </a:txBody>
                  <a:tcPr anchor="ctr">
                    <a:solidFill>
                      <a:srgbClr val="D7DADB"/>
                    </a:solidFill>
                  </a:tcPr>
                </a:tc>
                <a:tc>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r>
                        <a:rPr lang="de-DE" sz="3300" dirty="0" smtClean="0">
                          <a:solidFill>
                            <a:srgbClr val="2C3E50"/>
                          </a:solidFill>
                          <a:latin typeface="Helvetica" pitchFamily="34" charset="0"/>
                        </a:rPr>
                        <a:t>Die Studierenden erhalten ausreichend Gelegenheiten</a:t>
                      </a:r>
                      <a:r>
                        <a:rPr lang="de-DE" sz="3300" baseline="0" dirty="0" smtClean="0">
                          <a:solidFill>
                            <a:srgbClr val="2C3E50"/>
                          </a:solidFill>
                          <a:latin typeface="Helvetica" pitchFamily="34" charset="0"/>
                        </a:rPr>
                        <a:t>, das </a:t>
                      </a:r>
                      <a:r>
                        <a:rPr lang="de-DE" sz="3300" dirty="0" smtClean="0">
                          <a:solidFill>
                            <a:srgbClr val="2C3E50"/>
                          </a:solidFill>
                          <a:latin typeface="Helvetica" pitchFamily="34" charset="0"/>
                        </a:rPr>
                        <a:t>neu erworbene</a:t>
                      </a:r>
                      <a:r>
                        <a:rPr lang="de-DE" sz="3300" baseline="0" dirty="0" smtClean="0">
                          <a:solidFill>
                            <a:srgbClr val="2C3E50"/>
                          </a:solidFill>
                          <a:latin typeface="Helvetica" pitchFamily="34" charset="0"/>
                        </a:rPr>
                        <a:t> Wissen praktisch anzuwenden.</a:t>
                      </a:r>
                      <a:endParaRPr lang="de-DE" sz="3300" dirty="0" smtClean="0">
                        <a:solidFill>
                          <a:srgbClr val="2C3E50"/>
                        </a:solidFill>
                        <a:latin typeface="Helvetica" pitchFamily="34" charset="0"/>
                      </a:endParaRPr>
                    </a:p>
                  </a:txBody>
                  <a:tcPr anchor="ctr">
                    <a:solidFill>
                      <a:srgbClr val="DDDDDD"/>
                    </a:solidFill>
                  </a:tcPr>
                </a:tc>
                <a:tc>
                  <a:txBody>
                    <a:bodyPr/>
                    <a:lstStyle/>
                    <a:p>
                      <a:pPr marL="0" marR="0" indent="0" algn="ctr" defTabSz="2087831" rtl="0" eaLnBrk="1" fontAlgn="auto" latinLnBrk="0" hangingPunct="1">
                        <a:lnSpc>
                          <a:spcPct val="100000"/>
                        </a:lnSpc>
                        <a:spcBef>
                          <a:spcPts val="0"/>
                        </a:spcBef>
                        <a:spcAft>
                          <a:spcPts val="0"/>
                        </a:spcAft>
                        <a:buClrTx/>
                        <a:buSzTx/>
                        <a:buFontTx/>
                        <a:buNone/>
                        <a:tabLst/>
                        <a:defRPr/>
                      </a:pPr>
                      <a:r>
                        <a:rPr lang="en-US" sz="3300" kern="1200" dirty="0" smtClean="0">
                          <a:solidFill>
                            <a:srgbClr val="2C3E50"/>
                          </a:solidFill>
                          <a:effectLst/>
                          <a:latin typeface="Helvetica" pitchFamily="34" charset="0"/>
                          <a:ea typeface="+mn-ea"/>
                          <a:cs typeface="+mn-cs"/>
                        </a:rPr>
                        <a:t>☐</a:t>
                      </a:r>
                      <a:endParaRPr lang="de-DE" sz="3300" dirty="0" smtClean="0">
                        <a:solidFill>
                          <a:srgbClr val="2C3E50"/>
                        </a:solidFill>
                        <a:latin typeface="Helvetica" pitchFamily="34" charset="0"/>
                      </a:endParaRPr>
                    </a:p>
                  </a:txBody>
                  <a:tcPr anchor="ctr">
                    <a:solidFill>
                      <a:srgbClr val="DDDDDD"/>
                    </a:solidFill>
                  </a:tcPr>
                </a:tc>
              </a:tr>
              <a:tr h="864096">
                <a:tc vMerge="1">
                  <a:txBody>
                    <a:bodyPr/>
                    <a:lstStyle/>
                    <a:p>
                      <a:endParaRPr lang="de-DE"/>
                    </a:p>
                  </a:txBody>
                  <a:tcPr/>
                </a:tc>
                <a:tc>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r>
                        <a:rPr lang="de-DE" sz="3300" dirty="0" smtClean="0">
                          <a:solidFill>
                            <a:srgbClr val="2C3E50"/>
                          </a:solidFill>
                          <a:latin typeface="Helvetica" pitchFamily="34" charset="0"/>
                        </a:rPr>
                        <a:t>Die bereitgestellten Lernaufgaben sind </a:t>
                      </a:r>
                      <a:r>
                        <a:rPr lang="de-DE" sz="3300" baseline="0" dirty="0" smtClean="0">
                          <a:solidFill>
                            <a:srgbClr val="2C3E50"/>
                          </a:solidFill>
                          <a:latin typeface="Helvetica" pitchFamily="34" charset="0"/>
                        </a:rPr>
                        <a:t>realitätsnah, herausfordernd und ausreichend komplex. </a:t>
                      </a:r>
                      <a:endParaRPr lang="de-DE" sz="3300" dirty="0" smtClean="0">
                        <a:solidFill>
                          <a:srgbClr val="2C3E50"/>
                        </a:solidFill>
                        <a:latin typeface="Helvetica" pitchFamily="34" charset="0"/>
                      </a:endParaRPr>
                    </a:p>
                  </a:txBody>
                  <a:tcPr anchor="ctr">
                    <a:solidFill>
                      <a:srgbClr val="DDDDDD"/>
                    </a:solidFill>
                  </a:tcPr>
                </a:tc>
                <a:tc>
                  <a:txBody>
                    <a:bodyPr/>
                    <a:lstStyle/>
                    <a:p>
                      <a:pPr marL="0" marR="0" indent="0" algn="ctr" defTabSz="2087831" rtl="0" eaLnBrk="1" fontAlgn="auto" latinLnBrk="0" hangingPunct="1">
                        <a:lnSpc>
                          <a:spcPct val="100000"/>
                        </a:lnSpc>
                        <a:spcBef>
                          <a:spcPts val="0"/>
                        </a:spcBef>
                        <a:spcAft>
                          <a:spcPts val="0"/>
                        </a:spcAft>
                        <a:buClrTx/>
                        <a:buSzTx/>
                        <a:buFontTx/>
                        <a:buNone/>
                        <a:tabLst/>
                        <a:defRPr/>
                      </a:pPr>
                      <a:r>
                        <a:rPr lang="en-US" sz="3300" kern="1200" dirty="0" smtClean="0">
                          <a:solidFill>
                            <a:srgbClr val="2C3E50"/>
                          </a:solidFill>
                          <a:effectLst/>
                          <a:latin typeface="Helvetica" pitchFamily="34" charset="0"/>
                          <a:ea typeface="+mn-ea"/>
                          <a:cs typeface="+mn-cs"/>
                        </a:rPr>
                        <a:t>☐</a:t>
                      </a:r>
                      <a:endParaRPr lang="de-DE" sz="3300" dirty="0" smtClean="0">
                        <a:solidFill>
                          <a:srgbClr val="2C3E50"/>
                        </a:solidFill>
                        <a:latin typeface="Helvetica" pitchFamily="34" charset="0"/>
                      </a:endParaRPr>
                    </a:p>
                  </a:txBody>
                  <a:tcPr anchor="ctr">
                    <a:solidFill>
                      <a:srgbClr val="DDDDDD"/>
                    </a:solidFill>
                  </a:tcPr>
                </a:tc>
              </a:tr>
              <a:tr h="243840">
                <a:tc gridSpan="3">
                  <a:txBody>
                    <a:bodyPr/>
                    <a:lstStyle/>
                    <a:p>
                      <a:pPr marL="190500" indent="0">
                        <a:spcBef>
                          <a:spcPts val="600"/>
                        </a:spcBef>
                        <a:spcAft>
                          <a:spcPts val="600"/>
                        </a:spcAft>
                      </a:pPr>
                      <a:endParaRPr lang="de-DE" sz="1000" b="1" dirty="0">
                        <a:solidFill>
                          <a:srgbClr val="2C3E50"/>
                        </a:solidFill>
                        <a:latin typeface="Helvetica" pitchFamily="34" charset="0"/>
                      </a:endParaRPr>
                    </a:p>
                  </a:txBody>
                  <a:tcPr anchor="ctr">
                    <a:solidFill>
                      <a:srgbClr val="6DBCDB"/>
                    </a:solidFill>
                  </a:tcPr>
                </a:tc>
                <a:tc hMerge="1">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endParaRPr lang="de-DE" sz="3200" dirty="0" smtClean="0">
                        <a:solidFill>
                          <a:srgbClr val="2C3E50"/>
                        </a:solidFill>
                        <a:latin typeface="Helvetica" pitchFamily="34" charset="0"/>
                      </a:endParaRPr>
                    </a:p>
                  </a:txBody>
                  <a:tcPr anchor="ctr">
                    <a:solidFill>
                      <a:srgbClr val="D7DADB"/>
                    </a:solidFill>
                  </a:tcPr>
                </a:tc>
                <a:tc hMerge="1">
                  <a:txBody>
                    <a:bodyPr/>
                    <a:lstStyle/>
                    <a:p>
                      <a:endParaRPr lang="de-DE"/>
                    </a:p>
                  </a:txBody>
                  <a:tcPr/>
                </a:tc>
              </a:tr>
              <a:tr h="918572">
                <a:tc rowSpan="3">
                  <a:txBody>
                    <a:bodyPr/>
                    <a:lstStyle/>
                    <a:p>
                      <a:pPr marL="190500" indent="0">
                        <a:spcBef>
                          <a:spcPts val="600"/>
                        </a:spcBef>
                        <a:spcAft>
                          <a:spcPts val="600"/>
                        </a:spcAft>
                      </a:pPr>
                      <a:r>
                        <a:rPr lang="de-DE" sz="3500" b="1" dirty="0" smtClean="0">
                          <a:solidFill>
                            <a:srgbClr val="2C3E50"/>
                          </a:solidFill>
                          <a:latin typeface="Helvetica" pitchFamily="34" charset="0"/>
                        </a:rPr>
                        <a:t>Lernfortschritt</a:t>
                      </a:r>
                      <a:r>
                        <a:rPr lang="de-DE" sz="3500" b="1" baseline="0" dirty="0" smtClean="0">
                          <a:solidFill>
                            <a:srgbClr val="2C3E50"/>
                          </a:solidFill>
                          <a:latin typeface="Helvetica" pitchFamily="34" charset="0"/>
                        </a:rPr>
                        <a:t> </a:t>
                      </a:r>
                      <a:r>
                        <a:rPr lang="de-DE" sz="3500" b="1" dirty="0" smtClean="0">
                          <a:solidFill>
                            <a:srgbClr val="2C3E50"/>
                          </a:solidFill>
                          <a:latin typeface="Helvetica" pitchFamily="34" charset="0"/>
                        </a:rPr>
                        <a:t>und Feedback</a:t>
                      </a:r>
                      <a:endParaRPr lang="de-DE" sz="3500" b="1" dirty="0">
                        <a:solidFill>
                          <a:srgbClr val="2C3E50"/>
                        </a:solidFill>
                        <a:latin typeface="Helvetica" pitchFamily="34" charset="0"/>
                      </a:endParaRPr>
                    </a:p>
                  </a:txBody>
                  <a:tcPr anchor="ctr">
                    <a:solidFill>
                      <a:srgbClr val="DDDDDD"/>
                    </a:solidFill>
                  </a:tcPr>
                </a:tc>
                <a:tc>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r>
                        <a:rPr lang="de-DE" sz="3300" dirty="0" smtClean="0">
                          <a:solidFill>
                            <a:srgbClr val="2C3E50"/>
                          </a:solidFill>
                          <a:latin typeface="Helvetica" pitchFamily="34" charset="0"/>
                        </a:rPr>
                        <a:t>Die </a:t>
                      </a:r>
                      <a:r>
                        <a:rPr lang="de-DE" sz="3300" baseline="0" dirty="0" smtClean="0">
                          <a:solidFill>
                            <a:srgbClr val="2C3E50"/>
                          </a:solidFill>
                          <a:latin typeface="Helvetica" pitchFamily="34" charset="0"/>
                        </a:rPr>
                        <a:t>Lernerfolgskontrollen </a:t>
                      </a:r>
                      <a:r>
                        <a:rPr lang="de-DE" sz="3300" dirty="0" smtClean="0">
                          <a:solidFill>
                            <a:srgbClr val="2C3E50"/>
                          </a:solidFill>
                          <a:latin typeface="Helvetica" pitchFamily="34" charset="0"/>
                        </a:rPr>
                        <a:t>orientieren sich am gewünschten</a:t>
                      </a:r>
                      <a:r>
                        <a:rPr lang="de-DE" sz="3300" baseline="0" dirty="0" smtClean="0">
                          <a:solidFill>
                            <a:srgbClr val="2C3E50"/>
                          </a:solidFill>
                          <a:latin typeface="Helvetica" pitchFamily="34" charset="0"/>
                        </a:rPr>
                        <a:t> Learning Outcome. </a:t>
                      </a:r>
                      <a:endParaRPr lang="de-DE" sz="3300" dirty="0" smtClean="0">
                        <a:solidFill>
                          <a:srgbClr val="2C3E50"/>
                        </a:solidFill>
                        <a:latin typeface="Helvetica" pitchFamily="34" charset="0"/>
                      </a:endParaRPr>
                    </a:p>
                  </a:txBody>
                  <a:tcPr anchor="ctr">
                    <a:solidFill>
                      <a:srgbClr val="DDDDDD"/>
                    </a:solidFill>
                  </a:tcPr>
                </a:tc>
                <a:tc>
                  <a:txBody>
                    <a:bodyPr/>
                    <a:lstStyle/>
                    <a:p>
                      <a:pPr marL="0" marR="0" indent="0" algn="ctr" defTabSz="2087831" rtl="0" eaLnBrk="1" fontAlgn="auto" latinLnBrk="0" hangingPunct="1">
                        <a:lnSpc>
                          <a:spcPct val="100000"/>
                        </a:lnSpc>
                        <a:spcBef>
                          <a:spcPts val="0"/>
                        </a:spcBef>
                        <a:spcAft>
                          <a:spcPts val="0"/>
                        </a:spcAft>
                        <a:buClrTx/>
                        <a:buSzTx/>
                        <a:buFontTx/>
                        <a:buNone/>
                        <a:tabLst/>
                        <a:defRPr/>
                      </a:pPr>
                      <a:r>
                        <a:rPr lang="en-US" sz="3300" kern="1200" dirty="0" smtClean="0">
                          <a:solidFill>
                            <a:srgbClr val="2C3E50"/>
                          </a:solidFill>
                          <a:effectLst/>
                          <a:latin typeface="Helvetica" pitchFamily="34" charset="0"/>
                          <a:ea typeface="+mn-ea"/>
                          <a:cs typeface="+mn-cs"/>
                        </a:rPr>
                        <a:t>☐</a:t>
                      </a:r>
                      <a:endParaRPr lang="de-DE" sz="3300" dirty="0" smtClean="0">
                        <a:solidFill>
                          <a:srgbClr val="2C3E50"/>
                        </a:solidFill>
                        <a:latin typeface="Helvetica" pitchFamily="34" charset="0"/>
                      </a:endParaRPr>
                    </a:p>
                  </a:txBody>
                  <a:tcPr anchor="ctr">
                    <a:solidFill>
                      <a:srgbClr val="DDDDDD"/>
                    </a:solidFill>
                  </a:tcPr>
                </a:tc>
              </a:tr>
              <a:tr h="908288">
                <a:tc vMerge="1">
                  <a:txBody>
                    <a:bodyPr/>
                    <a:lstStyle/>
                    <a:p>
                      <a:pPr marL="190500" indent="0">
                        <a:spcBef>
                          <a:spcPts val="600"/>
                        </a:spcBef>
                        <a:spcAft>
                          <a:spcPts val="600"/>
                        </a:spcAft>
                      </a:pPr>
                      <a:endParaRPr lang="de-DE" sz="3500" b="1" dirty="0">
                        <a:solidFill>
                          <a:srgbClr val="2C3E50"/>
                        </a:solidFill>
                        <a:latin typeface="Helvetica" pitchFamily="34" charset="0"/>
                      </a:endParaRPr>
                    </a:p>
                  </a:txBody>
                  <a:tcPr anchor="ctr">
                    <a:solidFill>
                      <a:srgbClr val="DDDDDD"/>
                    </a:solidFill>
                  </a:tcPr>
                </a:tc>
                <a:tc>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r>
                        <a:rPr lang="de-DE" sz="3300" dirty="0" smtClean="0">
                          <a:solidFill>
                            <a:srgbClr val="2C3E50"/>
                          </a:solidFill>
                          <a:latin typeface="Helvetica" pitchFamily="34" charset="0"/>
                        </a:rPr>
                        <a:t>Die Studierenden </a:t>
                      </a:r>
                      <a:r>
                        <a:rPr lang="de-DE" sz="3300" baseline="0" dirty="0" smtClean="0">
                          <a:solidFill>
                            <a:srgbClr val="2C3E50"/>
                          </a:solidFill>
                          <a:latin typeface="Helvetica" pitchFamily="34" charset="0"/>
                        </a:rPr>
                        <a:t>erhalten zeitnah ein lernförderliches Feedback zu ihren erbrachten Leistungen.</a:t>
                      </a:r>
                      <a:endParaRPr lang="de-DE" sz="3300" dirty="0" smtClean="0">
                        <a:solidFill>
                          <a:srgbClr val="2C3E50"/>
                        </a:solidFill>
                        <a:latin typeface="Helvetica" pitchFamily="34" charset="0"/>
                      </a:endParaRPr>
                    </a:p>
                  </a:txBody>
                  <a:tcPr anchor="ctr">
                    <a:solidFill>
                      <a:srgbClr val="DDDDDD"/>
                    </a:solidFill>
                  </a:tcPr>
                </a:tc>
                <a:tc>
                  <a:txBody>
                    <a:bodyPr/>
                    <a:lstStyle/>
                    <a:p>
                      <a:pPr marL="0" marR="0" indent="0" algn="ctr" defTabSz="2087831" rtl="0" eaLnBrk="1" fontAlgn="auto" latinLnBrk="0" hangingPunct="1">
                        <a:lnSpc>
                          <a:spcPct val="100000"/>
                        </a:lnSpc>
                        <a:spcBef>
                          <a:spcPts val="0"/>
                        </a:spcBef>
                        <a:spcAft>
                          <a:spcPts val="0"/>
                        </a:spcAft>
                        <a:buClrTx/>
                        <a:buSzTx/>
                        <a:buFontTx/>
                        <a:buNone/>
                        <a:tabLst/>
                        <a:defRPr/>
                      </a:pPr>
                      <a:r>
                        <a:rPr lang="en-US" sz="3300" kern="1200" dirty="0" smtClean="0">
                          <a:solidFill>
                            <a:srgbClr val="2C3E50"/>
                          </a:solidFill>
                          <a:effectLst/>
                          <a:latin typeface="Helvetica" pitchFamily="34" charset="0"/>
                          <a:ea typeface="+mn-ea"/>
                          <a:cs typeface="+mn-cs"/>
                        </a:rPr>
                        <a:t>☐</a:t>
                      </a:r>
                      <a:endParaRPr lang="de-DE" sz="3300" dirty="0" smtClean="0">
                        <a:solidFill>
                          <a:srgbClr val="2C3E50"/>
                        </a:solidFill>
                        <a:latin typeface="Helvetica" pitchFamily="34" charset="0"/>
                      </a:endParaRPr>
                    </a:p>
                  </a:txBody>
                  <a:tcPr anchor="ctr">
                    <a:solidFill>
                      <a:srgbClr val="DDDDDD"/>
                    </a:solidFill>
                  </a:tcPr>
                </a:tc>
              </a:tr>
              <a:tr h="864096">
                <a:tc vMerge="1">
                  <a:txBody>
                    <a:bodyPr/>
                    <a:lstStyle/>
                    <a:p>
                      <a:pPr marL="190500" indent="0">
                        <a:spcBef>
                          <a:spcPts val="600"/>
                        </a:spcBef>
                        <a:spcAft>
                          <a:spcPts val="600"/>
                        </a:spcAft>
                      </a:pPr>
                      <a:endParaRPr lang="de-DE" sz="3600" b="1" dirty="0">
                        <a:solidFill>
                          <a:srgbClr val="2C3E50"/>
                        </a:solidFill>
                        <a:latin typeface="Helvetica" pitchFamily="34" charset="0"/>
                      </a:endParaRPr>
                    </a:p>
                  </a:txBody>
                  <a:tcPr anchor="ctr">
                    <a:solidFill>
                      <a:srgbClr val="D7DADB"/>
                    </a:solidFill>
                  </a:tcPr>
                </a:tc>
                <a:tc>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r>
                        <a:rPr lang="de-DE" sz="3300" dirty="0" smtClean="0">
                          <a:solidFill>
                            <a:srgbClr val="2C3E50"/>
                          </a:solidFill>
                          <a:latin typeface="Helvetica" pitchFamily="34" charset="0"/>
                        </a:rPr>
                        <a:t>In den Online-Selbstlernphasen kontrollieren die Studierenden ihren Lernfortschritt eigenständig.</a:t>
                      </a:r>
                      <a:r>
                        <a:rPr lang="de-DE" sz="3300" baseline="0" dirty="0" smtClean="0">
                          <a:solidFill>
                            <a:srgbClr val="2C3E50"/>
                          </a:solidFill>
                          <a:latin typeface="Helvetica" pitchFamily="34" charset="0"/>
                        </a:rPr>
                        <a:t> </a:t>
                      </a:r>
                      <a:endParaRPr lang="de-DE" sz="3300" dirty="0" smtClean="0">
                        <a:solidFill>
                          <a:srgbClr val="2C3E50"/>
                        </a:solidFill>
                        <a:latin typeface="Helvetica" pitchFamily="34" charset="0"/>
                      </a:endParaRPr>
                    </a:p>
                  </a:txBody>
                  <a:tcPr anchor="ctr">
                    <a:solidFill>
                      <a:srgbClr val="DDDDDD"/>
                    </a:solidFill>
                  </a:tcPr>
                </a:tc>
                <a:tc>
                  <a:txBody>
                    <a:bodyPr/>
                    <a:lstStyle/>
                    <a:p>
                      <a:pPr marL="0" marR="0" indent="0" algn="ctr" defTabSz="2087831" rtl="0" eaLnBrk="1" fontAlgn="auto" latinLnBrk="0" hangingPunct="1">
                        <a:lnSpc>
                          <a:spcPct val="100000"/>
                        </a:lnSpc>
                        <a:spcBef>
                          <a:spcPts val="0"/>
                        </a:spcBef>
                        <a:spcAft>
                          <a:spcPts val="0"/>
                        </a:spcAft>
                        <a:buClrTx/>
                        <a:buSzTx/>
                        <a:buFontTx/>
                        <a:buNone/>
                        <a:tabLst/>
                        <a:defRPr/>
                      </a:pPr>
                      <a:r>
                        <a:rPr lang="en-US" sz="3300" kern="1200" dirty="0" smtClean="0">
                          <a:solidFill>
                            <a:srgbClr val="2C3E50"/>
                          </a:solidFill>
                          <a:effectLst/>
                          <a:latin typeface="Helvetica" pitchFamily="34" charset="0"/>
                          <a:ea typeface="+mn-ea"/>
                          <a:cs typeface="+mn-cs"/>
                        </a:rPr>
                        <a:t>☐</a:t>
                      </a:r>
                      <a:endParaRPr lang="de-DE" sz="3300" dirty="0" smtClean="0">
                        <a:solidFill>
                          <a:srgbClr val="2C3E50"/>
                        </a:solidFill>
                        <a:latin typeface="Helvetica" pitchFamily="34" charset="0"/>
                      </a:endParaRPr>
                    </a:p>
                  </a:txBody>
                  <a:tcPr anchor="ctr">
                    <a:solidFill>
                      <a:srgbClr val="DDDDDD"/>
                    </a:solidFill>
                  </a:tcPr>
                </a:tc>
              </a:tr>
              <a:tr h="243840">
                <a:tc gridSpan="3">
                  <a:txBody>
                    <a:bodyPr/>
                    <a:lstStyle/>
                    <a:p>
                      <a:pPr marL="190500" indent="0">
                        <a:spcBef>
                          <a:spcPts val="600"/>
                        </a:spcBef>
                        <a:spcAft>
                          <a:spcPts val="600"/>
                        </a:spcAft>
                      </a:pPr>
                      <a:endParaRPr lang="de-DE" sz="1000" b="1" dirty="0">
                        <a:solidFill>
                          <a:srgbClr val="2C3E50"/>
                        </a:solidFill>
                        <a:latin typeface="Helvetica" pitchFamily="34" charset="0"/>
                      </a:endParaRPr>
                    </a:p>
                  </a:txBody>
                  <a:tcPr anchor="ctr">
                    <a:solidFill>
                      <a:srgbClr val="6DBCDB"/>
                    </a:solidFill>
                  </a:tcPr>
                </a:tc>
                <a:tc hMerge="1">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endParaRPr lang="de-DE" sz="3300" dirty="0" smtClean="0">
                        <a:solidFill>
                          <a:srgbClr val="2C3E50"/>
                        </a:solidFill>
                        <a:latin typeface="Helvetica" pitchFamily="34" charset="0"/>
                      </a:endParaRPr>
                    </a:p>
                  </a:txBody>
                  <a:tcPr anchor="ctr">
                    <a:solidFill>
                      <a:srgbClr val="DDDDDD"/>
                    </a:solidFill>
                  </a:tcPr>
                </a:tc>
                <a:tc hMerge="1">
                  <a:txBody>
                    <a:bodyPr/>
                    <a:lstStyle/>
                    <a:p>
                      <a:pPr marL="0" marR="0" indent="0" algn="ctr" defTabSz="2087831" rtl="0" eaLnBrk="1" fontAlgn="auto" latinLnBrk="0" hangingPunct="1">
                        <a:lnSpc>
                          <a:spcPct val="100000"/>
                        </a:lnSpc>
                        <a:spcBef>
                          <a:spcPts val="0"/>
                        </a:spcBef>
                        <a:spcAft>
                          <a:spcPts val="0"/>
                        </a:spcAft>
                        <a:buClrTx/>
                        <a:buSzTx/>
                        <a:buFontTx/>
                        <a:buNone/>
                        <a:tabLst/>
                        <a:defRPr/>
                      </a:pPr>
                      <a:endParaRPr lang="de-DE" sz="3300" dirty="0" smtClean="0">
                        <a:solidFill>
                          <a:srgbClr val="2C3E50"/>
                        </a:solidFill>
                        <a:latin typeface="Helvetica" pitchFamily="34" charset="0"/>
                      </a:endParaRPr>
                    </a:p>
                  </a:txBody>
                  <a:tcPr anchor="ctr">
                    <a:solidFill>
                      <a:srgbClr val="DDDDDD"/>
                    </a:solidFill>
                  </a:tcPr>
                </a:tc>
              </a:tr>
              <a:tr h="925820">
                <a:tc rowSpan="3">
                  <a:txBody>
                    <a:bodyPr/>
                    <a:lstStyle/>
                    <a:p>
                      <a:pPr marL="190500" indent="0">
                        <a:spcBef>
                          <a:spcPts val="600"/>
                        </a:spcBef>
                        <a:spcAft>
                          <a:spcPts val="600"/>
                        </a:spcAft>
                      </a:pPr>
                      <a:r>
                        <a:rPr lang="de-DE" sz="3500" b="1" dirty="0" smtClean="0">
                          <a:solidFill>
                            <a:srgbClr val="2C3E50"/>
                          </a:solidFill>
                          <a:latin typeface="Helvetica" pitchFamily="34" charset="0"/>
                        </a:rPr>
                        <a:t>Abstimmung Präsenz und Online</a:t>
                      </a:r>
                      <a:endParaRPr lang="de-DE" sz="3500" b="1" dirty="0">
                        <a:solidFill>
                          <a:srgbClr val="2C3E50"/>
                        </a:solidFill>
                        <a:latin typeface="Helvetica" pitchFamily="34" charset="0"/>
                      </a:endParaRPr>
                    </a:p>
                  </a:txBody>
                  <a:tcPr anchor="ctr">
                    <a:solidFill>
                      <a:srgbClr val="DDDDDD"/>
                    </a:solidFill>
                  </a:tcPr>
                </a:tc>
                <a:tc>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r>
                        <a:rPr lang="de-DE" sz="3300" dirty="0" smtClean="0">
                          <a:solidFill>
                            <a:srgbClr val="2C3E50"/>
                          </a:solidFill>
                          <a:latin typeface="Helvetica" pitchFamily="34" charset="0"/>
                        </a:rPr>
                        <a:t>Die</a:t>
                      </a:r>
                      <a:r>
                        <a:rPr lang="de-DE" sz="3300" baseline="0" dirty="0" smtClean="0">
                          <a:solidFill>
                            <a:srgbClr val="2C3E50"/>
                          </a:solidFill>
                          <a:latin typeface="Helvetica" pitchFamily="34" charset="0"/>
                        </a:rPr>
                        <a:t> Online-Selbstlernphasen bereiten die </a:t>
                      </a:r>
                      <a:r>
                        <a:rPr lang="de-DE" sz="3300" dirty="0" smtClean="0">
                          <a:solidFill>
                            <a:srgbClr val="2C3E50"/>
                          </a:solidFill>
                          <a:latin typeface="Helvetica" pitchFamily="34" charset="0"/>
                        </a:rPr>
                        <a:t>Studierenden optimal</a:t>
                      </a:r>
                      <a:r>
                        <a:rPr lang="de-DE" sz="3300" baseline="0" dirty="0" smtClean="0">
                          <a:solidFill>
                            <a:srgbClr val="2C3E50"/>
                          </a:solidFill>
                          <a:latin typeface="Helvetica" pitchFamily="34" charset="0"/>
                        </a:rPr>
                        <a:t> auf die jeweilige Präsenzphase vor.</a:t>
                      </a:r>
                      <a:endParaRPr lang="de-DE" sz="3300" dirty="0" smtClean="0">
                        <a:solidFill>
                          <a:srgbClr val="2C3E50"/>
                        </a:solidFill>
                        <a:latin typeface="Helvetica" pitchFamily="34" charset="0"/>
                      </a:endParaRPr>
                    </a:p>
                  </a:txBody>
                  <a:tcPr anchor="ctr">
                    <a:solidFill>
                      <a:srgbClr val="DDDDDD"/>
                    </a:solidFill>
                  </a:tcPr>
                </a:tc>
                <a:tc>
                  <a:txBody>
                    <a:bodyPr/>
                    <a:lstStyle/>
                    <a:p>
                      <a:pPr marL="0" marR="0" indent="0" algn="ctr" defTabSz="2087831" rtl="0" eaLnBrk="1" fontAlgn="auto" latinLnBrk="0" hangingPunct="1">
                        <a:lnSpc>
                          <a:spcPct val="100000"/>
                        </a:lnSpc>
                        <a:spcBef>
                          <a:spcPts val="0"/>
                        </a:spcBef>
                        <a:spcAft>
                          <a:spcPts val="0"/>
                        </a:spcAft>
                        <a:buClrTx/>
                        <a:buSzTx/>
                        <a:buFontTx/>
                        <a:buNone/>
                        <a:tabLst/>
                        <a:defRPr/>
                      </a:pPr>
                      <a:r>
                        <a:rPr lang="en-US" sz="3300" kern="1200" dirty="0" smtClean="0">
                          <a:solidFill>
                            <a:srgbClr val="2C3E50"/>
                          </a:solidFill>
                          <a:effectLst/>
                          <a:latin typeface="Helvetica" pitchFamily="34" charset="0"/>
                          <a:ea typeface="+mn-ea"/>
                          <a:cs typeface="+mn-cs"/>
                        </a:rPr>
                        <a:t>☐</a:t>
                      </a:r>
                      <a:endParaRPr lang="de-DE" sz="3300" dirty="0" smtClean="0">
                        <a:solidFill>
                          <a:srgbClr val="2C3E50"/>
                        </a:solidFill>
                        <a:latin typeface="Helvetica" pitchFamily="34" charset="0"/>
                      </a:endParaRPr>
                    </a:p>
                  </a:txBody>
                  <a:tcPr anchor="ctr">
                    <a:solidFill>
                      <a:srgbClr val="DDDDDD"/>
                    </a:solidFill>
                  </a:tcPr>
                </a:tc>
              </a:tr>
              <a:tr h="946388">
                <a:tc vMerge="1">
                  <a:txBody>
                    <a:bodyPr/>
                    <a:lstStyle/>
                    <a:p>
                      <a:pPr marL="190500" indent="0">
                        <a:spcBef>
                          <a:spcPts val="600"/>
                        </a:spcBef>
                        <a:spcAft>
                          <a:spcPts val="600"/>
                        </a:spcAft>
                      </a:pPr>
                      <a:endParaRPr lang="de-DE" sz="3500" b="1" dirty="0">
                        <a:solidFill>
                          <a:srgbClr val="2C3E50"/>
                        </a:solidFill>
                        <a:latin typeface="Helvetica" pitchFamily="34" charset="0"/>
                      </a:endParaRPr>
                    </a:p>
                  </a:txBody>
                  <a:tcPr anchor="ctr">
                    <a:solidFill>
                      <a:srgbClr val="DDDDDD"/>
                    </a:solidFill>
                  </a:tcPr>
                </a:tc>
                <a:tc>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r>
                        <a:rPr lang="de-DE" sz="3300" dirty="0" smtClean="0">
                          <a:solidFill>
                            <a:srgbClr val="2C3E50"/>
                          </a:solidFill>
                          <a:latin typeface="Helvetica" pitchFamily="34" charset="0"/>
                        </a:rPr>
                        <a:t>In der Präsenzphase wenden Studierende ihr neu erworbenes</a:t>
                      </a:r>
                      <a:r>
                        <a:rPr lang="de-DE" sz="3300" baseline="0" dirty="0" smtClean="0">
                          <a:solidFill>
                            <a:srgbClr val="2C3E50"/>
                          </a:solidFill>
                          <a:latin typeface="Helvetica" pitchFamily="34" charset="0"/>
                        </a:rPr>
                        <a:t> Wissen praktisch an.</a:t>
                      </a:r>
                      <a:endParaRPr lang="de-DE" sz="3300" dirty="0" smtClean="0">
                        <a:solidFill>
                          <a:srgbClr val="2C3E50"/>
                        </a:solidFill>
                        <a:latin typeface="Helvetica" pitchFamily="34" charset="0"/>
                      </a:endParaRPr>
                    </a:p>
                  </a:txBody>
                  <a:tcPr anchor="ctr">
                    <a:solidFill>
                      <a:srgbClr val="DDDDDD"/>
                    </a:solidFill>
                  </a:tcPr>
                </a:tc>
                <a:tc>
                  <a:txBody>
                    <a:bodyPr/>
                    <a:lstStyle/>
                    <a:p>
                      <a:pPr marL="0" marR="0" indent="0" algn="ctr" defTabSz="2087831" rtl="0" eaLnBrk="1" fontAlgn="auto" latinLnBrk="0" hangingPunct="1">
                        <a:lnSpc>
                          <a:spcPct val="100000"/>
                        </a:lnSpc>
                        <a:spcBef>
                          <a:spcPts val="0"/>
                        </a:spcBef>
                        <a:spcAft>
                          <a:spcPts val="0"/>
                        </a:spcAft>
                        <a:buClrTx/>
                        <a:buSzTx/>
                        <a:buFontTx/>
                        <a:buNone/>
                        <a:tabLst/>
                        <a:defRPr/>
                      </a:pPr>
                      <a:r>
                        <a:rPr lang="en-US" sz="3300" kern="1200" dirty="0" smtClean="0">
                          <a:solidFill>
                            <a:srgbClr val="2C3E50"/>
                          </a:solidFill>
                          <a:effectLst/>
                          <a:latin typeface="Helvetica" pitchFamily="34" charset="0"/>
                          <a:ea typeface="+mn-ea"/>
                          <a:cs typeface="+mn-cs"/>
                        </a:rPr>
                        <a:t>☐</a:t>
                      </a:r>
                      <a:endParaRPr lang="de-DE" sz="3300" dirty="0" smtClean="0">
                        <a:solidFill>
                          <a:srgbClr val="2C3E50"/>
                        </a:solidFill>
                        <a:latin typeface="Helvetica" pitchFamily="34" charset="0"/>
                      </a:endParaRPr>
                    </a:p>
                  </a:txBody>
                  <a:tcPr anchor="ctr">
                    <a:solidFill>
                      <a:srgbClr val="DDDDDD"/>
                    </a:solidFill>
                  </a:tcPr>
                </a:tc>
              </a:tr>
              <a:tr h="946388">
                <a:tc vMerge="1">
                  <a:txBody>
                    <a:bodyPr/>
                    <a:lstStyle/>
                    <a:p>
                      <a:pPr marL="190500" indent="0">
                        <a:spcBef>
                          <a:spcPts val="600"/>
                        </a:spcBef>
                        <a:spcAft>
                          <a:spcPts val="600"/>
                        </a:spcAft>
                      </a:pPr>
                      <a:endParaRPr lang="de-DE" sz="3500" b="1" dirty="0">
                        <a:solidFill>
                          <a:srgbClr val="2C3E50"/>
                        </a:solidFill>
                        <a:latin typeface="Helvetica" pitchFamily="34" charset="0"/>
                      </a:endParaRPr>
                    </a:p>
                  </a:txBody>
                  <a:tcPr anchor="ctr">
                    <a:solidFill>
                      <a:srgbClr val="DDDDDD"/>
                    </a:solidFill>
                  </a:tcPr>
                </a:tc>
                <a:tc>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r>
                        <a:rPr lang="de-DE" sz="3300" dirty="0" smtClean="0">
                          <a:solidFill>
                            <a:srgbClr val="2C3E50"/>
                          </a:solidFill>
                          <a:latin typeface="Helvetica" pitchFamily="34" charset="0"/>
                        </a:rPr>
                        <a:t>Die Präsenzzeit wird zur </a:t>
                      </a:r>
                      <a:r>
                        <a:rPr lang="de-DE" sz="3300" baseline="0" dirty="0" smtClean="0">
                          <a:solidFill>
                            <a:srgbClr val="2C3E50"/>
                          </a:solidFill>
                          <a:latin typeface="Helvetica" pitchFamily="34" charset="0"/>
                        </a:rPr>
                        <a:t>Diskussion, Reflektion und Vertiefung des Lernstoffes genutzt.</a:t>
                      </a:r>
                      <a:endParaRPr lang="de-DE" sz="3300" dirty="0" smtClean="0">
                        <a:solidFill>
                          <a:srgbClr val="2C3E50"/>
                        </a:solidFill>
                        <a:latin typeface="Helvetica" pitchFamily="34" charset="0"/>
                      </a:endParaRPr>
                    </a:p>
                  </a:txBody>
                  <a:tcPr anchor="ctr">
                    <a:solidFill>
                      <a:srgbClr val="DDDDDD"/>
                    </a:solidFill>
                  </a:tcPr>
                </a:tc>
                <a:tc>
                  <a:txBody>
                    <a:bodyPr/>
                    <a:lstStyle/>
                    <a:p>
                      <a:pPr marL="0" marR="0" indent="0" algn="ctr" defTabSz="2087831" rtl="0" eaLnBrk="1" fontAlgn="auto" latinLnBrk="0" hangingPunct="1">
                        <a:lnSpc>
                          <a:spcPct val="100000"/>
                        </a:lnSpc>
                        <a:spcBef>
                          <a:spcPts val="0"/>
                        </a:spcBef>
                        <a:spcAft>
                          <a:spcPts val="0"/>
                        </a:spcAft>
                        <a:buClrTx/>
                        <a:buSzTx/>
                        <a:buFontTx/>
                        <a:buNone/>
                        <a:tabLst/>
                        <a:defRPr/>
                      </a:pPr>
                      <a:r>
                        <a:rPr lang="en-US" sz="3300" kern="1200" dirty="0" smtClean="0">
                          <a:solidFill>
                            <a:srgbClr val="2C3E50"/>
                          </a:solidFill>
                          <a:effectLst/>
                          <a:latin typeface="Helvetica" pitchFamily="34" charset="0"/>
                          <a:ea typeface="+mn-ea"/>
                          <a:cs typeface="+mn-cs"/>
                        </a:rPr>
                        <a:t>☐</a:t>
                      </a:r>
                      <a:endParaRPr lang="de-DE" sz="3300" dirty="0" smtClean="0">
                        <a:solidFill>
                          <a:srgbClr val="2C3E50"/>
                        </a:solidFill>
                        <a:latin typeface="Helvetica" pitchFamily="34" charset="0"/>
                      </a:endParaRPr>
                    </a:p>
                  </a:txBody>
                  <a:tcPr anchor="ctr">
                    <a:solidFill>
                      <a:srgbClr val="DDDDDD"/>
                    </a:solidFill>
                  </a:tcPr>
                </a:tc>
              </a:tr>
              <a:tr h="864096">
                <a:tc>
                  <a:txBody>
                    <a:bodyPr/>
                    <a:lstStyle/>
                    <a:p>
                      <a:pPr marL="190500" indent="0">
                        <a:spcBef>
                          <a:spcPts val="600"/>
                        </a:spcBef>
                        <a:spcAft>
                          <a:spcPts val="600"/>
                        </a:spcAft>
                      </a:pPr>
                      <a:endParaRPr lang="de-DE" sz="3500" b="1" dirty="0">
                        <a:solidFill>
                          <a:srgbClr val="2C3E50"/>
                        </a:solidFill>
                        <a:latin typeface="Helvetica" pitchFamily="34" charset="0"/>
                      </a:endParaRPr>
                    </a:p>
                  </a:txBody>
                  <a:tcPr anchor="ctr">
                    <a:solidFill>
                      <a:schemeClr val="bg1"/>
                    </a:solidFill>
                  </a:tcPr>
                </a:tc>
                <a:tc>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endParaRPr lang="de-DE" sz="3500" dirty="0" smtClean="0">
                        <a:solidFill>
                          <a:srgbClr val="2C3E50"/>
                        </a:solidFill>
                        <a:latin typeface="Helvetica" pitchFamily="34" charset="0"/>
                      </a:endParaRPr>
                    </a:p>
                  </a:txBody>
                  <a:tcPr anchor="ctr">
                    <a:solidFill>
                      <a:schemeClr val="bg1"/>
                    </a:solidFill>
                  </a:tcPr>
                </a:tc>
                <a:tc>
                  <a:txBody>
                    <a:bodyPr/>
                    <a:lstStyle/>
                    <a:p>
                      <a:endParaRPr lang="de-DE" dirty="0"/>
                    </a:p>
                  </a:txBody>
                  <a:tcPr anchor="ctr">
                    <a:solidFill>
                      <a:schemeClr val="bg1"/>
                    </a:solidFill>
                  </a:tcPr>
                </a:tc>
              </a:tr>
              <a:tr h="1404744">
                <a:tc gridSpan="3">
                  <a:txBody>
                    <a:bodyPr/>
                    <a:lstStyle/>
                    <a:p>
                      <a:pPr marL="190500" indent="0">
                        <a:spcBef>
                          <a:spcPts val="600"/>
                        </a:spcBef>
                        <a:spcAft>
                          <a:spcPts val="600"/>
                        </a:spcAft>
                      </a:pPr>
                      <a:r>
                        <a:rPr lang="de-DE" sz="4900" b="1" kern="1200" baseline="0" dirty="0" smtClean="0">
                          <a:solidFill>
                            <a:schemeClr val="bg1"/>
                          </a:solidFill>
                          <a:latin typeface="Helvetica" pitchFamily="34" charset="0"/>
                          <a:ea typeface="+mn-ea"/>
                          <a:cs typeface="+mn-cs"/>
                        </a:rPr>
                        <a:t>IMPLEMENTIERUNG UND EVALUATION</a:t>
                      </a:r>
                      <a:endParaRPr lang="de-DE" sz="4900" b="1" kern="1200" baseline="0" dirty="0">
                        <a:solidFill>
                          <a:schemeClr val="bg1"/>
                        </a:solidFill>
                        <a:latin typeface="Helvetica" pitchFamily="34" charset="0"/>
                        <a:ea typeface="+mn-ea"/>
                        <a:cs typeface="+mn-cs"/>
                      </a:endParaRPr>
                    </a:p>
                  </a:txBody>
                  <a:tcPr anchor="ctr">
                    <a:solidFill>
                      <a:srgbClr val="2C3E50"/>
                    </a:solidFill>
                  </a:tcPr>
                </a:tc>
                <a:tc hMerge="1">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endParaRPr lang="de-DE" sz="3200" dirty="0" smtClean="0">
                        <a:solidFill>
                          <a:srgbClr val="2C3E50"/>
                        </a:solidFill>
                        <a:latin typeface="Helvetica" pitchFamily="34" charset="0"/>
                      </a:endParaRPr>
                    </a:p>
                  </a:txBody>
                  <a:tcPr anchor="ctr">
                    <a:solidFill>
                      <a:srgbClr val="D7DADB"/>
                    </a:solidFill>
                  </a:tcPr>
                </a:tc>
                <a:tc hMerge="1">
                  <a:txBody>
                    <a:bodyPr/>
                    <a:lstStyle/>
                    <a:p>
                      <a:endParaRPr lang="de-DE"/>
                    </a:p>
                  </a:txBody>
                  <a:tcPr/>
                </a:tc>
              </a:tr>
              <a:tr h="243840">
                <a:tc gridSpan="3">
                  <a:txBody>
                    <a:bodyPr/>
                    <a:lstStyle/>
                    <a:p>
                      <a:pPr marL="190500" indent="0">
                        <a:spcBef>
                          <a:spcPts val="600"/>
                        </a:spcBef>
                        <a:spcAft>
                          <a:spcPts val="600"/>
                        </a:spcAft>
                      </a:pPr>
                      <a:endParaRPr lang="de-DE" sz="1000" b="1" dirty="0">
                        <a:solidFill>
                          <a:srgbClr val="2C3E50"/>
                        </a:solidFill>
                        <a:latin typeface="Helvetica" pitchFamily="34" charset="0"/>
                      </a:endParaRPr>
                    </a:p>
                  </a:txBody>
                  <a:tcPr anchor="ctr">
                    <a:solidFill>
                      <a:srgbClr val="6DBCDB"/>
                    </a:solidFill>
                  </a:tcPr>
                </a:tc>
                <a:tc hMerge="1">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endParaRPr lang="de-DE" sz="3200" dirty="0" smtClean="0">
                        <a:solidFill>
                          <a:srgbClr val="2C3E50"/>
                        </a:solidFill>
                        <a:latin typeface="Helvetica" pitchFamily="34" charset="0"/>
                      </a:endParaRPr>
                    </a:p>
                  </a:txBody>
                  <a:tcPr anchor="ctr">
                    <a:solidFill>
                      <a:srgbClr val="6DBCDB"/>
                    </a:solidFill>
                  </a:tcPr>
                </a:tc>
                <a:tc hMerge="1">
                  <a:txBody>
                    <a:bodyPr/>
                    <a:lstStyle/>
                    <a:p>
                      <a:endParaRPr lang="de-DE"/>
                    </a:p>
                  </a:txBody>
                  <a:tcPr/>
                </a:tc>
              </a:tr>
              <a:tr h="970736">
                <a:tc rowSpan="3">
                  <a:txBody>
                    <a:bodyPr/>
                    <a:lstStyle/>
                    <a:p>
                      <a:pPr marL="190500" indent="0">
                        <a:spcBef>
                          <a:spcPts val="600"/>
                        </a:spcBef>
                        <a:spcAft>
                          <a:spcPts val="600"/>
                        </a:spcAft>
                      </a:pPr>
                      <a:r>
                        <a:rPr lang="de-DE" sz="3500" b="1" dirty="0" smtClean="0">
                          <a:solidFill>
                            <a:srgbClr val="2C3E50"/>
                          </a:solidFill>
                          <a:latin typeface="Helvetica" pitchFamily="34" charset="0"/>
                        </a:rPr>
                        <a:t>Durchführung und Öffentlich-</a:t>
                      </a:r>
                      <a:r>
                        <a:rPr lang="de-DE" sz="3500" b="1" dirty="0" err="1" smtClean="0">
                          <a:solidFill>
                            <a:srgbClr val="2C3E50"/>
                          </a:solidFill>
                          <a:latin typeface="Helvetica" pitchFamily="34" charset="0"/>
                        </a:rPr>
                        <a:t>keitsarbeit</a:t>
                      </a:r>
                      <a:endParaRPr lang="de-DE" sz="3500" b="1" dirty="0">
                        <a:solidFill>
                          <a:srgbClr val="2C3E50"/>
                        </a:solidFill>
                        <a:latin typeface="Helvetica" pitchFamily="34" charset="0"/>
                      </a:endParaRPr>
                    </a:p>
                  </a:txBody>
                  <a:tcPr anchor="ctr">
                    <a:solidFill>
                      <a:srgbClr val="DDDDDD"/>
                    </a:solidFill>
                  </a:tcPr>
                </a:tc>
                <a:tc>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r>
                        <a:rPr lang="de-DE" sz="3300" dirty="0" smtClean="0">
                          <a:solidFill>
                            <a:srgbClr val="2C3E50"/>
                          </a:solidFill>
                          <a:latin typeface="Helvetica" pitchFamily="34" charset="0"/>
                        </a:rPr>
                        <a:t>Das neue Blended Learning Lehrkonzept</a:t>
                      </a:r>
                      <a:r>
                        <a:rPr lang="de-DE" sz="3300" baseline="0" dirty="0" smtClean="0">
                          <a:solidFill>
                            <a:srgbClr val="2C3E50"/>
                          </a:solidFill>
                          <a:latin typeface="Helvetica" pitchFamily="34" charset="0"/>
                        </a:rPr>
                        <a:t> wird schrittweise eingeführt und implementiert.</a:t>
                      </a:r>
                      <a:endParaRPr lang="de-DE" sz="3300" dirty="0" smtClean="0">
                        <a:solidFill>
                          <a:srgbClr val="2C3E50"/>
                        </a:solidFill>
                        <a:latin typeface="Helvetica" pitchFamily="34" charset="0"/>
                      </a:endParaRPr>
                    </a:p>
                  </a:txBody>
                  <a:tcPr anchor="ctr">
                    <a:solidFill>
                      <a:srgbClr val="DDDDDD"/>
                    </a:solidFill>
                  </a:tcPr>
                </a:tc>
                <a:tc>
                  <a:txBody>
                    <a:bodyPr/>
                    <a:lstStyle/>
                    <a:p>
                      <a:pPr marL="0" marR="0" indent="0" algn="ctr" defTabSz="2087831" rtl="0" eaLnBrk="1" fontAlgn="auto" latinLnBrk="0" hangingPunct="1">
                        <a:lnSpc>
                          <a:spcPct val="100000"/>
                        </a:lnSpc>
                        <a:spcBef>
                          <a:spcPts val="0"/>
                        </a:spcBef>
                        <a:spcAft>
                          <a:spcPts val="0"/>
                        </a:spcAft>
                        <a:buClrTx/>
                        <a:buSzTx/>
                        <a:buFontTx/>
                        <a:buNone/>
                        <a:tabLst/>
                        <a:defRPr/>
                      </a:pPr>
                      <a:r>
                        <a:rPr lang="en-US" sz="3300" kern="1200" dirty="0" smtClean="0">
                          <a:solidFill>
                            <a:srgbClr val="2C3E50"/>
                          </a:solidFill>
                          <a:effectLst/>
                          <a:latin typeface="Helvetica" pitchFamily="34" charset="0"/>
                          <a:ea typeface="+mn-ea"/>
                          <a:cs typeface="+mn-cs"/>
                        </a:rPr>
                        <a:t>☐</a:t>
                      </a:r>
                      <a:endParaRPr lang="de-DE" sz="3300" dirty="0" smtClean="0">
                        <a:solidFill>
                          <a:srgbClr val="2C3E50"/>
                        </a:solidFill>
                        <a:latin typeface="Helvetica" pitchFamily="34" charset="0"/>
                      </a:endParaRPr>
                    </a:p>
                  </a:txBody>
                  <a:tcPr anchor="ctr">
                    <a:solidFill>
                      <a:srgbClr val="DDDDDD"/>
                    </a:solidFill>
                  </a:tcPr>
                </a:tc>
              </a:tr>
              <a:tr h="1008112">
                <a:tc vMerge="1">
                  <a:txBody>
                    <a:bodyPr/>
                    <a:lstStyle/>
                    <a:p>
                      <a:pPr marL="190500" indent="0">
                        <a:spcBef>
                          <a:spcPts val="600"/>
                        </a:spcBef>
                        <a:spcAft>
                          <a:spcPts val="600"/>
                        </a:spcAft>
                      </a:pPr>
                      <a:endParaRPr lang="de-DE" sz="3600" b="1" dirty="0">
                        <a:solidFill>
                          <a:srgbClr val="2C3E50"/>
                        </a:solidFill>
                        <a:latin typeface="Helvetica" pitchFamily="34" charset="0"/>
                      </a:endParaRPr>
                    </a:p>
                  </a:txBody>
                  <a:tcPr anchor="ctr">
                    <a:solidFill>
                      <a:srgbClr val="D7DADB"/>
                    </a:solidFill>
                  </a:tcPr>
                </a:tc>
                <a:tc>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r>
                        <a:rPr lang="de-DE" sz="3300" dirty="0" smtClean="0">
                          <a:solidFill>
                            <a:srgbClr val="2C3E50"/>
                          </a:solidFill>
                          <a:latin typeface="Helvetica" pitchFamily="34" charset="0"/>
                        </a:rPr>
                        <a:t>Die Dozierenden werden </a:t>
                      </a:r>
                      <a:r>
                        <a:rPr lang="de-DE" sz="3300" baseline="0" dirty="0" smtClean="0">
                          <a:solidFill>
                            <a:srgbClr val="2C3E50"/>
                          </a:solidFill>
                          <a:latin typeface="Helvetica" pitchFamily="34" charset="0"/>
                        </a:rPr>
                        <a:t>von </a:t>
                      </a:r>
                      <a:r>
                        <a:rPr lang="de-DE" sz="3300" baseline="0" dirty="0" err="1" smtClean="0">
                          <a:solidFill>
                            <a:srgbClr val="2C3E50"/>
                          </a:solidFill>
                          <a:latin typeface="Helvetica" pitchFamily="34" charset="0"/>
                        </a:rPr>
                        <a:t>TutorInnen</a:t>
                      </a:r>
                      <a:r>
                        <a:rPr lang="de-DE" sz="3300" baseline="0" dirty="0" smtClean="0">
                          <a:solidFill>
                            <a:srgbClr val="2C3E50"/>
                          </a:solidFill>
                          <a:latin typeface="Helvetica" pitchFamily="34" charset="0"/>
                        </a:rPr>
                        <a:t>, </a:t>
                      </a:r>
                      <a:r>
                        <a:rPr lang="de-DE" sz="3300" baseline="0" dirty="0" err="1" smtClean="0">
                          <a:solidFill>
                            <a:srgbClr val="2C3E50"/>
                          </a:solidFill>
                          <a:latin typeface="Helvetica" pitchFamily="34" charset="0"/>
                        </a:rPr>
                        <a:t>TechnikerInnen</a:t>
                      </a:r>
                      <a:r>
                        <a:rPr lang="de-DE" sz="3300" baseline="0" dirty="0" smtClean="0">
                          <a:solidFill>
                            <a:srgbClr val="2C3E50"/>
                          </a:solidFill>
                          <a:latin typeface="Helvetica" pitchFamily="34" charset="0"/>
                        </a:rPr>
                        <a:t>, (Medien-)</a:t>
                      </a:r>
                      <a:r>
                        <a:rPr lang="de-DE" sz="3300" baseline="0" dirty="0" err="1" smtClean="0">
                          <a:solidFill>
                            <a:srgbClr val="2C3E50"/>
                          </a:solidFill>
                          <a:latin typeface="Helvetica" pitchFamily="34" charset="0"/>
                        </a:rPr>
                        <a:t>DidaktikerInnen</a:t>
                      </a:r>
                      <a:r>
                        <a:rPr lang="de-DE" sz="3300" baseline="0" dirty="0" smtClean="0">
                          <a:solidFill>
                            <a:srgbClr val="2C3E50"/>
                          </a:solidFill>
                          <a:latin typeface="Helvetica" pitchFamily="34" charset="0"/>
                        </a:rPr>
                        <a:t> usw. unterstützt.</a:t>
                      </a:r>
                      <a:endParaRPr lang="de-DE" sz="3300" dirty="0" smtClean="0">
                        <a:solidFill>
                          <a:srgbClr val="2C3E50"/>
                        </a:solidFill>
                        <a:latin typeface="Helvetica" pitchFamily="34" charset="0"/>
                      </a:endParaRPr>
                    </a:p>
                  </a:txBody>
                  <a:tcPr anchor="ctr">
                    <a:solidFill>
                      <a:srgbClr val="DDDDDD"/>
                    </a:solidFill>
                  </a:tcPr>
                </a:tc>
                <a:tc>
                  <a:txBody>
                    <a:bodyPr/>
                    <a:lstStyle/>
                    <a:p>
                      <a:pPr marL="0" marR="0" indent="0" algn="ctr" defTabSz="2087831" rtl="0" eaLnBrk="1" fontAlgn="auto" latinLnBrk="0" hangingPunct="1">
                        <a:lnSpc>
                          <a:spcPct val="100000"/>
                        </a:lnSpc>
                        <a:spcBef>
                          <a:spcPts val="0"/>
                        </a:spcBef>
                        <a:spcAft>
                          <a:spcPts val="0"/>
                        </a:spcAft>
                        <a:buClrTx/>
                        <a:buSzTx/>
                        <a:buFontTx/>
                        <a:buNone/>
                        <a:tabLst/>
                        <a:defRPr/>
                      </a:pPr>
                      <a:r>
                        <a:rPr lang="en-US" sz="3300" kern="1200" dirty="0" smtClean="0">
                          <a:solidFill>
                            <a:srgbClr val="2C3E50"/>
                          </a:solidFill>
                          <a:effectLst/>
                          <a:latin typeface="Helvetica" pitchFamily="34" charset="0"/>
                          <a:ea typeface="+mn-ea"/>
                          <a:cs typeface="+mn-cs"/>
                        </a:rPr>
                        <a:t>☐</a:t>
                      </a:r>
                      <a:endParaRPr lang="de-DE" sz="3300" dirty="0" smtClean="0">
                        <a:solidFill>
                          <a:srgbClr val="2C3E50"/>
                        </a:solidFill>
                        <a:latin typeface="Helvetica" pitchFamily="34" charset="0"/>
                      </a:endParaRPr>
                    </a:p>
                  </a:txBody>
                  <a:tcPr anchor="ctr">
                    <a:solidFill>
                      <a:srgbClr val="DDDDDD"/>
                    </a:solidFill>
                  </a:tcPr>
                </a:tc>
              </a:tr>
              <a:tr h="853812">
                <a:tc vMerge="1">
                  <a:txBody>
                    <a:bodyPr/>
                    <a:lstStyle/>
                    <a:p>
                      <a:pPr marL="190500" indent="0">
                        <a:spcBef>
                          <a:spcPts val="600"/>
                        </a:spcBef>
                        <a:spcAft>
                          <a:spcPts val="600"/>
                        </a:spcAft>
                      </a:pPr>
                      <a:endParaRPr lang="de-DE" sz="3600" b="1" dirty="0">
                        <a:solidFill>
                          <a:srgbClr val="2C3E50"/>
                        </a:solidFill>
                        <a:latin typeface="Helvetica" pitchFamily="34" charset="0"/>
                      </a:endParaRPr>
                    </a:p>
                  </a:txBody>
                  <a:tcPr anchor="ctr">
                    <a:solidFill>
                      <a:srgbClr val="D7DADB"/>
                    </a:solidFill>
                  </a:tcPr>
                </a:tc>
                <a:tc>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r>
                        <a:rPr lang="de-DE" sz="3300" dirty="0" smtClean="0">
                          <a:solidFill>
                            <a:srgbClr val="2C3E50"/>
                          </a:solidFill>
                          <a:latin typeface="Helvetica" pitchFamily="34" charset="0"/>
                        </a:rPr>
                        <a:t>Das neue</a:t>
                      </a:r>
                      <a:r>
                        <a:rPr lang="de-DE" sz="3300" baseline="0" dirty="0" smtClean="0">
                          <a:solidFill>
                            <a:srgbClr val="2C3E50"/>
                          </a:solidFill>
                          <a:latin typeface="Helvetica" pitchFamily="34" charset="0"/>
                        </a:rPr>
                        <a:t> </a:t>
                      </a:r>
                      <a:r>
                        <a:rPr lang="de-DE" sz="3300" dirty="0" smtClean="0">
                          <a:solidFill>
                            <a:srgbClr val="2C3E50"/>
                          </a:solidFill>
                          <a:latin typeface="Helvetica" pitchFamily="34" charset="0"/>
                        </a:rPr>
                        <a:t>Lehrangebot wird in </a:t>
                      </a:r>
                      <a:r>
                        <a:rPr lang="de-DE" sz="3300" baseline="0" dirty="0" smtClean="0">
                          <a:solidFill>
                            <a:srgbClr val="2C3E50"/>
                          </a:solidFill>
                          <a:latin typeface="Helvetica" pitchFamily="34" charset="0"/>
                        </a:rPr>
                        <a:t>der Medizinischen Fakultät </a:t>
                      </a:r>
                      <a:r>
                        <a:rPr lang="de-DE" sz="3300" dirty="0" smtClean="0">
                          <a:solidFill>
                            <a:srgbClr val="2C3E50"/>
                          </a:solidFill>
                          <a:latin typeface="Helvetica" pitchFamily="34" charset="0"/>
                        </a:rPr>
                        <a:t>beworben</a:t>
                      </a:r>
                      <a:r>
                        <a:rPr lang="de-DE" sz="3300" baseline="0" dirty="0" smtClean="0">
                          <a:solidFill>
                            <a:srgbClr val="2C3E50"/>
                          </a:solidFill>
                          <a:latin typeface="Helvetica" pitchFamily="34" charset="0"/>
                        </a:rPr>
                        <a:t> und </a:t>
                      </a:r>
                      <a:r>
                        <a:rPr lang="de-DE" sz="3300" dirty="0" smtClean="0">
                          <a:solidFill>
                            <a:srgbClr val="2C3E50"/>
                          </a:solidFill>
                          <a:latin typeface="Helvetica" pitchFamily="34" charset="0"/>
                        </a:rPr>
                        <a:t>bekannt gemacht.</a:t>
                      </a:r>
                    </a:p>
                  </a:txBody>
                  <a:tcPr anchor="ctr">
                    <a:solidFill>
                      <a:srgbClr val="DDDDDD"/>
                    </a:solidFill>
                  </a:tcPr>
                </a:tc>
                <a:tc>
                  <a:txBody>
                    <a:bodyPr/>
                    <a:lstStyle/>
                    <a:p>
                      <a:pPr marL="0" marR="0" indent="0" algn="ctr" defTabSz="2087831" rtl="0" eaLnBrk="1" fontAlgn="auto" latinLnBrk="0" hangingPunct="1">
                        <a:lnSpc>
                          <a:spcPct val="100000"/>
                        </a:lnSpc>
                        <a:spcBef>
                          <a:spcPts val="0"/>
                        </a:spcBef>
                        <a:spcAft>
                          <a:spcPts val="0"/>
                        </a:spcAft>
                        <a:buClrTx/>
                        <a:buSzTx/>
                        <a:buFontTx/>
                        <a:buNone/>
                        <a:tabLst/>
                        <a:defRPr/>
                      </a:pPr>
                      <a:r>
                        <a:rPr lang="en-US" sz="3300" kern="1200" dirty="0" smtClean="0">
                          <a:solidFill>
                            <a:srgbClr val="2C3E50"/>
                          </a:solidFill>
                          <a:effectLst/>
                          <a:latin typeface="Helvetica" pitchFamily="34" charset="0"/>
                          <a:ea typeface="+mn-ea"/>
                          <a:cs typeface="+mn-cs"/>
                        </a:rPr>
                        <a:t>☐</a:t>
                      </a:r>
                      <a:endParaRPr lang="de-DE" sz="3300" dirty="0" smtClean="0">
                        <a:solidFill>
                          <a:srgbClr val="2C3E50"/>
                        </a:solidFill>
                        <a:latin typeface="Helvetica" pitchFamily="34" charset="0"/>
                      </a:endParaRPr>
                    </a:p>
                  </a:txBody>
                  <a:tcPr anchor="ctr">
                    <a:solidFill>
                      <a:srgbClr val="DDDDDD"/>
                    </a:solidFill>
                  </a:tcPr>
                </a:tc>
              </a:tr>
              <a:tr h="243840">
                <a:tc gridSpan="3">
                  <a:txBody>
                    <a:bodyPr/>
                    <a:lstStyle/>
                    <a:p>
                      <a:pPr marL="190500" indent="0">
                        <a:spcBef>
                          <a:spcPts val="600"/>
                        </a:spcBef>
                        <a:spcAft>
                          <a:spcPts val="600"/>
                        </a:spcAft>
                      </a:pPr>
                      <a:endParaRPr lang="de-DE" sz="1000" b="1" dirty="0">
                        <a:solidFill>
                          <a:srgbClr val="2C3E50"/>
                        </a:solidFill>
                        <a:latin typeface="Helvetica" pitchFamily="34" charset="0"/>
                      </a:endParaRPr>
                    </a:p>
                  </a:txBody>
                  <a:tcPr anchor="ctr">
                    <a:solidFill>
                      <a:srgbClr val="6DBCDB"/>
                    </a:solidFill>
                  </a:tcPr>
                </a:tc>
                <a:tc hMerge="1">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endParaRPr lang="de-DE" sz="3200" dirty="0" smtClean="0">
                        <a:solidFill>
                          <a:srgbClr val="2C3E50"/>
                        </a:solidFill>
                        <a:latin typeface="Helvetica" pitchFamily="34" charset="0"/>
                      </a:endParaRPr>
                    </a:p>
                  </a:txBody>
                  <a:tcPr anchor="ctr">
                    <a:solidFill>
                      <a:srgbClr val="D7DADB"/>
                    </a:solidFill>
                  </a:tcPr>
                </a:tc>
                <a:tc hMerge="1">
                  <a:txBody>
                    <a:bodyPr/>
                    <a:lstStyle/>
                    <a:p>
                      <a:endParaRPr lang="de-DE"/>
                    </a:p>
                  </a:txBody>
                  <a:tcPr/>
                </a:tc>
              </a:tr>
              <a:tr h="881256">
                <a:tc rowSpan="4">
                  <a:txBody>
                    <a:bodyPr/>
                    <a:lstStyle/>
                    <a:p>
                      <a:pPr marL="190500" indent="0">
                        <a:spcBef>
                          <a:spcPts val="600"/>
                        </a:spcBef>
                        <a:spcAft>
                          <a:spcPts val="600"/>
                        </a:spcAft>
                      </a:pPr>
                      <a:r>
                        <a:rPr lang="de-DE" sz="3500" b="1" dirty="0" smtClean="0">
                          <a:solidFill>
                            <a:srgbClr val="2C3E50"/>
                          </a:solidFill>
                          <a:latin typeface="Helvetica" pitchFamily="34" charset="0"/>
                        </a:rPr>
                        <a:t>Bewertung und Optimierung</a:t>
                      </a:r>
                      <a:endParaRPr lang="de-DE" sz="3500" b="1" dirty="0">
                        <a:solidFill>
                          <a:srgbClr val="2C3E50"/>
                        </a:solidFill>
                        <a:latin typeface="Helvetica" pitchFamily="34" charset="0"/>
                      </a:endParaRPr>
                    </a:p>
                  </a:txBody>
                  <a:tcPr anchor="ctr">
                    <a:solidFill>
                      <a:srgbClr val="DDDDDD"/>
                    </a:solidFill>
                  </a:tcPr>
                </a:tc>
                <a:tc>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r>
                        <a:rPr lang="de-DE" sz="3300" dirty="0" smtClean="0">
                          <a:solidFill>
                            <a:srgbClr val="2C3E50"/>
                          </a:solidFill>
                          <a:latin typeface="Helvetica" pitchFamily="34" charset="0"/>
                        </a:rPr>
                        <a:t>Es wird </a:t>
                      </a:r>
                      <a:r>
                        <a:rPr lang="de-DE" sz="3300" baseline="0" dirty="0" smtClean="0">
                          <a:solidFill>
                            <a:srgbClr val="2C3E50"/>
                          </a:solidFill>
                          <a:latin typeface="Helvetica" pitchFamily="34" charset="0"/>
                        </a:rPr>
                        <a:t>ein Evaluationskonzept mit passenden Instrumenten entwickelt und implementiert.</a:t>
                      </a:r>
                      <a:endParaRPr lang="de-DE" sz="3300" dirty="0" smtClean="0">
                        <a:solidFill>
                          <a:srgbClr val="2C3E50"/>
                        </a:solidFill>
                        <a:latin typeface="Helvetica" pitchFamily="34" charset="0"/>
                      </a:endParaRPr>
                    </a:p>
                  </a:txBody>
                  <a:tcPr anchor="ctr">
                    <a:solidFill>
                      <a:srgbClr val="DDDDDD"/>
                    </a:solidFill>
                  </a:tcPr>
                </a:tc>
                <a:tc>
                  <a:txBody>
                    <a:bodyPr/>
                    <a:lstStyle/>
                    <a:p>
                      <a:pPr marL="0" marR="0" indent="0" algn="ctr" defTabSz="2087831" rtl="0" eaLnBrk="1" fontAlgn="auto" latinLnBrk="0" hangingPunct="1">
                        <a:lnSpc>
                          <a:spcPct val="100000"/>
                        </a:lnSpc>
                        <a:spcBef>
                          <a:spcPts val="0"/>
                        </a:spcBef>
                        <a:spcAft>
                          <a:spcPts val="0"/>
                        </a:spcAft>
                        <a:buClrTx/>
                        <a:buSzTx/>
                        <a:buFontTx/>
                        <a:buNone/>
                        <a:tabLst/>
                        <a:defRPr/>
                      </a:pPr>
                      <a:r>
                        <a:rPr lang="en-US" sz="3300" kern="1200" dirty="0" smtClean="0">
                          <a:solidFill>
                            <a:srgbClr val="2C3E50"/>
                          </a:solidFill>
                          <a:effectLst/>
                          <a:latin typeface="Helvetica" pitchFamily="34" charset="0"/>
                          <a:ea typeface="+mn-ea"/>
                          <a:cs typeface="+mn-cs"/>
                        </a:rPr>
                        <a:t>☐</a:t>
                      </a:r>
                      <a:endParaRPr lang="de-DE" sz="3300" dirty="0" smtClean="0">
                        <a:solidFill>
                          <a:srgbClr val="2C3E50"/>
                        </a:solidFill>
                        <a:latin typeface="Helvetica" pitchFamily="34" charset="0"/>
                      </a:endParaRPr>
                    </a:p>
                  </a:txBody>
                  <a:tcPr anchor="ctr">
                    <a:solidFill>
                      <a:srgbClr val="DDDDDD"/>
                    </a:solidFill>
                  </a:tcPr>
                </a:tc>
              </a:tr>
              <a:tr h="936104">
                <a:tc vMerge="1">
                  <a:txBody>
                    <a:bodyPr/>
                    <a:lstStyle/>
                    <a:p>
                      <a:pPr marL="190500" indent="0">
                        <a:spcBef>
                          <a:spcPts val="600"/>
                        </a:spcBef>
                        <a:spcAft>
                          <a:spcPts val="600"/>
                        </a:spcAft>
                      </a:pPr>
                      <a:endParaRPr lang="de-DE" sz="3500" b="1" dirty="0">
                        <a:solidFill>
                          <a:srgbClr val="2C3E50"/>
                        </a:solidFill>
                        <a:latin typeface="Helvetica" pitchFamily="34" charset="0"/>
                      </a:endParaRPr>
                    </a:p>
                  </a:txBody>
                  <a:tcPr anchor="ctr">
                    <a:solidFill>
                      <a:srgbClr val="D7DADB"/>
                    </a:solidFill>
                  </a:tcPr>
                </a:tc>
                <a:tc>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r>
                        <a:rPr lang="de-DE" sz="3300" dirty="0" smtClean="0">
                          <a:solidFill>
                            <a:srgbClr val="2C3E50"/>
                          </a:solidFill>
                          <a:latin typeface="Helvetica" pitchFamily="34" charset="0"/>
                        </a:rPr>
                        <a:t>Während des Planungs- und Entwicklungsprozesses werden alle Meilensteine formativ evaluiert</a:t>
                      </a:r>
                      <a:r>
                        <a:rPr lang="de-DE" sz="3300" baseline="0" dirty="0" smtClean="0">
                          <a:solidFill>
                            <a:srgbClr val="2C3E50"/>
                          </a:solidFill>
                          <a:latin typeface="Helvetica" pitchFamily="34" charset="0"/>
                        </a:rPr>
                        <a:t>.</a:t>
                      </a:r>
                      <a:endParaRPr lang="de-DE" sz="3300" dirty="0" smtClean="0">
                        <a:solidFill>
                          <a:srgbClr val="2C3E50"/>
                        </a:solidFill>
                        <a:latin typeface="Helvetica" pitchFamily="34" charset="0"/>
                      </a:endParaRPr>
                    </a:p>
                  </a:txBody>
                  <a:tcPr anchor="ctr">
                    <a:solidFill>
                      <a:srgbClr val="DDDDDD"/>
                    </a:solidFill>
                  </a:tcPr>
                </a:tc>
                <a:tc>
                  <a:txBody>
                    <a:bodyPr/>
                    <a:lstStyle/>
                    <a:p>
                      <a:pPr marL="0" marR="0" indent="0" algn="ctr" defTabSz="2087831" rtl="0" eaLnBrk="1" fontAlgn="auto" latinLnBrk="0" hangingPunct="1">
                        <a:lnSpc>
                          <a:spcPct val="100000"/>
                        </a:lnSpc>
                        <a:spcBef>
                          <a:spcPts val="0"/>
                        </a:spcBef>
                        <a:spcAft>
                          <a:spcPts val="0"/>
                        </a:spcAft>
                        <a:buClrTx/>
                        <a:buSzTx/>
                        <a:buFontTx/>
                        <a:buNone/>
                        <a:tabLst/>
                        <a:defRPr/>
                      </a:pPr>
                      <a:r>
                        <a:rPr lang="en-US" sz="3300" kern="1200" dirty="0" smtClean="0">
                          <a:solidFill>
                            <a:srgbClr val="2C3E50"/>
                          </a:solidFill>
                          <a:effectLst/>
                          <a:latin typeface="Helvetica" pitchFamily="34" charset="0"/>
                          <a:ea typeface="+mn-ea"/>
                          <a:cs typeface="+mn-cs"/>
                        </a:rPr>
                        <a:t>☐</a:t>
                      </a:r>
                      <a:endParaRPr lang="de-DE" sz="3300" dirty="0" smtClean="0">
                        <a:solidFill>
                          <a:srgbClr val="2C3E50"/>
                        </a:solidFill>
                        <a:latin typeface="Helvetica" pitchFamily="34" charset="0"/>
                      </a:endParaRPr>
                    </a:p>
                  </a:txBody>
                  <a:tcPr anchor="ctr">
                    <a:solidFill>
                      <a:srgbClr val="DDDDDD"/>
                    </a:solidFill>
                  </a:tcPr>
                </a:tc>
              </a:tr>
              <a:tr h="979884">
                <a:tc vMerge="1">
                  <a:txBody>
                    <a:bodyPr/>
                    <a:lstStyle/>
                    <a:p>
                      <a:endParaRPr lang="de-DE"/>
                    </a:p>
                  </a:txBody>
                  <a:tcPr/>
                </a:tc>
                <a:tc>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r>
                        <a:rPr lang="de-DE" sz="3300" dirty="0" smtClean="0">
                          <a:solidFill>
                            <a:srgbClr val="2C3E50"/>
                          </a:solidFill>
                          <a:latin typeface="Helvetica" pitchFamily="34" charset="0"/>
                        </a:rPr>
                        <a:t>Neben der grundständigen Lehrevaluation</a:t>
                      </a:r>
                      <a:r>
                        <a:rPr lang="de-DE" sz="3300" baseline="0" dirty="0" smtClean="0">
                          <a:solidFill>
                            <a:srgbClr val="2C3E50"/>
                          </a:solidFill>
                          <a:latin typeface="Helvetica" pitchFamily="34" charset="0"/>
                        </a:rPr>
                        <a:t> </a:t>
                      </a:r>
                      <a:r>
                        <a:rPr lang="de-DE" sz="3300" dirty="0" smtClean="0">
                          <a:solidFill>
                            <a:srgbClr val="2C3E50"/>
                          </a:solidFill>
                          <a:latin typeface="Helvetica" pitchFamily="34" charset="0"/>
                        </a:rPr>
                        <a:t>werden bei Bedarf spezifische Teilaspekte evaluiert.</a:t>
                      </a:r>
                    </a:p>
                  </a:txBody>
                  <a:tcPr anchor="ctr">
                    <a:solidFill>
                      <a:srgbClr val="DDDDDD"/>
                    </a:solidFill>
                  </a:tcPr>
                </a:tc>
                <a:tc>
                  <a:txBody>
                    <a:bodyPr/>
                    <a:lstStyle/>
                    <a:p>
                      <a:pPr marL="0" marR="0" indent="0" algn="ctr" defTabSz="2087831" rtl="0" eaLnBrk="1" fontAlgn="auto" latinLnBrk="0" hangingPunct="1">
                        <a:lnSpc>
                          <a:spcPct val="100000"/>
                        </a:lnSpc>
                        <a:spcBef>
                          <a:spcPts val="0"/>
                        </a:spcBef>
                        <a:spcAft>
                          <a:spcPts val="0"/>
                        </a:spcAft>
                        <a:buClrTx/>
                        <a:buSzTx/>
                        <a:buFontTx/>
                        <a:buNone/>
                        <a:tabLst/>
                        <a:defRPr/>
                      </a:pPr>
                      <a:r>
                        <a:rPr lang="en-US" sz="3300" kern="1200" dirty="0" smtClean="0">
                          <a:solidFill>
                            <a:srgbClr val="2C3E50"/>
                          </a:solidFill>
                          <a:effectLst/>
                          <a:latin typeface="Helvetica" pitchFamily="34" charset="0"/>
                          <a:ea typeface="+mn-ea"/>
                          <a:cs typeface="+mn-cs"/>
                        </a:rPr>
                        <a:t>☐</a:t>
                      </a:r>
                      <a:endParaRPr lang="de-DE" sz="3300" dirty="0" smtClean="0">
                        <a:solidFill>
                          <a:srgbClr val="2C3E50"/>
                        </a:solidFill>
                        <a:latin typeface="Helvetica" pitchFamily="34" charset="0"/>
                      </a:endParaRPr>
                    </a:p>
                  </a:txBody>
                  <a:tcPr anchor="ctr">
                    <a:solidFill>
                      <a:srgbClr val="DDDDDD"/>
                    </a:solidFill>
                  </a:tcPr>
                </a:tc>
              </a:tr>
              <a:tr h="929640">
                <a:tc vMerge="1">
                  <a:txBody>
                    <a:bodyPr/>
                    <a:lstStyle/>
                    <a:p>
                      <a:pPr marL="190500" indent="0">
                        <a:spcBef>
                          <a:spcPts val="600"/>
                        </a:spcBef>
                        <a:spcAft>
                          <a:spcPts val="600"/>
                        </a:spcAft>
                      </a:pPr>
                      <a:endParaRPr lang="de-DE" sz="3600" b="1" dirty="0">
                        <a:solidFill>
                          <a:srgbClr val="2C3E50"/>
                        </a:solidFill>
                        <a:latin typeface="Helvetica" pitchFamily="34" charset="0"/>
                      </a:endParaRPr>
                    </a:p>
                  </a:txBody>
                  <a:tcPr anchor="ctr">
                    <a:solidFill>
                      <a:srgbClr val="D7DADB"/>
                    </a:solidFill>
                  </a:tcPr>
                </a:tc>
                <a:tc>
                  <a:txBody>
                    <a:bodyPr/>
                    <a:lstStyle/>
                    <a:p>
                      <a:pPr marL="171450" marR="0" indent="0" algn="l" defTabSz="2087831" rtl="0" eaLnBrk="1" fontAlgn="auto" latinLnBrk="0" hangingPunct="1">
                        <a:lnSpc>
                          <a:spcPct val="100000"/>
                        </a:lnSpc>
                        <a:spcBef>
                          <a:spcPts val="0"/>
                        </a:spcBef>
                        <a:spcAft>
                          <a:spcPts val="0"/>
                        </a:spcAft>
                        <a:buClrTx/>
                        <a:buSzTx/>
                        <a:buFontTx/>
                        <a:buNone/>
                        <a:tabLst/>
                        <a:defRPr/>
                      </a:pPr>
                      <a:r>
                        <a:rPr lang="de-DE" sz="3300" dirty="0" smtClean="0">
                          <a:solidFill>
                            <a:srgbClr val="2C3E50"/>
                          </a:solidFill>
                          <a:latin typeface="Helvetica" pitchFamily="34" charset="0"/>
                        </a:rPr>
                        <a:t>Die Evaluationsergebnisse werden genutzt, um das Lehrangebot punktuell zu verbessern</a:t>
                      </a:r>
                      <a:r>
                        <a:rPr lang="de-DE" sz="3300" baseline="0" dirty="0" smtClean="0">
                          <a:solidFill>
                            <a:srgbClr val="2C3E50"/>
                          </a:solidFill>
                          <a:latin typeface="Helvetica" pitchFamily="34" charset="0"/>
                        </a:rPr>
                        <a:t>.</a:t>
                      </a:r>
                      <a:endParaRPr lang="de-DE" sz="3300" dirty="0" smtClean="0">
                        <a:solidFill>
                          <a:srgbClr val="2C3E50"/>
                        </a:solidFill>
                        <a:latin typeface="Helvetica" pitchFamily="34" charset="0"/>
                      </a:endParaRPr>
                    </a:p>
                  </a:txBody>
                  <a:tcPr anchor="ctr">
                    <a:solidFill>
                      <a:srgbClr val="DDDDDD"/>
                    </a:solidFill>
                  </a:tcPr>
                </a:tc>
                <a:tc>
                  <a:txBody>
                    <a:bodyPr/>
                    <a:lstStyle/>
                    <a:p>
                      <a:pPr marL="0" marR="0" indent="0" algn="ctr" defTabSz="2087831" rtl="0" eaLnBrk="1" fontAlgn="auto" latinLnBrk="0" hangingPunct="1">
                        <a:lnSpc>
                          <a:spcPct val="100000"/>
                        </a:lnSpc>
                        <a:spcBef>
                          <a:spcPts val="0"/>
                        </a:spcBef>
                        <a:spcAft>
                          <a:spcPts val="0"/>
                        </a:spcAft>
                        <a:buClrTx/>
                        <a:buSzTx/>
                        <a:buFontTx/>
                        <a:buNone/>
                        <a:tabLst/>
                        <a:defRPr/>
                      </a:pPr>
                      <a:r>
                        <a:rPr lang="en-US" sz="3300" kern="1200" dirty="0" smtClean="0">
                          <a:solidFill>
                            <a:srgbClr val="2C3E50"/>
                          </a:solidFill>
                          <a:effectLst/>
                          <a:latin typeface="Helvetica" pitchFamily="34" charset="0"/>
                          <a:ea typeface="+mn-ea"/>
                          <a:cs typeface="+mn-cs"/>
                        </a:rPr>
                        <a:t>☐</a:t>
                      </a:r>
                      <a:endParaRPr lang="de-DE" sz="3300" dirty="0" smtClean="0">
                        <a:solidFill>
                          <a:srgbClr val="2C3E50"/>
                        </a:solidFill>
                        <a:latin typeface="Helvetica" pitchFamily="34" charset="0"/>
                      </a:endParaRPr>
                    </a:p>
                  </a:txBody>
                  <a:tcPr anchor="ctr">
                    <a:solidFill>
                      <a:srgbClr val="DDDDDD"/>
                    </a:solidFill>
                  </a:tcPr>
                </a:tc>
              </a:tr>
            </a:tbl>
          </a:graphicData>
        </a:graphic>
      </p:graphicFrame>
      <p:pic>
        <p:nvPicPr>
          <p:cNvPr id="15" name="Picture 49" descr="Merlin_Logo_RGB_smal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893" t="13571" r="12413" b="15953"/>
          <a:stretch/>
        </p:blipFill>
        <p:spPr bwMode="auto">
          <a:xfrm>
            <a:off x="12847514" y="40255080"/>
            <a:ext cx="3384376" cy="156699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Logo_Kompetenzzentrum Lehrevalu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0890" y="40351784"/>
            <a:ext cx="5130853" cy="13267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6" descr="Gefördert vom BMB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74117" y="40392240"/>
            <a:ext cx="2709384" cy="141445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Logo PT-DLR-deutsch-neu"/>
          <p:cNvPicPr>
            <a:picLocks noChangeAspect="1" noChangeArrowheads="1"/>
          </p:cNvPicPr>
          <p:nvPr/>
        </p:nvPicPr>
        <p:blipFill rotWithShape="1">
          <a:blip r:embed="rId7">
            <a:extLst>
              <a:ext uri="{28A0092B-C50C-407E-A947-70E740481C1C}">
                <a14:useLocalDpi xmlns:a14="http://schemas.microsoft.com/office/drawing/2010/main" val="0"/>
              </a:ext>
            </a:extLst>
          </a:blip>
          <a:srcRect t="8676"/>
          <a:stretch/>
        </p:blipFill>
        <p:spPr bwMode="auto">
          <a:xfrm>
            <a:off x="9943644" y="40265945"/>
            <a:ext cx="2737520" cy="1059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551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0"/>
          <p:cNvSpPr/>
          <p:nvPr/>
        </p:nvSpPr>
        <p:spPr>
          <a:xfrm>
            <a:off x="2455762" y="900114"/>
            <a:ext cx="26919643" cy="7396311"/>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p:cNvSpPr/>
          <p:nvPr/>
        </p:nvSpPr>
        <p:spPr>
          <a:xfrm>
            <a:off x="26676351" y="900115"/>
            <a:ext cx="2699054" cy="40952736"/>
          </a:xfrm>
          <a:prstGeom prst="rect">
            <a:avLst/>
          </a:prstGeom>
          <a:solidFill>
            <a:srgbClr val="D7DAD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26676351" y="900115"/>
            <a:ext cx="2700338" cy="40952736"/>
          </a:xfrm>
          <a:prstGeom prst="rect">
            <a:avLst/>
          </a:prstGeom>
          <a:solidFill>
            <a:schemeClr val="bg1">
              <a:alpha val="70000"/>
            </a:schemeClr>
          </a:solidFill>
          <a:ln w="0" cap="flat" cmpd="sng" algn="ctr">
            <a:noFill/>
            <a:prstDash val="solid"/>
            <a:round/>
            <a:headEnd type="none" w="med" len="med"/>
            <a:tailEnd type="none" w="med" len="med"/>
          </a:ln>
          <a:effectLst/>
        </p:spPr>
        <p:style>
          <a:lnRef idx="2">
            <a:schemeClr val="accent1"/>
          </a:lnRef>
          <a:fillRef idx="1">
            <a:schemeClr val="lt1"/>
          </a:fillRef>
          <a:effectRef idx="0">
            <a:schemeClr val="accent1"/>
          </a:effectRef>
          <a:fontRef idx="minor">
            <a:schemeClr val="dk1"/>
          </a:fontRef>
        </p:style>
        <p:txBody>
          <a:bodyPr anchor="ctr"/>
          <a:lstStyle/>
          <a:p>
            <a:pPr algn="ctr" defTabSz="2087831" fontAlgn="auto">
              <a:spcBef>
                <a:spcPts val="0"/>
              </a:spcBef>
              <a:spcAft>
                <a:spcPts val="0"/>
              </a:spcAft>
              <a:defRPr/>
            </a:pPr>
            <a:endParaRPr lang="de-DE" dirty="0">
              <a:latin typeface="Arial"/>
            </a:endParaRPr>
          </a:p>
          <a:p>
            <a:pPr algn="ctr" defTabSz="2087831" fontAlgn="auto">
              <a:spcBef>
                <a:spcPts val="0"/>
              </a:spcBef>
              <a:spcAft>
                <a:spcPts val="0"/>
              </a:spcAft>
              <a:defRPr/>
            </a:pPr>
            <a:endParaRPr lang="de-DE" dirty="0"/>
          </a:p>
        </p:txBody>
      </p:sp>
      <p:pic>
        <p:nvPicPr>
          <p:cNvPr id="9" name="Bild 2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73089" y="35175153"/>
            <a:ext cx="3403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9" descr="Merlin_Logo_RGB_smal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893" t="13571" r="12413" b="15953"/>
          <a:stretch/>
        </p:blipFill>
        <p:spPr bwMode="auto">
          <a:xfrm>
            <a:off x="12847514" y="40255080"/>
            <a:ext cx="3384376" cy="156699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7" descr="Logo_Kompetenzzentrum Lehrevalu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0890" y="40351784"/>
            <a:ext cx="5130853" cy="13267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6" descr="Gefördert vom BMB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74117" y="40392240"/>
            <a:ext cx="2709384" cy="141445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Logo PT-DLR-deutsch-neu"/>
          <p:cNvPicPr>
            <a:picLocks noChangeAspect="1" noChangeArrowheads="1"/>
          </p:cNvPicPr>
          <p:nvPr/>
        </p:nvPicPr>
        <p:blipFill rotWithShape="1">
          <a:blip r:embed="rId7">
            <a:extLst>
              <a:ext uri="{28A0092B-C50C-407E-A947-70E740481C1C}">
                <a14:useLocalDpi xmlns:a14="http://schemas.microsoft.com/office/drawing/2010/main" val="0"/>
              </a:ext>
            </a:extLst>
          </a:blip>
          <a:srcRect t="8676"/>
          <a:stretch/>
        </p:blipFill>
        <p:spPr bwMode="auto">
          <a:xfrm>
            <a:off x="9943644" y="40265945"/>
            <a:ext cx="2737520" cy="10596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9" descr="Merlin_Logo_RGB_smal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893" t="13571" r="12413" b="15953"/>
          <a:stretch/>
        </p:blipFill>
        <p:spPr bwMode="auto">
          <a:xfrm>
            <a:off x="12847514" y="40255080"/>
            <a:ext cx="3384376" cy="15669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Logo_Kompetenzzentrum Lehrevalu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0890" y="40351784"/>
            <a:ext cx="5130853" cy="13267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6" descr="Gefördert vom BMB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74117" y="40392240"/>
            <a:ext cx="2709384" cy="14144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Logo PT-DLR-deutsch-neu"/>
          <p:cNvPicPr>
            <a:picLocks noChangeAspect="1" noChangeArrowheads="1"/>
          </p:cNvPicPr>
          <p:nvPr/>
        </p:nvPicPr>
        <p:blipFill rotWithShape="1">
          <a:blip r:embed="rId7">
            <a:extLst>
              <a:ext uri="{28A0092B-C50C-407E-A947-70E740481C1C}">
                <a14:useLocalDpi xmlns:a14="http://schemas.microsoft.com/office/drawing/2010/main" val="0"/>
              </a:ext>
            </a:extLst>
          </a:blip>
          <a:srcRect t="8676"/>
          <a:stretch/>
        </p:blipFill>
        <p:spPr bwMode="auto">
          <a:xfrm>
            <a:off x="9943644" y="40265945"/>
            <a:ext cx="2737520" cy="10596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ad\home\schmidto\Windows\Desktop\6233580922_2938c8e0ef_o.jpg"/>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rcRect l="37381" t="14747" r="19733" b="24585"/>
          <a:stretch/>
        </p:blipFill>
        <p:spPr bwMode="auto">
          <a:xfrm>
            <a:off x="13643176" y="9088513"/>
            <a:ext cx="13025562" cy="132901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ad\home\schmidto\Windows\Desktop\8431572046_66a4b7fe4a_k.jp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val="0"/>
              </a:ext>
            </a:extLst>
          </a:blip>
          <a:srcRect l="22045" t="33895" r="41884" b="12354"/>
          <a:stretch/>
        </p:blipFill>
        <p:spPr bwMode="auto">
          <a:xfrm>
            <a:off x="900114" y="9088513"/>
            <a:ext cx="12743062" cy="13290125"/>
          </a:xfrm>
          <a:prstGeom prst="rect">
            <a:avLst/>
          </a:prstGeom>
          <a:noFill/>
          <a:extLst>
            <a:ext uri="{909E8E84-426E-40DD-AFC4-6F175D3DCCD1}">
              <a14:hiddenFill xmlns:a14="http://schemas.microsoft.com/office/drawing/2010/main">
                <a:solidFill>
                  <a:srgbClr val="FFFFFF"/>
                </a:solidFill>
              </a14:hiddenFill>
            </a:ext>
          </a:extLst>
        </p:spPr>
      </p:pic>
      <p:sp>
        <p:nvSpPr>
          <p:cNvPr id="24" name="Rechteck 23"/>
          <p:cNvSpPr/>
          <p:nvPr/>
        </p:nvSpPr>
        <p:spPr>
          <a:xfrm>
            <a:off x="3139556" y="24594754"/>
            <a:ext cx="21287082" cy="9441046"/>
          </a:xfrm>
          <a:prstGeom prst="rect">
            <a:avLst/>
          </a:prstGeom>
        </p:spPr>
        <p:txBody>
          <a:bodyPr wrap="square">
            <a:spAutoFit/>
          </a:bodyPr>
          <a:lstStyle/>
          <a:p>
            <a:pPr indent="-457200" algn="just">
              <a:spcAft>
                <a:spcPts val="1800"/>
              </a:spcAft>
            </a:pPr>
            <a:r>
              <a:rPr lang="de-DE" sz="6000" b="1" dirty="0" smtClean="0">
                <a:solidFill>
                  <a:srgbClr val="2C3E50"/>
                </a:solidFill>
                <a:latin typeface="Helvetica" pitchFamily="34" charset="0"/>
              </a:rPr>
              <a:t>Literatur und weiterführende Quellen</a:t>
            </a:r>
          </a:p>
          <a:p>
            <a:pPr marL="800100" indent="-800100">
              <a:spcBef>
                <a:spcPts val="300"/>
              </a:spcBef>
              <a:spcAft>
                <a:spcPts val="300"/>
              </a:spcAft>
            </a:pPr>
            <a:r>
              <a:rPr lang="de-DE" sz="2000" dirty="0" smtClean="0">
                <a:solidFill>
                  <a:srgbClr val="2C3E50"/>
                </a:solidFill>
                <a:latin typeface="Helvetica" pitchFamily="34" charset="0"/>
              </a:rPr>
              <a:t>Arnold, P., Killian, L., </a:t>
            </a:r>
            <a:r>
              <a:rPr lang="de-DE" sz="2000" dirty="0" err="1">
                <a:solidFill>
                  <a:srgbClr val="2C3E50"/>
                </a:solidFill>
                <a:latin typeface="Helvetica" pitchFamily="34" charset="0"/>
              </a:rPr>
              <a:t>Thillosen</a:t>
            </a:r>
            <a:r>
              <a:rPr lang="de-DE" sz="2000" dirty="0">
                <a:solidFill>
                  <a:srgbClr val="2C3E50"/>
                </a:solidFill>
                <a:latin typeface="Helvetica" pitchFamily="34" charset="0"/>
              </a:rPr>
              <a:t>, </a:t>
            </a:r>
            <a:r>
              <a:rPr lang="de-DE" sz="2000" dirty="0" smtClean="0">
                <a:solidFill>
                  <a:srgbClr val="2C3E50"/>
                </a:solidFill>
                <a:latin typeface="Helvetica" pitchFamily="34" charset="0"/>
              </a:rPr>
              <a:t>A. </a:t>
            </a:r>
            <a:r>
              <a:rPr lang="de-DE" sz="2000" dirty="0">
                <a:solidFill>
                  <a:srgbClr val="2C3E50"/>
                </a:solidFill>
                <a:latin typeface="Helvetica" pitchFamily="34" charset="0"/>
              </a:rPr>
              <a:t>und Zimmer, </a:t>
            </a:r>
            <a:r>
              <a:rPr lang="de-DE" sz="2000" dirty="0" smtClean="0">
                <a:solidFill>
                  <a:srgbClr val="2C3E50"/>
                </a:solidFill>
                <a:latin typeface="Helvetica" pitchFamily="34" charset="0"/>
              </a:rPr>
              <a:t>G. </a:t>
            </a:r>
            <a:r>
              <a:rPr lang="de-DE" sz="2000" dirty="0">
                <a:solidFill>
                  <a:srgbClr val="2C3E50"/>
                </a:solidFill>
                <a:latin typeface="Helvetica" pitchFamily="34" charset="0"/>
              </a:rPr>
              <a:t>(2011). Handbuch E-Learning – Lehren und Lernen mit digitalen Medien. </a:t>
            </a:r>
            <a:r>
              <a:rPr lang="de-DE" sz="2000" dirty="0" smtClean="0">
                <a:solidFill>
                  <a:srgbClr val="2C3E50"/>
                </a:solidFill>
                <a:latin typeface="Helvetica" pitchFamily="34" charset="0"/>
              </a:rPr>
              <a:t>(2</a:t>
            </a:r>
            <a:r>
              <a:rPr lang="de-DE" sz="2000" dirty="0">
                <a:solidFill>
                  <a:srgbClr val="2C3E50"/>
                </a:solidFill>
                <a:latin typeface="Helvetica" pitchFamily="34" charset="0"/>
              </a:rPr>
              <a:t>. Aufl</a:t>
            </a:r>
            <a:r>
              <a:rPr lang="de-DE" sz="2000" dirty="0" smtClean="0">
                <a:solidFill>
                  <a:srgbClr val="2C3E50"/>
                </a:solidFill>
                <a:latin typeface="Helvetica" pitchFamily="34" charset="0"/>
              </a:rPr>
              <a:t>.). Bielefeld: </a:t>
            </a:r>
            <a:r>
              <a:rPr lang="de-DE" sz="2000" dirty="0">
                <a:solidFill>
                  <a:srgbClr val="2C3E50"/>
                </a:solidFill>
                <a:latin typeface="Helvetica" pitchFamily="34" charset="0"/>
              </a:rPr>
              <a:t>Bertelsmann Verlag </a:t>
            </a:r>
          </a:p>
          <a:p>
            <a:pPr marL="800100" indent="-800100">
              <a:spcBef>
                <a:spcPts val="300"/>
              </a:spcBef>
              <a:spcAft>
                <a:spcPts val="300"/>
              </a:spcAft>
            </a:pPr>
            <a:r>
              <a:rPr lang="de-DE" sz="2000" dirty="0" smtClean="0">
                <a:solidFill>
                  <a:srgbClr val="2C3E50"/>
                </a:solidFill>
                <a:latin typeface="Helvetica" pitchFamily="34" charset="0"/>
              </a:rPr>
              <a:t>Dick, W., Carey L. </a:t>
            </a:r>
            <a:r>
              <a:rPr lang="de-DE" sz="2000" dirty="0" err="1" smtClean="0">
                <a:solidFill>
                  <a:srgbClr val="2C3E50"/>
                </a:solidFill>
                <a:latin typeface="Helvetica" pitchFamily="34" charset="0"/>
              </a:rPr>
              <a:t>and</a:t>
            </a:r>
            <a:r>
              <a:rPr lang="de-DE" sz="2000" dirty="0" smtClean="0">
                <a:solidFill>
                  <a:srgbClr val="2C3E50"/>
                </a:solidFill>
                <a:latin typeface="Helvetica" pitchFamily="34" charset="0"/>
              </a:rPr>
              <a:t> Carey, J.O. (2014). The </a:t>
            </a:r>
            <a:r>
              <a:rPr lang="de-DE" sz="2000" dirty="0" err="1" smtClean="0">
                <a:solidFill>
                  <a:srgbClr val="2C3E50"/>
                </a:solidFill>
                <a:latin typeface="Helvetica" pitchFamily="34" charset="0"/>
              </a:rPr>
              <a:t>systematic</a:t>
            </a:r>
            <a:r>
              <a:rPr lang="de-DE" sz="2000" dirty="0" smtClean="0">
                <a:solidFill>
                  <a:srgbClr val="2C3E50"/>
                </a:solidFill>
                <a:latin typeface="Helvetica" pitchFamily="34" charset="0"/>
              </a:rPr>
              <a:t> Design </a:t>
            </a:r>
            <a:r>
              <a:rPr lang="de-DE" sz="2000" dirty="0" err="1" smtClean="0">
                <a:solidFill>
                  <a:srgbClr val="2C3E50"/>
                </a:solidFill>
                <a:latin typeface="Helvetica" pitchFamily="34" charset="0"/>
              </a:rPr>
              <a:t>of</a:t>
            </a:r>
            <a:r>
              <a:rPr lang="de-DE" sz="2000" dirty="0" smtClean="0">
                <a:solidFill>
                  <a:srgbClr val="2C3E50"/>
                </a:solidFill>
                <a:latin typeface="Helvetica" pitchFamily="34" charset="0"/>
              </a:rPr>
              <a:t> </a:t>
            </a:r>
            <a:r>
              <a:rPr lang="de-DE" sz="2000" dirty="0" err="1" smtClean="0">
                <a:solidFill>
                  <a:srgbClr val="2C3E50"/>
                </a:solidFill>
                <a:latin typeface="Helvetica" pitchFamily="34" charset="0"/>
              </a:rPr>
              <a:t>Instruction</a:t>
            </a:r>
            <a:r>
              <a:rPr lang="de-DE" sz="2000" dirty="0" smtClean="0">
                <a:solidFill>
                  <a:srgbClr val="2C3E50"/>
                </a:solidFill>
                <a:latin typeface="Helvetica" pitchFamily="34" charset="0"/>
              </a:rPr>
              <a:t> (</a:t>
            </a:r>
            <a:r>
              <a:rPr lang="de-DE" sz="2000" dirty="0" err="1">
                <a:solidFill>
                  <a:srgbClr val="2C3E50"/>
                </a:solidFill>
                <a:latin typeface="Helvetica" pitchFamily="34" charset="0"/>
              </a:rPr>
              <a:t>E</a:t>
            </a:r>
            <a:r>
              <a:rPr lang="de-DE" sz="2000" dirty="0" err="1" smtClean="0">
                <a:solidFill>
                  <a:srgbClr val="2C3E50"/>
                </a:solidFill>
                <a:latin typeface="Helvetica" pitchFamily="34" charset="0"/>
              </a:rPr>
              <a:t>ighth</a:t>
            </a:r>
            <a:r>
              <a:rPr lang="de-DE" sz="2000" dirty="0" smtClean="0">
                <a:solidFill>
                  <a:srgbClr val="2C3E50"/>
                </a:solidFill>
                <a:latin typeface="Helvetica" pitchFamily="34" charset="0"/>
              </a:rPr>
              <a:t> </a:t>
            </a:r>
            <a:r>
              <a:rPr lang="de-DE" sz="2000" dirty="0">
                <a:solidFill>
                  <a:srgbClr val="2C3E50"/>
                </a:solidFill>
                <a:latin typeface="Helvetica" pitchFamily="34" charset="0"/>
              </a:rPr>
              <a:t>E</a:t>
            </a:r>
            <a:r>
              <a:rPr lang="de-DE" sz="2000" dirty="0" smtClean="0">
                <a:solidFill>
                  <a:srgbClr val="2C3E50"/>
                </a:solidFill>
                <a:latin typeface="Helvetica" pitchFamily="34" charset="0"/>
              </a:rPr>
              <a:t>dition). Boston: Pearson </a:t>
            </a:r>
          </a:p>
          <a:p>
            <a:pPr marL="800100" indent="-800100">
              <a:spcBef>
                <a:spcPts val="300"/>
              </a:spcBef>
              <a:spcAft>
                <a:spcPts val="300"/>
              </a:spcAft>
            </a:pPr>
            <a:r>
              <a:rPr lang="de-DE" sz="2000" dirty="0" smtClean="0">
                <a:solidFill>
                  <a:srgbClr val="2C3E50"/>
                </a:solidFill>
                <a:latin typeface="Helvetica" pitchFamily="34" charset="0"/>
              </a:rPr>
              <a:t>Handke, J. </a:t>
            </a:r>
            <a:r>
              <a:rPr lang="de-DE" sz="2000" dirty="0">
                <a:solidFill>
                  <a:srgbClr val="2C3E50"/>
                </a:solidFill>
                <a:latin typeface="Helvetica" pitchFamily="34" charset="0"/>
              </a:rPr>
              <a:t>(2015). Handbuch Hochschullehre Digital - Leitfaden für eine moderne und mediengerechte Lehre. </a:t>
            </a:r>
            <a:r>
              <a:rPr lang="de-DE" sz="2000" dirty="0" smtClean="0">
                <a:solidFill>
                  <a:srgbClr val="2C3E50"/>
                </a:solidFill>
                <a:latin typeface="Helvetica" pitchFamily="34" charset="0"/>
              </a:rPr>
              <a:t>Marburg: </a:t>
            </a:r>
            <a:r>
              <a:rPr lang="de-DE" sz="2000" dirty="0" err="1">
                <a:solidFill>
                  <a:srgbClr val="2C3E50"/>
                </a:solidFill>
                <a:latin typeface="Helvetica" pitchFamily="34" charset="0"/>
              </a:rPr>
              <a:t>Tectum</a:t>
            </a:r>
            <a:r>
              <a:rPr lang="de-DE" sz="2000" dirty="0">
                <a:solidFill>
                  <a:srgbClr val="2C3E50"/>
                </a:solidFill>
                <a:latin typeface="Helvetica" pitchFamily="34" charset="0"/>
              </a:rPr>
              <a:t> Verlag </a:t>
            </a:r>
            <a:endParaRPr lang="de-DE" sz="2000" dirty="0" smtClean="0">
              <a:solidFill>
                <a:srgbClr val="2C3E50"/>
              </a:solidFill>
              <a:latin typeface="Helvetica" pitchFamily="34" charset="0"/>
            </a:endParaRPr>
          </a:p>
          <a:p>
            <a:pPr marL="800100" indent="-800100">
              <a:spcBef>
                <a:spcPts val="300"/>
              </a:spcBef>
              <a:spcAft>
                <a:spcPts val="300"/>
              </a:spcAft>
            </a:pPr>
            <a:r>
              <a:rPr lang="de-DE" sz="2000" dirty="0" err="1" smtClean="0">
                <a:solidFill>
                  <a:srgbClr val="2C3E50"/>
                </a:solidFill>
                <a:latin typeface="Helvetica" pitchFamily="34" charset="0"/>
              </a:rPr>
              <a:t>Kerres</a:t>
            </a:r>
            <a:r>
              <a:rPr lang="de-DE" sz="2000" dirty="0" smtClean="0">
                <a:solidFill>
                  <a:srgbClr val="2C3E50"/>
                </a:solidFill>
                <a:latin typeface="Helvetica" pitchFamily="34" charset="0"/>
              </a:rPr>
              <a:t>, M. </a:t>
            </a:r>
            <a:r>
              <a:rPr lang="de-DE" sz="2000" dirty="0">
                <a:solidFill>
                  <a:srgbClr val="2C3E50"/>
                </a:solidFill>
                <a:latin typeface="Helvetica" pitchFamily="34" charset="0"/>
              </a:rPr>
              <a:t>(</a:t>
            </a:r>
            <a:r>
              <a:rPr lang="de-DE" sz="2000" dirty="0" smtClean="0">
                <a:solidFill>
                  <a:srgbClr val="2C3E50"/>
                </a:solidFill>
                <a:latin typeface="Helvetica" pitchFamily="34" charset="0"/>
              </a:rPr>
              <a:t>2002). </a:t>
            </a:r>
            <a:r>
              <a:rPr lang="de-DE" sz="2000" dirty="0">
                <a:solidFill>
                  <a:srgbClr val="2C3E50"/>
                </a:solidFill>
                <a:latin typeface="Helvetica" pitchFamily="34" charset="0"/>
                <a:hlinkClick r:id="rId12"/>
              </a:rPr>
              <a:t>Online- und Präsenzelemente in hybriden Lernarrangements kombinieren</a:t>
            </a:r>
            <a:r>
              <a:rPr lang="de-DE" sz="2000" dirty="0">
                <a:solidFill>
                  <a:srgbClr val="2C3E50"/>
                </a:solidFill>
                <a:latin typeface="Helvetica" pitchFamily="34" charset="0"/>
              </a:rPr>
              <a:t>. </a:t>
            </a:r>
            <a:r>
              <a:rPr lang="de-DE" sz="2000" dirty="0" smtClean="0">
                <a:solidFill>
                  <a:srgbClr val="2C3E50"/>
                </a:solidFill>
                <a:latin typeface="Helvetica" pitchFamily="34" charset="0"/>
              </a:rPr>
              <a:t>In: K. </a:t>
            </a:r>
            <a:r>
              <a:rPr lang="de-DE" sz="2000" dirty="0" err="1" smtClean="0">
                <a:solidFill>
                  <a:srgbClr val="2C3E50"/>
                </a:solidFill>
                <a:latin typeface="Helvetica" pitchFamily="34" charset="0"/>
              </a:rPr>
              <a:t>Wilbers</a:t>
            </a:r>
            <a:r>
              <a:rPr lang="de-DE" sz="2000" dirty="0" smtClean="0">
                <a:solidFill>
                  <a:srgbClr val="2C3E50"/>
                </a:solidFill>
                <a:latin typeface="Helvetica" pitchFamily="34" charset="0"/>
              </a:rPr>
              <a:t> und A</a:t>
            </a:r>
            <a:r>
              <a:rPr lang="de-DE" sz="2000" dirty="0">
                <a:solidFill>
                  <a:srgbClr val="2C3E50"/>
                </a:solidFill>
                <a:latin typeface="Helvetica" pitchFamily="34" charset="0"/>
              </a:rPr>
              <a:t>. Hohenstein </a:t>
            </a:r>
            <a:r>
              <a:rPr lang="de-DE" sz="2000" dirty="0" smtClean="0">
                <a:solidFill>
                  <a:srgbClr val="2C3E50"/>
                </a:solidFill>
                <a:latin typeface="Helvetica" pitchFamily="34" charset="0"/>
              </a:rPr>
              <a:t>(Hrsg.). </a:t>
            </a:r>
            <a:r>
              <a:rPr lang="de-DE" sz="2000" dirty="0">
                <a:solidFill>
                  <a:srgbClr val="2C3E50"/>
                </a:solidFill>
                <a:latin typeface="Helvetica" pitchFamily="34" charset="0"/>
              </a:rPr>
              <a:t>Handbuch E-Learning</a:t>
            </a:r>
            <a:r>
              <a:rPr lang="de-DE" sz="2000" dirty="0" smtClean="0">
                <a:solidFill>
                  <a:srgbClr val="2C3E50"/>
                </a:solidFill>
                <a:latin typeface="Helvetica" pitchFamily="34" charset="0"/>
              </a:rPr>
              <a:t>. Expertenwissen </a:t>
            </a:r>
            <a:br>
              <a:rPr lang="de-DE" sz="2000" dirty="0" smtClean="0">
                <a:solidFill>
                  <a:srgbClr val="2C3E50"/>
                </a:solidFill>
                <a:latin typeface="Helvetica" pitchFamily="34" charset="0"/>
              </a:rPr>
            </a:br>
            <a:r>
              <a:rPr lang="de-DE" sz="2000" dirty="0" smtClean="0">
                <a:solidFill>
                  <a:srgbClr val="2C3E50"/>
                </a:solidFill>
                <a:latin typeface="Helvetica" pitchFamily="34" charset="0"/>
              </a:rPr>
              <a:t>aus Wissenschaft und </a:t>
            </a:r>
            <a:r>
              <a:rPr lang="de-DE" sz="2000" dirty="0">
                <a:solidFill>
                  <a:srgbClr val="2C3E50"/>
                </a:solidFill>
                <a:latin typeface="Helvetica" pitchFamily="34" charset="0"/>
              </a:rPr>
              <a:t>Praxis. </a:t>
            </a:r>
            <a:r>
              <a:rPr lang="de-DE" sz="2000" dirty="0" smtClean="0">
                <a:solidFill>
                  <a:srgbClr val="2C3E50"/>
                </a:solidFill>
                <a:latin typeface="Helvetica" pitchFamily="34" charset="0"/>
              </a:rPr>
              <a:t>Köln</a:t>
            </a:r>
            <a:r>
              <a:rPr lang="de-DE" sz="2000" dirty="0">
                <a:solidFill>
                  <a:srgbClr val="2C3E50"/>
                </a:solidFill>
                <a:latin typeface="Helvetica" pitchFamily="34" charset="0"/>
              </a:rPr>
              <a:t>: Fachverlag Deutscher </a:t>
            </a:r>
            <a:r>
              <a:rPr lang="de-DE" sz="2000" dirty="0" smtClean="0">
                <a:solidFill>
                  <a:srgbClr val="2C3E50"/>
                </a:solidFill>
                <a:latin typeface="Helvetica" pitchFamily="34" charset="0"/>
              </a:rPr>
              <a:t>Wirtschaftsdienst </a:t>
            </a:r>
            <a:r>
              <a:rPr lang="de-DE" sz="2000" dirty="0">
                <a:solidFill>
                  <a:srgbClr val="2C3E50"/>
                </a:solidFill>
                <a:latin typeface="Helvetica" pitchFamily="34" charset="0"/>
              </a:rPr>
              <a:t>[</a:t>
            </a:r>
            <a:r>
              <a:rPr lang="de-DE" sz="2000" dirty="0" smtClean="0">
                <a:solidFill>
                  <a:srgbClr val="2C3E50"/>
                </a:solidFill>
                <a:latin typeface="Helvetica" pitchFamily="34" charset="0"/>
              </a:rPr>
              <a:t>21.03.2018]</a:t>
            </a:r>
          </a:p>
          <a:p>
            <a:pPr marL="800100" indent="-800100">
              <a:spcBef>
                <a:spcPts val="300"/>
              </a:spcBef>
              <a:spcAft>
                <a:spcPts val="300"/>
              </a:spcAft>
            </a:pPr>
            <a:r>
              <a:rPr lang="de-DE" sz="2000" dirty="0" err="1">
                <a:solidFill>
                  <a:srgbClr val="2C3E50"/>
                </a:solidFill>
                <a:latin typeface="Helvetica" pitchFamily="34" charset="0"/>
              </a:rPr>
              <a:t>Kerres</a:t>
            </a:r>
            <a:r>
              <a:rPr lang="de-DE" sz="2000" dirty="0">
                <a:solidFill>
                  <a:srgbClr val="2C3E50"/>
                </a:solidFill>
                <a:latin typeface="Helvetica" pitchFamily="34" charset="0"/>
              </a:rPr>
              <a:t>, M., </a:t>
            </a:r>
            <a:r>
              <a:rPr lang="de-DE" sz="2000" dirty="0" smtClean="0">
                <a:solidFill>
                  <a:srgbClr val="2C3E50"/>
                </a:solidFill>
                <a:latin typeface="Helvetica" pitchFamily="34" charset="0"/>
              </a:rPr>
              <a:t>und </a:t>
            </a:r>
            <a:r>
              <a:rPr lang="de-DE" sz="2000" dirty="0" err="1">
                <a:solidFill>
                  <a:srgbClr val="2C3E50"/>
                </a:solidFill>
                <a:latin typeface="Helvetica" pitchFamily="34" charset="0"/>
              </a:rPr>
              <a:t>Jechle</a:t>
            </a:r>
            <a:r>
              <a:rPr lang="de-DE" sz="2000" dirty="0">
                <a:solidFill>
                  <a:srgbClr val="2C3E50"/>
                </a:solidFill>
                <a:latin typeface="Helvetica" pitchFamily="34" charset="0"/>
              </a:rPr>
              <a:t>, T. (2002). </a:t>
            </a:r>
            <a:r>
              <a:rPr lang="de-DE" sz="2000" dirty="0">
                <a:solidFill>
                  <a:srgbClr val="2C3E50"/>
                </a:solidFill>
                <a:latin typeface="Helvetica" pitchFamily="34" charset="0"/>
                <a:hlinkClick r:id="rId13"/>
              </a:rPr>
              <a:t>Didaktische Konzeption des Tele-Lernens</a:t>
            </a:r>
            <a:r>
              <a:rPr lang="de-DE" sz="2000" dirty="0">
                <a:solidFill>
                  <a:srgbClr val="2C3E50"/>
                </a:solidFill>
                <a:latin typeface="Helvetica" pitchFamily="34" charset="0"/>
              </a:rPr>
              <a:t>. In: L.J. Issing und P. </a:t>
            </a:r>
            <a:r>
              <a:rPr lang="de-DE" sz="2000" dirty="0" err="1">
                <a:solidFill>
                  <a:srgbClr val="2C3E50"/>
                </a:solidFill>
                <a:latin typeface="Helvetica" pitchFamily="34" charset="0"/>
              </a:rPr>
              <a:t>Klimsa</a:t>
            </a:r>
            <a:r>
              <a:rPr lang="de-DE" sz="2000" dirty="0">
                <a:solidFill>
                  <a:srgbClr val="2C3E50"/>
                </a:solidFill>
                <a:latin typeface="Helvetica" pitchFamily="34" charset="0"/>
              </a:rPr>
              <a:t>. Information und Lernen mit Multimedia (3. Aufl.). Weinheim: Beltz</a:t>
            </a:r>
            <a:r>
              <a:rPr lang="de-DE" sz="2000" dirty="0" smtClean="0">
                <a:solidFill>
                  <a:srgbClr val="2C3E50"/>
                </a:solidFill>
                <a:latin typeface="Helvetica" pitchFamily="34" charset="0"/>
              </a:rPr>
              <a:t>.</a:t>
            </a:r>
          </a:p>
          <a:p>
            <a:pPr marL="800100" indent="-800100">
              <a:spcBef>
                <a:spcPts val="300"/>
              </a:spcBef>
              <a:spcAft>
                <a:spcPts val="300"/>
              </a:spcAft>
            </a:pPr>
            <a:r>
              <a:rPr lang="de-DE" sz="2000" dirty="0" smtClean="0">
                <a:solidFill>
                  <a:srgbClr val="2C3E50"/>
                </a:solidFill>
                <a:latin typeface="Helvetica" pitchFamily="34" charset="0"/>
              </a:rPr>
              <a:t>Medizinischer </a:t>
            </a:r>
            <a:r>
              <a:rPr lang="de-DE" sz="2000" dirty="0" err="1" smtClean="0">
                <a:solidFill>
                  <a:srgbClr val="2C3E50"/>
                </a:solidFill>
                <a:latin typeface="Helvetica" pitchFamily="34" charset="0"/>
              </a:rPr>
              <a:t>Fakultätentag</a:t>
            </a:r>
            <a:r>
              <a:rPr lang="de-DE" sz="2000" dirty="0" smtClean="0">
                <a:solidFill>
                  <a:srgbClr val="2C3E50"/>
                </a:solidFill>
                <a:latin typeface="Helvetica" pitchFamily="34" charset="0"/>
              </a:rPr>
              <a:t> (MFT) und Gesellschaft für Medizinische Ausbildung (GMA). (2015). </a:t>
            </a:r>
            <a:r>
              <a:rPr lang="de-DE" sz="2000" dirty="0" smtClean="0">
                <a:solidFill>
                  <a:srgbClr val="2C3E50"/>
                </a:solidFill>
                <a:latin typeface="Helvetica" pitchFamily="34" charset="0"/>
                <a:hlinkClick r:id="rId14"/>
              </a:rPr>
              <a:t>Nationaler Kompetenzorientierter Lernzielkatalog Medizin</a:t>
            </a:r>
            <a:r>
              <a:rPr lang="de-DE" sz="2000" dirty="0" smtClean="0">
                <a:solidFill>
                  <a:srgbClr val="2C3E50"/>
                </a:solidFill>
                <a:latin typeface="Helvetica" pitchFamily="34" charset="0"/>
              </a:rPr>
              <a:t>. Lizenziert unter </a:t>
            </a:r>
            <a:br>
              <a:rPr lang="de-DE" sz="2000" dirty="0" smtClean="0">
                <a:solidFill>
                  <a:srgbClr val="2C3E50"/>
                </a:solidFill>
                <a:latin typeface="Helvetica" pitchFamily="34" charset="0"/>
              </a:rPr>
            </a:br>
            <a:r>
              <a:rPr lang="de-DE" sz="2000" dirty="0" smtClean="0">
                <a:solidFill>
                  <a:srgbClr val="2C3E50"/>
                </a:solidFill>
                <a:latin typeface="Helvetica" pitchFamily="34" charset="0"/>
                <a:hlinkClick r:id="rId15"/>
              </a:rPr>
              <a:t>CC-BY-NC-SA 3.0</a:t>
            </a:r>
            <a:r>
              <a:rPr lang="de-DE" sz="2000" dirty="0" smtClean="0">
                <a:solidFill>
                  <a:srgbClr val="2C3E50"/>
                </a:solidFill>
                <a:latin typeface="Helvetica" pitchFamily="34" charset="0"/>
              </a:rPr>
              <a:t>. [21.03.2018]</a:t>
            </a:r>
          </a:p>
          <a:p>
            <a:pPr marL="800100" indent="-800100">
              <a:spcBef>
                <a:spcPts val="300"/>
              </a:spcBef>
              <a:spcAft>
                <a:spcPts val="300"/>
              </a:spcAft>
            </a:pPr>
            <a:r>
              <a:rPr lang="de-DE" sz="2000" dirty="0" err="1" smtClean="0">
                <a:solidFill>
                  <a:srgbClr val="2C3E50"/>
                </a:solidFill>
                <a:latin typeface="Helvetica" pitchFamily="34" charset="0"/>
              </a:rPr>
              <a:t>Niegemann</a:t>
            </a:r>
            <a:r>
              <a:rPr lang="de-DE" sz="2000" dirty="0" smtClean="0">
                <a:solidFill>
                  <a:srgbClr val="2C3E50"/>
                </a:solidFill>
                <a:latin typeface="Helvetica" pitchFamily="34" charset="0"/>
              </a:rPr>
              <a:t>, H.M., Domagk, S., Hessel, S., Hein, A., </a:t>
            </a:r>
            <a:r>
              <a:rPr lang="de-DE" sz="2000" dirty="0" err="1" smtClean="0">
                <a:solidFill>
                  <a:srgbClr val="2C3E50"/>
                </a:solidFill>
                <a:latin typeface="Helvetica" pitchFamily="34" charset="0"/>
              </a:rPr>
              <a:t>Hupfer</a:t>
            </a:r>
            <a:r>
              <a:rPr lang="de-DE" sz="2000" dirty="0" smtClean="0">
                <a:solidFill>
                  <a:srgbClr val="2C3E50"/>
                </a:solidFill>
                <a:latin typeface="Helvetica" pitchFamily="34" charset="0"/>
              </a:rPr>
              <a:t>, M. und Zobel A. </a:t>
            </a:r>
            <a:r>
              <a:rPr lang="de-DE" sz="2000" dirty="0">
                <a:solidFill>
                  <a:srgbClr val="2C3E50"/>
                </a:solidFill>
                <a:latin typeface="Helvetica" pitchFamily="34" charset="0"/>
              </a:rPr>
              <a:t>(2008). Kompendium multimediales Lernen. </a:t>
            </a:r>
            <a:r>
              <a:rPr lang="de-DE" sz="2000" dirty="0" smtClean="0">
                <a:solidFill>
                  <a:srgbClr val="2C3E50"/>
                </a:solidFill>
                <a:latin typeface="Helvetica" pitchFamily="34" charset="0"/>
              </a:rPr>
              <a:t>Heidelberg</a:t>
            </a:r>
            <a:r>
              <a:rPr lang="de-DE" sz="2000" dirty="0">
                <a:solidFill>
                  <a:srgbClr val="2C3E50"/>
                </a:solidFill>
                <a:latin typeface="Helvetica" pitchFamily="34" charset="0"/>
              </a:rPr>
              <a:t>: Springer Verlag</a:t>
            </a:r>
          </a:p>
          <a:p>
            <a:pPr marL="800100" indent="-800100">
              <a:spcBef>
                <a:spcPts val="300"/>
              </a:spcBef>
              <a:spcAft>
                <a:spcPts val="300"/>
              </a:spcAft>
            </a:pPr>
            <a:r>
              <a:rPr lang="en-US" sz="2000" dirty="0">
                <a:solidFill>
                  <a:srgbClr val="2C3E50"/>
                </a:solidFill>
                <a:latin typeface="Helvetica" pitchFamily="34" charset="0"/>
              </a:rPr>
              <a:t>Morrison, </a:t>
            </a:r>
            <a:r>
              <a:rPr lang="en-US" sz="2000" dirty="0" smtClean="0">
                <a:solidFill>
                  <a:srgbClr val="2C3E50"/>
                </a:solidFill>
                <a:latin typeface="Helvetica" pitchFamily="34" charset="0"/>
              </a:rPr>
              <a:t>G.R</a:t>
            </a:r>
            <a:r>
              <a:rPr lang="en-US" sz="2000" dirty="0">
                <a:solidFill>
                  <a:srgbClr val="2C3E50"/>
                </a:solidFill>
                <a:latin typeface="Helvetica" pitchFamily="34" charset="0"/>
              </a:rPr>
              <a:t>., Ross, </a:t>
            </a:r>
            <a:r>
              <a:rPr lang="en-US" sz="2000" dirty="0" smtClean="0">
                <a:solidFill>
                  <a:srgbClr val="2C3E50"/>
                </a:solidFill>
                <a:latin typeface="Helvetica" pitchFamily="34" charset="0"/>
              </a:rPr>
              <a:t>S.M</a:t>
            </a:r>
            <a:r>
              <a:rPr lang="en-US" sz="2000" dirty="0">
                <a:solidFill>
                  <a:srgbClr val="2C3E50"/>
                </a:solidFill>
                <a:latin typeface="Helvetica" pitchFamily="34" charset="0"/>
              </a:rPr>
              <a:t>., Kemp, </a:t>
            </a:r>
            <a:r>
              <a:rPr lang="en-US" sz="2000" dirty="0" smtClean="0">
                <a:solidFill>
                  <a:srgbClr val="2C3E50"/>
                </a:solidFill>
                <a:latin typeface="Helvetica" pitchFamily="34" charset="0"/>
              </a:rPr>
              <a:t>J.E</a:t>
            </a:r>
            <a:r>
              <a:rPr lang="en-US" sz="2000" dirty="0">
                <a:solidFill>
                  <a:srgbClr val="2C3E50"/>
                </a:solidFill>
                <a:latin typeface="Helvetica" pitchFamily="34" charset="0"/>
              </a:rPr>
              <a:t>., &amp; </a:t>
            </a:r>
            <a:r>
              <a:rPr lang="en-US" sz="2000" dirty="0" err="1">
                <a:solidFill>
                  <a:srgbClr val="2C3E50"/>
                </a:solidFill>
                <a:latin typeface="Helvetica" pitchFamily="34" charset="0"/>
              </a:rPr>
              <a:t>Kalman</a:t>
            </a:r>
            <a:r>
              <a:rPr lang="en-US" sz="2000" dirty="0">
                <a:solidFill>
                  <a:srgbClr val="2C3E50"/>
                </a:solidFill>
                <a:latin typeface="Helvetica" pitchFamily="34" charset="0"/>
              </a:rPr>
              <a:t>, H. (2010). Designing effective instruction. John Wiley &amp; Sons.</a:t>
            </a:r>
            <a:endParaRPr lang="de-DE" sz="2000" dirty="0">
              <a:solidFill>
                <a:srgbClr val="2C3E50"/>
              </a:solidFill>
              <a:latin typeface="Helvetica" pitchFamily="34" charset="0"/>
            </a:endParaRPr>
          </a:p>
          <a:p>
            <a:pPr marL="800100" indent="-800100">
              <a:spcBef>
                <a:spcPts val="300"/>
              </a:spcBef>
              <a:spcAft>
                <a:spcPts val="300"/>
              </a:spcAft>
            </a:pPr>
            <a:r>
              <a:rPr lang="de-DE" sz="2000" dirty="0" smtClean="0">
                <a:solidFill>
                  <a:srgbClr val="2C3E50"/>
                </a:solidFill>
                <a:latin typeface="Helvetica" pitchFamily="34" charset="0"/>
              </a:rPr>
              <a:t>Pellegrino, J.W. </a:t>
            </a:r>
            <a:r>
              <a:rPr lang="de-DE" sz="2000" dirty="0">
                <a:solidFill>
                  <a:srgbClr val="2C3E50"/>
                </a:solidFill>
                <a:latin typeface="Helvetica" pitchFamily="34" charset="0"/>
              </a:rPr>
              <a:t>(2004). </a:t>
            </a:r>
            <a:r>
              <a:rPr lang="de-DE" sz="2000" dirty="0" err="1">
                <a:solidFill>
                  <a:srgbClr val="2C3E50"/>
                </a:solidFill>
                <a:latin typeface="Helvetica" pitchFamily="34" charset="0"/>
              </a:rPr>
              <a:t>Complex</a:t>
            </a:r>
            <a:r>
              <a:rPr lang="de-DE" sz="2000" dirty="0">
                <a:solidFill>
                  <a:srgbClr val="2C3E50"/>
                </a:solidFill>
                <a:latin typeface="Helvetica" pitchFamily="34" charset="0"/>
              </a:rPr>
              <a:t> Learning Environments: </a:t>
            </a:r>
            <a:r>
              <a:rPr lang="de-DE" sz="2000" dirty="0" err="1">
                <a:solidFill>
                  <a:srgbClr val="2C3E50"/>
                </a:solidFill>
                <a:latin typeface="Helvetica" pitchFamily="34" charset="0"/>
              </a:rPr>
              <a:t>Connecting</a:t>
            </a:r>
            <a:r>
              <a:rPr lang="de-DE" sz="2000" dirty="0">
                <a:solidFill>
                  <a:srgbClr val="2C3E50"/>
                </a:solidFill>
                <a:latin typeface="Helvetica" pitchFamily="34" charset="0"/>
              </a:rPr>
              <a:t> Learning </a:t>
            </a:r>
            <a:r>
              <a:rPr lang="de-DE" sz="2000" dirty="0" err="1">
                <a:solidFill>
                  <a:srgbClr val="2C3E50"/>
                </a:solidFill>
                <a:latin typeface="Helvetica" pitchFamily="34" charset="0"/>
              </a:rPr>
              <a:t>Theory</a:t>
            </a:r>
            <a:r>
              <a:rPr lang="de-DE" sz="2000" dirty="0">
                <a:solidFill>
                  <a:srgbClr val="2C3E50"/>
                </a:solidFill>
                <a:latin typeface="Helvetica" pitchFamily="34" charset="0"/>
              </a:rPr>
              <a:t>, </a:t>
            </a:r>
            <a:r>
              <a:rPr lang="de-DE" sz="2000" dirty="0" err="1">
                <a:solidFill>
                  <a:srgbClr val="2C3E50"/>
                </a:solidFill>
                <a:latin typeface="Helvetica" pitchFamily="34" charset="0"/>
              </a:rPr>
              <a:t>Instructional</a:t>
            </a:r>
            <a:r>
              <a:rPr lang="de-DE" sz="2000" dirty="0">
                <a:solidFill>
                  <a:srgbClr val="2C3E50"/>
                </a:solidFill>
                <a:latin typeface="Helvetica" pitchFamily="34" charset="0"/>
              </a:rPr>
              <a:t> Design, </a:t>
            </a:r>
            <a:r>
              <a:rPr lang="de-DE" sz="2000" dirty="0" err="1">
                <a:solidFill>
                  <a:srgbClr val="2C3E50"/>
                </a:solidFill>
                <a:latin typeface="Helvetica" pitchFamily="34" charset="0"/>
              </a:rPr>
              <a:t>and</a:t>
            </a:r>
            <a:r>
              <a:rPr lang="de-DE" sz="2000" dirty="0">
                <a:solidFill>
                  <a:srgbClr val="2C3E50"/>
                </a:solidFill>
                <a:latin typeface="Helvetica" pitchFamily="34" charset="0"/>
              </a:rPr>
              <a:t> Technology. In: N.M. Seel und S. </a:t>
            </a:r>
            <a:r>
              <a:rPr lang="de-DE" sz="2000" dirty="0" smtClean="0">
                <a:solidFill>
                  <a:srgbClr val="2C3E50"/>
                </a:solidFill>
                <a:latin typeface="Helvetica" pitchFamily="34" charset="0"/>
              </a:rPr>
              <a:t>Dijkstra (Hrsg.). </a:t>
            </a:r>
            <a:r>
              <a:rPr lang="de-DE" sz="2000" dirty="0">
                <a:solidFill>
                  <a:srgbClr val="2C3E50"/>
                </a:solidFill>
                <a:latin typeface="Helvetica" pitchFamily="34" charset="0"/>
              </a:rPr>
              <a:t>Curriculum, </a:t>
            </a:r>
            <a:r>
              <a:rPr lang="de-DE" sz="2000" dirty="0" smtClean="0">
                <a:solidFill>
                  <a:srgbClr val="2C3E50"/>
                </a:solidFill>
                <a:latin typeface="Helvetica" pitchFamily="34" charset="0"/>
              </a:rPr>
              <a:t/>
            </a:r>
            <a:br>
              <a:rPr lang="de-DE" sz="2000" dirty="0" smtClean="0">
                <a:solidFill>
                  <a:srgbClr val="2C3E50"/>
                </a:solidFill>
                <a:latin typeface="Helvetica" pitchFamily="34" charset="0"/>
              </a:rPr>
            </a:br>
            <a:r>
              <a:rPr lang="de-DE" sz="2000" dirty="0" smtClean="0">
                <a:solidFill>
                  <a:srgbClr val="2C3E50"/>
                </a:solidFill>
                <a:latin typeface="Helvetica" pitchFamily="34" charset="0"/>
              </a:rPr>
              <a:t>Plans </a:t>
            </a:r>
            <a:r>
              <a:rPr lang="de-DE" sz="2000" dirty="0" err="1">
                <a:solidFill>
                  <a:srgbClr val="2C3E50"/>
                </a:solidFill>
                <a:latin typeface="Helvetica" pitchFamily="34" charset="0"/>
              </a:rPr>
              <a:t>and</a:t>
            </a:r>
            <a:r>
              <a:rPr lang="de-DE" sz="2000" dirty="0">
                <a:solidFill>
                  <a:srgbClr val="2C3E50"/>
                </a:solidFill>
                <a:latin typeface="Helvetica" pitchFamily="34" charset="0"/>
              </a:rPr>
              <a:t> </a:t>
            </a:r>
            <a:r>
              <a:rPr lang="de-DE" sz="2000" dirty="0" err="1">
                <a:solidFill>
                  <a:srgbClr val="2C3E50"/>
                </a:solidFill>
                <a:latin typeface="Helvetica" pitchFamily="34" charset="0"/>
              </a:rPr>
              <a:t>Processes</a:t>
            </a:r>
            <a:r>
              <a:rPr lang="de-DE" sz="2000" dirty="0">
                <a:solidFill>
                  <a:srgbClr val="2C3E50"/>
                </a:solidFill>
                <a:latin typeface="Helvetica" pitchFamily="34" charset="0"/>
              </a:rPr>
              <a:t> in </a:t>
            </a:r>
            <a:r>
              <a:rPr lang="de-DE" sz="2000" dirty="0" err="1">
                <a:solidFill>
                  <a:srgbClr val="2C3E50"/>
                </a:solidFill>
                <a:latin typeface="Helvetica" pitchFamily="34" charset="0"/>
              </a:rPr>
              <a:t>Instructional</a:t>
            </a:r>
            <a:r>
              <a:rPr lang="de-DE" sz="2000" dirty="0">
                <a:solidFill>
                  <a:srgbClr val="2C3E50"/>
                </a:solidFill>
                <a:latin typeface="Helvetica" pitchFamily="34" charset="0"/>
              </a:rPr>
              <a:t> Design. International </a:t>
            </a:r>
            <a:r>
              <a:rPr lang="de-DE" sz="2000" dirty="0" err="1">
                <a:solidFill>
                  <a:srgbClr val="2C3E50"/>
                </a:solidFill>
                <a:latin typeface="Helvetica" pitchFamily="34" charset="0"/>
              </a:rPr>
              <a:t>Perspectives</a:t>
            </a:r>
            <a:r>
              <a:rPr lang="de-DE" sz="2000" dirty="0" smtClean="0">
                <a:solidFill>
                  <a:srgbClr val="2C3E50"/>
                </a:solidFill>
                <a:latin typeface="Helvetica" pitchFamily="34" charset="0"/>
              </a:rPr>
              <a:t>. </a:t>
            </a:r>
            <a:r>
              <a:rPr lang="en-US" sz="2000" dirty="0">
                <a:solidFill>
                  <a:srgbClr val="2C3E50"/>
                </a:solidFill>
                <a:latin typeface="Helvetica" pitchFamily="34" charset="0"/>
              </a:rPr>
              <a:t>Mahwah, </a:t>
            </a:r>
            <a:r>
              <a:rPr lang="en-US" sz="2000" dirty="0" smtClean="0">
                <a:solidFill>
                  <a:srgbClr val="2C3E50"/>
                </a:solidFill>
                <a:latin typeface="Helvetica" pitchFamily="34" charset="0"/>
              </a:rPr>
              <a:t>NJ (US): </a:t>
            </a:r>
            <a:r>
              <a:rPr lang="en-US" sz="2000" dirty="0">
                <a:solidFill>
                  <a:srgbClr val="2C3E50"/>
                </a:solidFill>
                <a:latin typeface="Helvetica" pitchFamily="34" charset="0"/>
              </a:rPr>
              <a:t>Lawrence Erlbaum Associates </a:t>
            </a:r>
            <a:r>
              <a:rPr lang="en-US" sz="2000" dirty="0" smtClean="0">
                <a:solidFill>
                  <a:srgbClr val="2C3E50"/>
                </a:solidFill>
                <a:latin typeface="Helvetica" pitchFamily="34" charset="0"/>
              </a:rPr>
              <a:t>Publishers  </a:t>
            </a:r>
            <a:endParaRPr lang="en-US" sz="2000" dirty="0">
              <a:solidFill>
                <a:srgbClr val="2C3E50"/>
              </a:solidFill>
              <a:latin typeface="Helvetica" pitchFamily="34" charset="0"/>
            </a:endParaRPr>
          </a:p>
          <a:p>
            <a:pPr marL="800100" indent="-800100">
              <a:spcBef>
                <a:spcPts val="300"/>
              </a:spcBef>
              <a:spcAft>
                <a:spcPts val="300"/>
              </a:spcAft>
            </a:pPr>
            <a:r>
              <a:rPr lang="de-DE" sz="2000" dirty="0" smtClean="0">
                <a:solidFill>
                  <a:srgbClr val="2C3E50"/>
                </a:solidFill>
                <a:latin typeface="Helvetica" pitchFamily="34" charset="0"/>
              </a:rPr>
              <a:t>Reinmann-</a:t>
            </a:r>
            <a:r>
              <a:rPr lang="de-DE" sz="2000" dirty="0" err="1" smtClean="0">
                <a:solidFill>
                  <a:srgbClr val="2C3E50"/>
                </a:solidFill>
                <a:latin typeface="Helvetica" pitchFamily="34" charset="0"/>
              </a:rPr>
              <a:t>Rothmeier</a:t>
            </a:r>
            <a:r>
              <a:rPr lang="de-DE" sz="2000" dirty="0" smtClean="0">
                <a:solidFill>
                  <a:srgbClr val="2C3E50"/>
                </a:solidFill>
                <a:latin typeface="Helvetica" pitchFamily="34" charset="0"/>
              </a:rPr>
              <a:t>, G., </a:t>
            </a:r>
            <a:r>
              <a:rPr lang="de-DE" sz="2000" dirty="0" err="1" smtClean="0">
                <a:solidFill>
                  <a:srgbClr val="2C3E50"/>
                </a:solidFill>
                <a:latin typeface="Helvetica" pitchFamily="34" charset="0"/>
              </a:rPr>
              <a:t>Vohle</a:t>
            </a:r>
            <a:r>
              <a:rPr lang="de-DE" sz="2000" dirty="0" smtClean="0">
                <a:solidFill>
                  <a:srgbClr val="2C3E50"/>
                </a:solidFill>
                <a:latin typeface="Helvetica" pitchFamily="34" charset="0"/>
              </a:rPr>
              <a:t>, F., Adler, F. und Faust, H. (2003</a:t>
            </a:r>
            <a:r>
              <a:rPr lang="de-DE" sz="2000" dirty="0">
                <a:solidFill>
                  <a:srgbClr val="2C3E50"/>
                </a:solidFill>
                <a:latin typeface="Helvetica" pitchFamily="34" charset="0"/>
              </a:rPr>
              <a:t>). Didaktische Innovation durch Blended Learning. Leitlinien anhand eines Beispiels aus der Hochschule. Bern: </a:t>
            </a:r>
            <a:r>
              <a:rPr lang="de-DE" sz="2000" dirty="0" smtClean="0">
                <a:solidFill>
                  <a:srgbClr val="2C3E50"/>
                </a:solidFill>
                <a:latin typeface="Helvetica" pitchFamily="34" charset="0"/>
              </a:rPr>
              <a:t/>
            </a:r>
            <a:br>
              <a:rPr lang="de-DE" sz="2000" dirty="0" smtClean="0">
                <a:solidFill>
                  <a:srgbClr val="2C3E50"/>
                </a:solidFill>
                <a:latin typeface="Helvetica" pitchFamily="34" charset="0"/>
              </a:rPr>
            </a:br>
            <a:r>
              <a:rPr lang="de-DE" sz="2000" dirty="0" smtClean="0">
                <a:solidFill>
                  <a:srgbClr val="2C3E50"/>
                </a:solidFill>
                <a:latin typeface="Helvetica" pitchFamily="34" charset="0"/>
              </a:rPr>
              <a:t>Hans Huber Verlag</a:t>
            </a:r>
            <a:endParaRPr lang="de-DE" sz="2000" dirty="0">
              <a:solidFill>
                <a:srgbClr val="2C3E50"/>
              </a:solidFill>
              <a:latin typeface="Helvetica" pitchFamily="34" charset="0"/>
            </a:endParaRPr>
          </a:p>
          <a:p>
            <a:pPr marL="800100" indent="-800100">
              <a:spcBef>
                <a:spcPts val="300"/>
              </a:spcBef>
              <a:spcAft>
                <a:spcPts val="300"/>
              </a:spcAft>
            </a:pPr>
            <a:r>
              <a:rPr lang="de-DE" sz="2000" dirty="0" err="1" smtClean="0">
                <a:solidFill>
                  <a:srgbClr val="2C3E50"/>
                </a:solidFill>
                <a:latin typeface="Helvetica" pitchFamily="34" charset="0"/>
              </a:rPr>
              <a:t>Rothwell</a:t>
            </a:r>
            <a:r>
              <a:rPr lang="de-DE" sz="2000" dirty="0" smtClean="0">
                <a:solidFill>
                  <a:srgbClr val="2C3E50"/>
                </a:solidFill>
                <a:latin typeface="Helvetica" pitchFamily="34" charset="0"/>
              </a:rPr>
              <a:t>, W.J. und </a:t>
            </a:r>
            <a:r>
              <a:rPr lang="de-DE" sz="2000" dirty="0" err="1" smtClean="0">
                <a:solidFill>
                  <a:srgbClr val="2C3E50"/>
                </a:solidFill>
                <a:latin typeface="Helvetica" pitchFamily="34" charset="0"/>
              </a:rPr>
              <a:t>Kazanas</a:t>
            </a:r>
            <a:r>
              <a:rPr lang="de-DE" sz="2000" dirty="0" smtClean="0">
                <a:solidFill>
                  <a:srgbClr val="2C3E50"/>
                </a:solidFill>
                <a:latin typeface="Helvetica" pitchFamily="34" charset="0"/>
              </a:rPr>
              <a:t>, H.C. </a:t>
            </a:r>
            <a:r>
              <a:rPr lang="de-DE" sz="2000" dirty="0">
                <a:solidFill>
                  <a:srgbClr val="2C3E50"/>
                </a:solidFill>
                <a:latin typeface="Helvetica" pitchFamily="34" charset="0"/>
              </a:rPr>
              <a:t>(2005). </a:t>
            </a:r>
            <a:r>
              <a:rPr lang="de-DE" sz="2000" dirty="0" err="1">
                <a:solidFill>
                  <a:srgbClr val="2C3E50"/>
                </a:solidFill>
                <a:latin typeface="Helvetica" pitchFamily="34" charset="0"/>
              </a:rPr>
              <a:t>Mastering</a:t>
            </a:r>
            <a:r>
              <a:rPr lang="de-DE" sz="2000" dirty="0">
                <a:solidFill>
                  <a:srgbClr val="2C3E50"/>
                </a:solidFill>
                <a:latin typeface="Helvetica" pitchFamily="34" charset="0"/>
              </a:rPr>
              <a:t> </a:t>
            </a:r>
            <a:r>
              <a:rPr lang="de-DE" sz="2000" dirty="0" err="1">
                <a:solidFill>
                  <a:srgbClr val="2C3E50"/>
                </a:solidFill>
                <a:latin typeface="Helvetica" pitchFamily="34" charset="0"/>
              </a:rPr>
              <a:t>the</a:t>
            </a:r>
            <a:r>
              <a:rPr lang="de-DE" sz="2000" dirty="0">
                <a:solidFill>
                  <a:srgbClr val="2C3E50"/>
                </a:solidFill>
                <a:latin typeface="Helvetica" pitchFamily="34" charset="0"/>
              </a:rPr>
              <a:t> </a:t>
            </a:r>
            <a:r>
              <a:rPr lang="de-DE" sz="2000" dirty="0" err="1">
                <a:solidFill>
                  <a:srgbClr val="2C3E50"/>
                </a:solidFill>
                <a:latin typeface="Helvetica" pitchFamily="34" charset="0"/>
              </a:rPr>
              <a:t>Instructional</a:t>
            </a:r>
            <a:r>
              <a:rPr lang="de-DE" sz="2000" dirty="0">
                <a:solidFill>
                  <a:srgbClr val="2C3E50"/>
                </a:solidFill>
                <a:latin typeface="Helvetica" pitchFamily="34" charset="0"/>
              </a:rPr>
              <a:t> Design </a:t>
            </a:r>
            <a:r>
              <a:rPr lang="de-DE" sz="2000" dirty="0" err="1">
                <a:solidFill>
                  <a:srgbClr val="2C3E50"/>
                </a:solidFill>
                <a:latin typeface="Helvetica" pitchFamily="34" charset="0"/>
              </a:rPr>
              <a:t>Process</a:t>
            </a:r>
            <a:r>
              <a:rPr lang="de-DE" sz="2000" dirty="0">
                <a:solidFill>
                  <a:srgbClr val="2C3E50"/>
                </a:solidFill>
                <a:latin typeface="Helvetica" pitchFamily="34" charset="0"/>
              </a:rPr>
              <a:t>. A </a:t>
            </a:r>
            <a:r>
              <a:rPr lang="de-DE" sz="2000" dirty="0" err="1">
                <a:solidFill>
                  <a:srgbClr val="2C3E50"/>
                </a:solidFill>
                <a:latin typeface="Helvetica" pitchFamily="34" charset="0"/>
              </a:rPr>
              <a:t>systematic</a:t>
            </a:r>
            <a:r>
              <a:rPr lang="de-DE" sz="2000" dirty="0">
                <a:solidFill>
                  <a:srgbClr val="2C3E50"/>
                </a:solidFill>
                <a:latin typeface="Helvetica" pitchFamily="34" charset="0"/>
              </a:rPr>
              <a:t> Approach. (</a:t>
            </a:r>
            <a:r>
              <a:rPr lang="de-DE" sz="2000" dirty="0" err="1">
                <a:solidFill>
                  <a:srgbClr val="2C3E50"/>
                </a:solidFill>
                <a:latin typeface="Helvetica" pitchFamily="34" charset="0"/>
              </a:rPr>
              <a:t>Fourth</a:t>
            </a:r>
            <a:r>
              <a:rPr lang="de-DE" sz="2000" dirty="0">
                <a:solidFill>
                  <a:srgbClr val="2C3E50"/>
                </a:solidFill>
                <a:latin typeface="Helvetica" pitchFamily="34" charset="0"/>
              </a:rPr>
              <a:t> Ed.). San Francisco: John </a:t>
            </a:r>
            <a:r>
              <a:rPr lang="de-DE" sz="2000" dirty="0" err="1">
                <a:solidFill>
                  <a:srgbClr val="2C3E50"/>
                </a:solidFill>
                <a:latin typeface="Helvetica" pitchFamily="34" charset="0"/>
              </a:rPr>
              <a:t>Wiley</a:t>
            </a:r>
            <a:r>
              <a:rPr lang="de-DE" sz="2000" dirty="0">
                <a:solidFill>
                  <a:srgbClr val="2C3E50"/>
                </a:solidFill>
                <a:latin typeface="Helvetica" pitchFamily="34" charset="0"/>
              </a:rPr>
              <a:t> &amp; </a:t>
            </a:r>
            <a:r>
              <a:rPr lang="de-DE" sz="2000" dirty="0" err="1">
                <a:solidFill>
                  <a:srgbClr val="2C3E50"/>
                </a:solidFill>
                <a:latin typeface="Helvetica" pitchFamily="34" charset="0"/>
              </a:rPr>
              <a:t>Sons</a:t>
            </a:r>
            <a:r>
              <a:rPr lang="de-DE" sz="2000" dirty="0">
                <a:solidFill>
                  <a:srgbClr val="2C3E50"/>
                </a:solidFill>
                <a:latin typeface="Helvetica" pitchFamily="34" charset="0"/>
              </a:rPr>
              <a:t>, Inc. </a:t>
            </a:r>
          </a:p>
          <a:p>
            <a:pPr marL="800100" indent="-800100">
              <a:spcBef>
                <a:spcPts val="300"/>
              </a:spcBef>
              <a:spcAft>
                <a:spcPts val="300"/>
              </a:spcAft>
            </a:pPr>
            <a:r>
              <a:rPr lang="de-DE" sz="2000" dirty="0" err="1" smtClean="0">
                <a:solidFill>
                  <a:srgbClr val="2C3E50"/>
                </a:solidFill>
                <a:latin typeface="Arial" panose="020B0604020202020204" pitchFamily="34" charset="0"/>
                <a:cs typeface="Arial" panose="020B0604020202020204" pitchFamily="34" charset="0"/>
              </a:rPr>
              <a:t>Quade</a:t>
            </a:r>
            <a:r>
              <a:rPr lang="de-DE" sz="2000" dirty="0">
                <a:solidFill>
                  <a:srgbClr val="2C3E50"/>
                </a:solidFill>
                <a:latin typeface="Arial" panose="020B0604020202020204" pitchFamily="34" charset="0"/>
                <a:cs typeface="Arial" panose="020B0604020202020204" pitchFamily="34" charset="0"/>
              </a:rPr>
              <a:t>,</a:t>
            </a:r>
            <a:r>
              <a:rPr lang="de-DE" sz="2000" dirty="0" smtClean="0">
                <a:solidFill>
                  <a:srgbClr val="2C3E50"/>
                </a:solidFill>
                <a:latin typeface="Arial" panose="020B0604020202020204" pitchFamily="34" charset="0"/>
                <a:cs typeface="Arial" panose="020B0604020202020204" pitchFamily="34" charset="0"/>
              </a:rPr>
              <a:t> S. </a:t>
            </a:r>
            <a:r>
              <a:rPr lang="de-DE" sz="2000" dirty="0">
                <a:solidFill>
                  <a:srgbClr val="2C3E50"/>
                </a:solidFill>
                <a:latin typeface="Arial" panose="020B0604020202020204" pitchFamily="34" charset="0"/>
                <a:cs typeface="Arial" panose="020B0604020202020204" pitchFamily="34" charset="0"/>
              </a:rPr>
              <a:t>(2017). </a:t>
            </a:r>
            <a:r>
              <a:rPr lang="de-DE" sz="2000" dirty="0">
                <a:solidFill>
                  <a:srgbClr val="2C3E50"/>
                </a:solidFill>
                <a:latin typeface="Arial" panose="020B0604020202020204" pitchFamily="34" charset="0"/>
                <a:cs typeface="Arial" panose="020B0604020202020204" pitchFamily="34" charset="0"/>
                <a:hlinkClick r:id="rId16"/>
              </a:rPr>
              <a:t>Blended Learning in der Praxis: Auf die richtige Mischung aus Online und Präsenz kommt es an.</a:t>
            </a:r>
            <a:r>
              <a:rPr lang="de-DE" sz="2000" dirty="0">
                <a:solidFill>
                  <a:srgbClr val="2C3E50"/>
                </a:solidFill>
                <a:latin typeface="Arial" panose="020B0604020202020204" pitchFamily="34" charset="0"/>
                <a:cs typeface="Arial" panose="020B0604020202020204" pitchFamily="34" charset="0"/>
              </a:rPr>
              <a:t> Blogbeitrag </a:t>
            </a:r>
            <a:r>
              <a:rPr lang="de-DE" sz="2000" dirty="0" smtClean="0">
                <a:solidFill>
                  <a:srgbClr val="2C3E50"/>
                </a:solidFill>
                <a:latin typeface="Arial" panose="020B0604020202020204" pitchFamily="34" charset="0"/>
                <a:cs typeface="Arial" panose="020B0604020202020204" pitchFamily="34" charset="0"/>
              </a:rPr>
              <a:t>im Hochschulforum Digitalisierung [20.03.2018</a:t>
            </a:r>
            <a:r>
              <a:rPr lang="de-DE" sz="2000" dirty="0">
                <a:solidFill>
                  <a:srgbClr val="2C3E50"/>
                </a:solidFill>
                <a:latin typeface="Arial" panose="020B0604020202020204" pitchFamily="34" charset="0"/>
                <a:cs typeface="Arial" panose="020B0604020202020204" pitchFamily="34" charset="0"/>
              </a:rPr>
              <a:t>]</a:t>
            </a:r>
          </a:p>
          <a:p>
            <a:pPr marL="800100" indent="-800100">
              <a:spcBef>
                <a:spcPts val="300"/>
              </a:spcBef>
              <a:spcAft>
                <a:spcPts val="300"/>
              </a:spcAft>
            </a:pPr>
            <a:r>
              <a:rPr lang="de-DE" sz="2000" dirty="0" smtClean="0">
                <a:solidFill>
                  <a:srgbClr val="2C3E50"/>
                </a:solidFill>
                <a:latin typeface="Arial" panose="020B0604020202020204" pitchFamily="34" charset="0"/>
                <a:cs typeface="Arial" panose="020B0604020202020204" pitchFamily="34" charset="0"/>
              </a:rPr>
              <a:t>van </a:t>
            </a:r>
            <a:r>
              <a:rPr lang="de-DE" sz="2000" dirty="0">
                <a:solidFill>
                  <a:srgbClr val="2C3E50"/>
                </a:solidFill>
                <a:latin typeface="Arial" panose="020B0604020202020204" pitchFamily="34" charset="0"/>
                <a:cs typeface="Arial" panose="020B0604020202020204" pitchFamily="34" charset="0"/>
              </a:rPr>
              <a:t>der </a:t>
            </a:r>
            <a:r>
              <a:rPr lang="de-DE" sz="2000" dirty="0" err="1" smtClean="0">
                <a:solidFill>
                  <a:srgbClr val="2C3E50"/>
                </a:solidFill>
                <a:latin typeface="Arial" panose="020B0604020202020204" pitchFamily="34" charset="0"/>
                <a:cs typeface="Arial" panose="020B0604020202020204" pitchFamily="34" charset="0"/>
              </a:rPr>
              <a:t>Vleuten</a:t>
            </a:r>
            <a:r>
              <a:rPr lang="de-DE" sz="2000" dirty="0" smtClean="0">
                <a:solidFill>
                  <a:srgbClr val="2C3E50"/>
                </a:solidFill>
                <a:latin typeface="Arial" panose="020B0604020202020204" pitchFamily="34" charset="0"/>
                <a:cs typeface="Arial" panose="020B0604020202020204" pitchFamily="34" charset="0"/>
              </a:rPr>
              <a:t>, C.P.M. </a:t>
            </a:r>
            <a:r>
              <a:rPr lang="de-DE" sz="2000" dirty="0">
                <a:solidFill>
                  <a:srgbClr val="2C3E50"/>
                </a:solidFill>
                <a:latin typeface="Arial" panose="020B0604020202020204" pitchFamily="34" charset="0"/>
                <a:cs typeface="Arial" panose="020B0604020202020204" pitchFamily="34" charset="0"/>
              </a:rPr>
              <a:t>und </a:t>
            </a:r>
            <a:r>
              <a:rPr lang="de-DE" sz="2000" dirty="0" err="1" smtClean="0">
                <a:solidFill>
                  <a:srgbClr val="2C3E50"/>
                </a:solidFill>
                <a:latin typeface="Arial" panose="020B0604020202020204" pitchFamily="34" charset="0"/>
                <a:cs typeface="Arial" panose="020B0604020202020204" pitchFamily="34" charset="0"/>
              </a:rPr>
              <a:t>Driessen</a:t>
            </a:r>
            <a:r>
              <a:rPr lang="de-DE" sz="2000" dirty="0" smtClean="0">
                <a:solidFill>
                  <a:srgbClr val="2C3E50"/>
                </a:solidFill>
                <a:latin typeface="Arial" panose="020B0604020202020204" pitchFamily="34" charset="0"/>
                <a:cs typeface="Arial" panose="020B0604020202020204" pitchFamily="34" charset="0"/>
              </a:rPr>
              <a:t>, E.W. </a:t>
            </a:r>
            <a:r>
              <a:rPr lang="de-DE" sz="2000" dirty="0">
                <a:solidFill>
                  <a:srgbClr val="2C3E50"/>
                </a:solidFill>
                <a:latin typeface="Arial" panose="020B0604020202020204" pitchFamily="34" charset="0"/>
                <a:cs typeface="Arial" panose="020B0604020202020204" pitchFamily="34" charset="0"/>
              </a:rPr>
              <a:t>(2014). </a:t>
            </a:r>
            <a:r>
              <a:rPr lang="de-DE" sz="2000" dirty="0" err="1">
                <a:solidFill>
                  <a:srgbClr val="2C3E50"/>
                </a:solidFill>
                <a:latin typeface="Arial" panose="020B0604020202020204" pitchFamily="34" charset="0"/>
                <a:cs typeface="Arial" panose="020B0604020202020204" pitchFamily="34" charset="0"/>
                <a:hlinkClick r:id="rId17"/>
              </a:rPr>
              <a:t>What</a:t>
            </a:r>
            <a:r>
              <a:rPr lang="de-DE" sz="2000" dirty="0">
                <a:solidFill>
                  <a:srgbClr val="2C3E50"/>
                </a:solidFill>
                <a:latin typeface="Arial" panose="020B0604020202020204" pitchFamily="34" charset="0"/>
                <a:cs typeface="Arial" panose="020B0604020202020204" pitchFamily="34" charset="0"/>
                <a:hlinkClick r:id="rId17"/>
              </a:rPr>
              <a:t> </a:t>
            </a:r>
            <a:r>
              <a:rPr lang="de-DE" sz="2000" dirty="0" err="1">
                <a:solidFill>
                  <a:srgbClr val="2C3E50"/>
                </a:solidFill>
                <a:latin typeface="Arial" panose="020B0604020202020204" pitchFamily="34" charset="0"/>
                <a:cs typeface="Arial" panose="020B0604020202020204" pitchFamily="34" charset="0"/>
                <a:hlinkClick r:id="rId17"/>
              </a:rPr>
              <a:t>would</a:t>
            </a:r>
            <a:r>
              <a:rPr lang="de-DE" sz="2000" dirty="0">
                <a:solidFill>
                  <a:srgbClr val="2C3E50"/>
                </a:solidFill>
                <a:latin typeface="Arial" panose="020B0604020202020204" pitchFamily="34" charset="0"/>
                <a:cs typeface="Arial" panose="020B0604020202020204" pitchFamily="34" charset="0"/>
                <a:hlinkClick r:id="rId17"/>
              </a:rPr>
              <a:t> happen </a:t>
            </a:r>
            <a:r>
              <a:rPr lang="de-DE" sz="2000" dirty="0" err="1">
                <a:solidFill>
                  <a:srgbClr val="2C3E50"/>
                </a:solidFill>
                <a:latin typeface="Arial" panose="020B0604020202020204" pitchFamily="34" charset="0"/>
                <a:cs typeface="Arial" panose="020B0604020202020204" pitchFamily="34" charset="0"/>
                <a:hlinkClick r:id="rId17"/>
              </a:rPr>
              <a:t>to</a:t>
            </a:r>
            <a:r>
              <a:rPr lang="de-DE" sz="2000" dirty="0">
                <a:solidFill>
                  <a:srgbClr val="2C3E50"/>
                </a:solidFill>
                <a:latin typeface="Arial" panose="020B0604020202020204" pitchFamily="34" charset="0"/>
                <a:cs typeface="Arial" panose="020B0604020202020204" pitchFamily="34" charset="0"/>
                <a:hlinkClick r:id="rId17"/>
              </a:rPr>
              <a:t> </a:t>
            </a:r>
            <a:r>
              <a:rPr lang="de-DE" sz="2000" dirty="0" err="1">
                <a:solidFill>
                  <a:srgbClr val="2C3E50"/>
                </a:solidFill>
                <a:latin typeface="Arial" panose="020B0604020202020204" pitchFamily="34" charset="0"/>
                <a:cs typeface="Arial" panose="020B0604020202020204" pitchFamily="34" charset="0"/>
                <a:hlinkClick r:id="rId17"/>
              </a:rPr>
              <a:t>education</a:t>
            </a:r>
            <a:r>
              <a:rPr lang="de-DE" sz="2000" dirty="0">
                <a:solidFill>
                  <a:srgbClr val="2C3E50"/>
                </a:solidFill>
                <a:latin typeface="Arial" panose="020B0604020202020204" pitchFamily="34" charset="0"/>
                <a:cs typeface="Arial" panose="020B0604020202020204" pitchFamily="34" charset="0"/>
                <a:hlinkClick r:id="rId17"/>
              </a:rPr>
              <a:t> </a:t>
            </a:r>
            <a:r>
              <a:rPr lang="de-DE" sz="2000" dirty="0" err="1">
                <a:solidFill>
                  <a:srgbClr val="2C3E50"/>
                </a:solidFill>
                <a:latin typeface="Arial" panose="020B0604020202020204" pitchFamily="34" charset="0"/>
                <a:cs typeface="Arial" panose="020B0604020202020204" pitchFamily="34" charset="0"/>
                <a:hlinkClick r:id="rId17"/>
              </a:rPr>
              <a:t>if</a:t>
            </a:r>
            <a:r>
              <a:rPr lang="de-DE" sz="2000" dirty="0">
                <a:solidFill>
                  <a:srgbClr val="2C3E50"/>
                </a:solidFill>
                <a:latin typeface="Arial" panose="020B0604020202020204" pitchFamily="34" charset="0"/>
                <a:cs typeface="Arial" panose="020B0604020202020204" pitchFamily="34" charset="0"/>
                <a:hlinkClick r:id="rId17"/>
              </a:rPr>
              <a:t> </a:t>
            </a:r>
            <a:r>
              <a:rPr lang="de-DE" sz="2000" dirty="0" err="1">
                <a:solidFill>
                  <a:srgbClr val="2C3E50"/>
                </a:solidFill>
                <a:latin typeface="Arial" panose="020B0604020202020204" pitchFamily="34" charset="0"/>
                <a:cs typeface="Arial" panose="020B0604020202020204" pitchFamily="34" charset="0"/>
                <a:hlinkClick r:id="rId17"/>
              </a:rPr>
              <a:t>we</a:t>
            </a:r>
            <a:r>
              <a:rPr lang="de-DE" sz="2000" dirty="0">
                <a:solidFill>
                  <a:srgbClr val="2C3E50"/>
                </a:solidFill>
                <a:latin typeface="Arial" panose="020B0604020202020204" pitchFamily="34" charset="0"/>
                <a:cs typeface="Arial" panose="020B0604020202020204" pitchFamily="34" charset="0"/>
                <a:hlinkClick r:id="rId17"/>
              </a:rPr>
              <a:t> </a:t>
            </a:r>
            <a:r>
              <a:rPr lang="de-DE" sz="2000" dirty="0" err="1">
                <a:solidFill>
                  <a:srgbClr val="2C3E50"/>
                </a:solidFill>
                <a:latin typeface="Arial" panose="020B0604020202020204" pitchFamily="34" charset="0"/>
                <a:cs typeface="Arial" panose="020B0604020202020204" pitchFamily="34" charset="0"/>
                <a:hlinkClick r:id="rId17"/>
              </a:rPr>
              <a:t>take</a:t>
            </a:r>
            <a:r>
              <a:rPr lang="de-DE" sz="2000" dirty="0">
                <a:solidFill>
                  <a:srgbClr val="2C3E50"/>
                </a:solidFill>
                <a:latin typeface="Arial" panose="020B0604020202020204" pitchFamily="34" charset="0"/>
                <a:cs typeface="Arial" panose="020B0604020202020204" pitchFamily="34" charset="0"/>
                <a:hlinkClick r:id="rId17"/>
              </a:rPr>
              <a:t> </a:t>
            </a:r>
            <a:r>
              <a:rPr lang="de-DE" sz="2000" dirty="0" err="1">
                <a:solidFill>
                  <a:srgbClr val="2C3E50"/>
                </a:solidFill>
                <a:latin typeface="Arial" panose="020B0604020202020204" pitchFamily="34" charset="0"/>
                <a:cs typeface="Arial" panose="020B0604020202020204" pitchFamily="34" charset="0"/>
                <a:hlinkClick r:id="rId17"/>
              </a:rPr>
              <a:t>education</a:t>
            </a:r>
            <a:r>
              <a:rPr lang="de-DE" sz="2000" dirty="0">
                <a:solidFill>
                  <a:srgbClr val="2C3E50"/>
                </a:solidFill>
                <a:latin typeface="Arial" panose="020B0604020202020204" pitchFamily="34" charset="0"/>
                <a:cs typeface="Arial" panose="020B0604020202020204" pitchFamily="34" charset="0"/>
                <a:hlinkClick r:id="rId17"/>
              </a:rPr>
              <a:t> </a:t>
            </a:r>
            <a:r>
              <a:rPr lang="de-DE" sz="2000" dirty="0" err="1">
                <a:solidFill>
                  <a:srgbClr val="2C3E50"/>
                </a:solidFill>
                <a:latin typeface="Arial" panose="020B0604020202020204" pitchFamily="34" charset="0"/>
                <a:cs typeface="Arial" panose="020B0604020202020204" pitchFamily="34" charset="0"/>
                <a:hlinkClick r:id="rId17"/>
              </a:rPr>
              <a:t>evidence</a:t>
            </a:r>
            <a:r>
              <a:rPr lang="de-DE" sz="2000" dirty="0">
                <a:solidFill>
                  <a:srgbClr val="2C3E50"/>
                </a:solidFill>
                <a:latin typeface="Arial" panose="020B0604020202020204" pitchFamily="34" charset="0"/>
                <a:cs typeface="Arial" panose="020B0604020202020204" pitchFamily="34" charset="0"/>
                <a:hlinkClick r:id="rId17"/>
              </a:rPr>
              <a:t> </a:t>
            </a:r>
            <a:r>
              <a:rPr lang="de-DE" sz="2000" dirty="0" err="1">
                <a:solidFill>
                  <a:srgbClr val="2C3E50"/>
                </a:solidFill>
                <a:latin typeface="Arial" panose="020B0604020202020204" pitchFamily="34" charset="0"/>
                <a:cs typeface="Arial" panose="020B0604020202020204" pitchFamily="34" charset="0"/>
                <a:hlinkClick r:id="rId17"/>
              </a:rPr>
              <a:t>seriously</a:t>
            </a:r>
            <a:r>
              <a:rPr lang="de-DE" sz="2000" dirty="0">
                <a:solidFill>
                  <a:srgbClr val="2C3E50"/>
                </a:solidFill>
                <a:latin typeface="Arial" panose="020B0604020202020204" pitchFamily="34" charset="0"/>
                <a:cs typeface="Arial" panose="020B0604020202020204" pitchFamily="34" charset="0"/>
                <a:hlinkClick r:id="rId17"/>
              </a:rPr>
              <a:t>. </a:t>
            </a:r>
            <a:r>
              <a:rPr lang="de-DE" sz="2000" dirty="0" err="1" smtClean="0">
                <a:solidFill>
                  <a:srgbClr val="2C3E50"/>
                </a:solidFill>
                <a:latin typeface="Arial" panose="020B0604020202020204" pitchFamily="34" charset="0"/>
                <a:cs typeface="Arial" panose="020B0604020202020204" pitchFamily="34" charset="0"/>
              </a:rPr>
              <a:t>Perspectives</a:t>
            </a:r>
            <a:r>
              <a:rPr lang="de-DE" sz="2000" dirty="0" smtClean="0">
                <a:solidFill>
                  <a:srgbClr val="2C3E50"/>
                </a:solidFill>
                <a:latin typeface="Arial" panose="020B0604020202020204" pitchFamily="34" charset="0"/>
                <a:cs typeface="Arial" panose="020B0604020202020204" pitchFamily="34" charset="0"/>
              </a:rPr>
              <a:t> on Medical Education v.3(3): 222-232</a:t>
            </a:r>
            <a:r>
              <a:rPr lang="de-DE" sz="2000" dirty="0">
                <a:solidFill>
                  <a:srgbClr val="2C3E50"/>
                </a:solidFill>
                <a:latin typeface="Arial" panose="020B0604020202020204" pitchFamily="34" charset="0"/>
                <a:cs typeface="Arial" panose="020B0604020202020204" pitchFamily="34" charset="0"/>
              </a:rPr>
              <a:t>. </a:t>
            </a:r>
            <a:r>
              <a:rPr lang="de-DE" sz="2000" dirty="0" smtClean="0">
                <a:solidFill>
                  <a:srgbClr val="2C3E50"/>
                </a:solidFill>
                <a:latin typeface="Arial" panose="020B0604020202020204" pitchFamily="34" charset="0"/>
                <a:cs typeface="Arial" panose="020B0604020202020204" pitchFamily="34" charset="0"/>
              </a:rPr>
              <a:t/>
            </a:r>
            <a:br>
              <a:rPr lang="de-DE" sz="2000" dirty="0" smtClean="0">
                <a:solidFill>
                  <a:srgbClr val="2C3E50"/>
                </a:solidFill>
                <a:latin typeface="Arial" panose="020B0604020202020204" pitchFamily="34" charset="0"/>
                <a:cs typeface="Arial" panose="020B0604020202020204" pitchFamily="34" charset="0"/>
              </a:rPr>
            </a:br>
            <a:r>
              <a:rPr lang="de-DE" sz="2000" dirty="0" smtClean="0">
                <a:solidFill>
                  <a:srgbClr val="2C3E50"/>
                </a:solidFill>
                <a:latin typeface="Arial" panose="020B0604020202020204" pitchFamily="34" charset="0"/>
                <a:cs typeface="Arial" panose="020B0604020202020204" pitchFamily="34" charset="0"/>
              </a:rPr>
              <a:t>DOI 10.1007/s440037-014-0129-9 </a:t>
            </a:r>
            <a:r>
              <a:rPr lang="de-DE" sz="2000" dirty="0">
                <a:solidFill>
                  <a:srgbClr val="2C3E50"/>
                </a:solidFill>
                <a:latin typeface="Arial" panose="020B0604020202020204" pitchFamily="34" charset="0"/>
                <a:cs typeface="Arial" panose="020B0604020202020204" pitchFamily="34" charset="0"/>
              </a:rPr>
              <a:t>[</a:t>
            </a:r>
            <a:r>
              <a:rPr lang="de-DE" sz="2000" dirty="0" smtClean="0">
                <a:solidFill>
                  <a:srgbClr val="2C3E50"/>
                </a:solidFill>
                <a:latin typeface="Arial" panose="020B0604020202020204" pitchFamily="34" charset="0"/>
                <a:cs typeface="Arial" panose="020B0604020202020204" pitchFamily="34" charset="0"/>
              </a:rPr>
              <a:t>20.03.2018]</a:t>
            </a:r>
            <a:endParaRPr lang="en-US" sz="2000" dirty="0" smtClean="0">
              <a:solidFill>
                <a:srgbClr val="2C3E50"/>
              </a:solidFill>
              <a:latin typeface="Helvetica" pitchFamily="34" charset="0"/>
            </a:endParaRPr>
          </a:p>
          <a:p>
            <a:pPr marL="800100" indent="-800100">
              <a:spcBef>
                <a:spcPts val="300"/>
              </a:spcBef>
              <a:spcAft>
                <a:spcPts val="300"/>
              </a:spcAft>
            </a:pPr>
            <a:r>
              <a:rPr lang="en-US" sz="2000" dirty="0" smtClean="0">
                <a:solidFill>
                  <a:srgbClr val="2C3E50"/>
                </a:solidFill>
                <a:latin typeface="Helvetica" pitchFamily="34" charset="0"/>
              </a:rPr>
              <a:t>Vaughan, N. </a:t>
            </a:r>
            <a:r>
              <a:rPr lang="en-US" sz="2000" dirty="0">
                <a:solidFill>
                  <a:srgbClr val="2C3E50"/>
                </a:solidFill>
                <a:latin typeface="Helvetica" pitchFamily="34" charset="0"/>
              </a:rPr>
              <a:t>(2007): Perspectives on Blended Learning in Higher Education: International Journal on E-Learning. </a:t>
            </a:r>
            <a:r>
              <a:rPr lang="en-US" sz="2000" dirty="0" smtClean="0">
                <a:solidFill>
                  <a:srgbClr val="2C3E50"/>
                </a:solidFill>
                <a:latin typeface="Helvetica" pitchFamily="34" charset="0"/>
              </a:rPr>
              <a:t>v6(1): </a:t>
            </a:r>
            <a:r>
              <a:rPr lang="en-US" sz="2000" dirty="0">
                <a:solidFill>
                  <a:srgbClr val="2C3E50"/>
                </a:solidFill>
                <a:latin typeface="Helvetica" pitchFamily="34" charset="0"/>
              </a:rPr>
              <a:t>81-94. Chesapeake, VA: </a:t>
            </a:r>
            <a:r>
              <a:rPr lang="en-US" sz="2000" dirty="0" smtClean="0">
                <a:solidFill>
                  <a:srgbClr val="2C3E50"/>
                </a:solidFill>
                <a:latin typeface="Helvetica" pitchFamily="34" charset="0"/>
              </a:rPr>
              <a:t>AACE</a:t>
            </a:r>
          </a:p>
          <a:p>
            <a:pPr marL="800100" indent="-800100">
              <a:spcBef>
                <a:spcPts val="300"/>
              </a:spcBef>
              <a:spcAft>
                <a:spcPts val="300"/>
              </a:spcAft>
            </a:pPr>
            <a:r>
              <a:rPr lang="de-DE" sz="2000" dirty="0" err="1" smtClean="0">
                <a:solidFill>
                  <a:srgbClr val="2C3E50"/>
                </a:solidFill>
                <a:latin typeface="Helvetica" pitchFamily="34" charset="0"/>
              </a:rPr>
              <a:t>Tiemeyer</a:t>
            </a:r>
            <a:r>
              <a:rPr lang="de-DE" sz="2000" dirty="0">
                <a:solidFill>
                  <a:srgbClr val="2C3E50"/>
                </a:solidFill>
                <a:latin typeface="Helvetica" pitchFamily="34" charset="0"/>
              </a:rPr>
              <a:t>, E. (2001). E-Learning Projekte erfolgreich managen. In: Handbuch E-Learning. Expertenwissen aus Wissenschaft und Praxis. In: K. </a:t>
            </a:r>
            <a:r>
              <a:rPr lang="de-DE" sz="2000" dirty="0" err="1">
                <a:solidFill>
                  <a:srgbClr val="2C3E50"/>
                </a:solidFill>
                <a:latin typeface="Helvetica" pitchFamily="34" charset="0"/>
              </a:rPr>
              <a:t>Wilbers</a:t>
            </a:r>
            <a:r>
              <a:rPr lang="de-DE" sz="2000" dirty="0">
                <a:solidFill>
                  <a:srgbClr val="2C3E50"/>
                </a:solidFill>
                <a:latin typeface="Helvetica" pitchFamily="34" charset="0"/>
              </a:rPr>
              <a:t> und A. Hohenstein </a:t>
            </a:r>
            <a:r>
              <a:rPr lang="de-DE" sz="2000" dirty="0" smtClean="0">
                <a:solidFill>
                  <a:srgbClr val="2C3E50"/>
                </a:solidFill>
                <a:latin typeface="Helvetica" pitchFamily="34" charset="0"/>
              </a:rPr>
              <a:t/>
            </a:r>
            <a:br>
              <a:rPr lang="de-DE" sz="2000" dirty="0" smtClean="0">
                <a:solidFill>
                  <a:srgbClr val="2C3E50"/>
                </a:solidFill>
                <a:latin typeface="Helvetica" pitchFamily="34" charset="0"/>
              </a:rPr>
            </a:br>
            <a:r>
              <a:rPr lang="de-DE" sz="2000" dirty="0" smtClean="0">
                <a:solidFill>
                  <a:srgbClr val="2C3E50"/>
                </a:solidFill>
                <a:latin typeface="Helvetica" pitchFamily="34" charset="0"/>
              </a:rPr>
              <a:t>(</a:t>
            </a:r>
            <a:r>
              <a:rPr lang="de-DE" sz="2000" dirty="0">
                <a:solidFill>
                  <a:srgbClr val="2C3E50"/>
                </a:solidFill>
                <a:latin typeface="Helvetica" pitchFamily="34" charset="0"/>
              </a:rPr>
              <a:t>Hrsg.). Handbuch E-Learning. Expertenwissen aus Wissenschaft und Praxis. Köln: Fachverlag Deutscher </a:t>
            </a:r>
            <a:r>
              <a:rPr lang="de-DE" sz="2000" dirty="0" smtClean="0">
                <a:solidFill>
                  <a:srgbClr val="2C3E50"/>
                </a:solidFill>
                <a:latin typeface="Helvetica" pitchFamily="34" charset="0"/>
              </a:rPr>
              <a:t>Wirtschaftsdienst    </a:t>
            </a:r>
          </a:p>
          <a:p>
            <a:pPr marL="800100" indent="-800100">
              <a:spcBef>
                <a:spcPts val="300"/>
              </a:spcBef>
              <a:spcAft>
                <a:spcPts val="300"/>
              </a:spcAft>
            </a:pPr>
            <a:r>
              <a:rPr lang="de-DE" sz="2000" dirty="0" err="1">
                <a:solidFill>
                  <a:srgbClr val="2C3E50"/>
                </a:solidFill>
                <a:latin typeface="Helvetica" pitchFamily="34" charset="0"/>
              </a:rPr>
              <a:t>Wannemacher</a:t>
            </a:r>
            <a:r>
              <a:rPr lang="de-DE" sz="2000" dirty="0">
                <a:solidFill>
                  <a:srgbClr val="2C3E50"/>
                </a:solidFill>
                <a:latin typeface="Helvetica" pitchFamily="34" charset="0"/>
              </a:rPr>
              <a:t>, </a:t>
            </a:r>
            <a:r>
              <a:rPr lang="de-DE" sz="2000" dirty="0" smtClean="0">
                <a:solidFill>
                  <a:srgbClr val="2C3E50"/>
                </a:solidFill>
                <a:latin typeface="Helvetica" pitchFamily="34" charset="0"/>
              </a:rPr>
              <a:t>K. et al. (2016</a:t>
            </a:r>
            <a:r>
              <a:rPr lang="de-DE" sz="2000" dirty="0">
                <a:solidFill>
                  <a:srgbClr val="2C3E50"/>
                </a:solidFill>
                <a:latin typeface="Helvetica" pitchFamily="34" charset="0"/>
              </a:rPr>
              <a:t>). </a:t>
            </a:r>
            <a:r>
              <a:rPr lang="de-DE" sz="2000" dirty="0">
                <a:solidFill>
                  <a:srgbClr val="2C3E50"/>
                </a:solidFill>
                <a:latin typeface="Helvetica" pitchFamily="34" charset="0"/>
                <a:hlinkClick r:id="rId18"/>
              </a:rPr>
              <a:t>Digitale Lernszenarien im Hochschulbereich. Arbeitspapier Nr. 15. Berlin: Hochschulforum Digitalisierung</a:t>
            </a:r>
            <a:r>
              <a:rPr lang="de-DE" sz="2000" dirty="0">
                <a:solidFill>
                  <a:srgbClr val="2C3E50"/>
                </a:solidFill>
                <a:latin typeface="Helvetica" pitchFamily="34" charset="0"/>
              </a:rPr>
              <a:t>. </a:t>
            </a:r>
            <a:r>
              <a:rPr lang="de-DE" sz="2000" dirty="0" smtClean="0">
                <a:solidFill>
                  <a:srgbClr val="2C3E50"/>
                </a:solidFill>
                <a:latin typeface="Helvetica" pitchFamily="34" charset="0"/>
              </a:rPr>
              <a:t>Lizenziert unter </a:t>
            </a:r>
            <a:r>
              <a:rPr lang="de-DE" sz="2000" dirty="0" smtClean="0">
                <a:solidFill>
                  <a:srgbClr val="2C3E50"/>
                </a:solidFill>
                <a:latin typeface="Helvetica" pitchFamily="34" charset="0"/>
                <a:hlinkClick r:id="rId19"/>
              </a:rPr>
              <a:t>CC-BY-NC-ND 4.0</a:t>
            </a:r>
            <a:r>
              <a:rPr lang="de-DE" sz="2000" dirty="0" smtClean="0">
                <a:solidFill>
                  <a:srgbClr val="2C3E50"/>
                </a:solidFill>
                <a:latin typeface="Helvetica" pitchFamily="34" charset="0"/>
              </a:rPr>
              <a:t>. </a:t>
            </a:r>
            <a:br>
              <a:rPr lang="de-DE" sz="2000" dirty="0" smtClean="0">
                <a:solidFill>
                  <a:srgbClr val="2C3E50"/>
                </a:solidFill>
                <a:latin typeface="Helvetica" pitchFamily="34" charset="0"/>
              </a:rPr>
            </a:br>
            <a:r>
              <a:rPr lang="de-DE" sz="2000" dirty="0" smtClean="0">
                <a:solidFill>
                  <a:srgbClr val="2C3E50"/>
                </a:solidFill>
                <a:latin typeface="Arial" panose="020B0604020202020204" pitchFamily="34" charset="0"/>
                <a:cs typeface="Arial" panose="020B0604020202020204" pitchFamily="34" charset="0"/>
              </a:rPr>
              <a:t>[20.03.2018</a:t>
            </a:r>
            <a:r>
              <a:rPr lang="de-DE" sz="2000" dirty="0">
                <a:solidFill>
                  <a:srgbClr val="2C3E50"/>
                </a:solidFill>
                <a:latin typeface="Arial" panose="020B0604020202020204" pitchFamily="34" charset="0"/>
                <a:cs typeface="Arial" panose="020B0604020202020204" pitchFamily="34" charset="0"/>
              </a:rPr>
              <a:t>]</a:t>
            </a:r>
            <a:r>
              <a:rPr lang="de-DE" sz="2000" dirty="0" smtClean="0">
                <a:solidFill>
                  <a:srgbClr val="2C3E50"/>
                </a:solidFill>
                <a:latin typeface="Arial" panose="020B0604020202020204" pitchFamily="34" charset="0"/>
                <a:cs typeface="Arial" panose="020B0604020202020204" pitchFamily="34" charset="0"/>
              </a:rPr>
              <a:t> </a:t>
            </a:r>
            <a:endParaRPr lang="en-US" sz="2000" dirty="0">
              <a:solidFill>
                <a:srgbClr val="2C3E50"/>
              </a:solidFill>
              <a:latin typeface="Helvetica" pitchFamily="34" charset="0"/>
            </a:endParaRPr>
          </a:p>
        </p:txBody>
      </p:sp>
      <p:pic>
        <p:nvPicPr>
          <p:cNvPr id="25" name="Picture 9" descr="\\ad\home\schmidto\Windows\Desktop\keyboard-right-arrow-button.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1057" y="24594754"/>
            <a:ext cx="1893934" cy="189393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9" descr="\\ad\home\schmidto\Windows\Desktop\keyboard-right-arrow-button.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47121" y="24585616"/>
            <a:ext cx="1893934" cy="1893933"/>
          </a:xfrm>
          <a:prstGeom prst="rect">
            <a:avLst/>
          </a:prstGeom>
          <a:noFill/>
          <a:extLst>
            <a:ext uri="{909E8E84-426E-40DD-AFC4-6F175D3DCCD1}">
              <a14:hiddenFill xmlns:a14="http://schemas.microsoft.com/office/drawing/2010/main">
                <a:solidFill>
                  <a:srgbClr val="FFFFFF"/>
                </a:solidFill>
              </a14:hiddenFill>
            </a:ext>
          </a:extLst>
        </p:spPr>
      </p:pic>
      <p:sp>
        <p:nvSpPr>
          <p:cNvPr id="27" name="Rechteck 26"/>
          <p:cNvSpPr/>
          <p:nvPr/>
        </p:nvSpPr>
        <p:spPr>
          <a:xfrm>
            <a:off x="1150438" y="22549417"/>
            <a:ext cx="25527847" cy="707886"/>
          </a:xfrm>
          <a:prstGeom prst="rect">
            <a:avLst/>
          </a:prstGeom>
        </p:spPr>
        <p:txBody>
          <a:bodyPr wrap="square">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000" dirty="0" err="1" smtClean="0">
                <a:solidFill>
                  <a:srgbClr val="2C3E50"/>
                </a:solidFill>
                <a:latin typeface="Helvetica" pitchFamily="34" charset="0"/>
              </a:rPr>
              <a:t>Rechts</a:t>
            </a:r>
            <a:r>
              <a:rPr lang="en-US" sz="2000" dirty="0">
                <a:solidFill>
                  <a:srgbClr val="2C3E50"/>
                </a:solidFill>
                <a:latin typeface="Helvetica" pitchFamily="34" charset="0"/>
              </a:rPr>
              <a:t>: “GDC Online 2011_Monday_Smartphone and Tablet Games Summit” von </a:t>
            </a:r>
            <a:r>
              <a:rPr lang="en-US" sz="2000" dirty="0">
                <a:solidFill>
                  <a:srgbClr val="2C3E50"/>
                </a:solidFill>
                <a:latin typeface="Helvetica" pitchFamily="34" charset="0"/>
                <a:hlinkClick r:id="rId21"/>
              </a:rPr>
              <a:t>Official GDC </a:t>
            </a:r>
            <a:r>
              <a:rPr lang="en-US" sz="2000" dirty="0">
                <a:solidFill>
                  <a:srgbClr val="2C3E50"/>
                </a:solidFill>
                <a:latin typeface="Helvetica" pitchFamily="34" charset="0"/>
              </a:rPr>
              <a:t>via </a:t>
            </a:r>
            <a:r>
              <a:rPr lang="en-US" sz="2000" dirty="0" err="1">
                <a:solidFill>
                  <a:srgbClr val="2C3E50"/>
                </a:solidFill>
                <a:latin typeface="Helvetica" pitchFamily="34" charset="0"/>
                <a:hlinkClick r:id="rId22"/>
              </a:rPr>
              <a:t>flickr</a:t>
            </a:r>
            <a:r>
              <a:rPr lang="en-US" sz="2000" dirty="0">
                <a:solidFill>
                  <a:srgbClr val="2C3E50"/>
                </a:solidFill>
                <a:latin typeface="Helvetica" pitchFamily="34" charset="0"/>
              </a:rPr>
              <a:t>, </a:t>
            </a:r>
            <a:r>
              <a:rPr lang="en-US" sz="2000" dirty="0" err="1">
                <a:solidFill>
                  <a:srgbClr val="2C3E50"/>
                </a:solidFill>
                <a:latin typeface="Helvetica" pitchFamily="34" charset="0"/>
              </a:rPr>
              <a:t>lizenziert</a:t>
            </a:r>
            <a:r>
              <a:rPr lang="en-US" sz="2000" dirty="0">
                <a:solidFill>
                  <a:srgbClr val="2C3E50"/>
                </a:solidFill>
                <a:latin typeface="Helvetica" pitchFamily="34" charset="0"/>
              </a:rPr>
              <a:t> </a:t>
            </a:r>
            <a:r>
              <a:rPr lang="en-US" sz="2000" dirty="0" err="1">
                <a:solidFill>
                  <a:srgbClr val="2C3E50"/>
                </a:solidFill>
                <a:latin typeface="Helvetica" pitchFamily="34" charset="0"/>
              </a:rPr>
              <a:t>unter</a:t>
            </a:r>
            <a:r>
              <a:rPr lang="en-US" sz="2000" dirty="0">
                <a:solidFill>
                  <a:srgbClr val="2C3E50"/>
                </a:solidFill>
                <a:latin typeface="Helvetica" pitchFamily="34" charset="0"/>
              </a:rPr>
              <a:t> </a:t>
            </a:r>
            <a:r>
              <a:rPr lang="en-US" sz="2000" dirty="0">
                <a:solidFill>
                  <a:srgbClr val="2C3E50"/>
                </a:solidFill>
                <a:latin typeface="Helvetica" pitchFamily="34" charset="0"/>
                <a:hlinkClick r:id="rId23"/>
              </a:rPr>
              <a:t>CC-BY 2.0</a:t>
            </a:r>
            <a:endParaRPr lang="en-US" sz="2000" dirty="0">
              <a:solidFill>
                <a:srgbClr val="2C3E50"/>
              </a:solidFill>
              <a:latin typeface="Helvetica" pitchFamily="34" charset="0"/>
            </a:endParaRPr>
          </a:p>
          <a:p>
            <a:pPr algn="r"/>
            <a:r>
              <a:rPr lang="en-US" sz="2000" dirty="0" smtClean="0">
                <a:solidFill>
                  <a:srgbClr val="2C3E50"/>
                </a:solidFill>
                <a:latin typeface="Helvetica" pitchFamily="34" charset="0"/>
              </a:rPr>
              <a:t>Links: “ISC Orientation Week 1st Meeting Fall 2011” von </a:t>
            </a:r>
            <a:r>
              <a:rPr lang="en-US" sz="2000" dirty="0" smtClean="0">
                <a:solidFill>
                  <a:srgbClr val="2C3E50"/>
                </a:solidFill>
                <a:latin typeface="Helvetica" pitchFamily="34" charset="0"/>
                <a:hlinkClick r:id="rId24"/>
              </a:rPr>
              <a:t>Jirka Matousek </a:t>
            </a:r>
            <a:r>
              <a:rPr lang="en-US" sz="2000" dirty="0" smtClean="0">
                <a:solidFill>
                  <a:srgbClr val="2C3E50"/>
                </a:solidFill>
                <a:latin typeface="Helvetica" pitchFamily="34" charset="0"/>
              </a:rPr>
              <a:t>via </a:t>
            </a:r>
            <a:r>
              <a:rPr lang="en-US" sz="2000" dirty="0" err="1" smtClean="0">
                <a:solidFill>
                  <a:srgbClr val="2C3E50"/>
                </a:solidFill>
                <a:latin typeface="Helvetica" pitchFamily="34" charset="0"/>
                <a:hlinkClick r:id="rId25"/>
              </a:rPr>
              <a:t>flickr</a:t>
            </a:r>
            <a:r>
              <a:rPr lang="en-US" sz="2000" dirty="0" smtClean="0">
                <a:solidFill>
                  <a:srgbClr val="2C3E50"/>
                </a:solidFill>
                <a:latin typeface="Helvetica" pitchFamily="34" charset="0"/>
              </a:rPr>
              <a:t>, </a:t>
            </a:r>
            <a:r>
              <a:rPr lang="en-US" sz="2000" dirty="0" err="1" smtClean="0">
                <a:solidFill>
                  <a:srgbClr val="2C3E50"/>
                </a:solidFill>
                <a:latin typeface="Helvetica" pitchFamily="34" charset="0"/>
              </a:rPr>
              <a:t>lizenziert</a:t>
            </a:r>
            <a:r>
              <a:rPr lang="en-US" sz="2000" dirty="0" smtClean="0">
                <a:solidFill>
                  <a:srgbClr val="2C3E50"/>
                </a:solidFill>
                <a:latin typeface="Helvetica" pitchFamily="34" charset="0"/>
              </a:rPr>
              <a:t> </a:t>
            </a:r>
            <a:r>
              <a:rPr lang="en-US" sz="2000" dirty="0" err="1" smtClean="0">
                <a:solidFill>
                  <a:srgbClr val="2C3E50"/>
                </a:solidFill>
                <a:latin typeface="Helvetica" pitchFamily="34" charset="0"/>
              </a:rPr>
              <a:t>unter</a:t>
            </a:r>
            <a:r>
              <a:rPr lang="en-US" sz="2000" dirty="0" smtClean="0">
                <a:solidFill>
                  <a:srgbClr val="2C3E50"/>
                </a:solidFill>
                <a:latin typeface="Helvetica" pitchFamily="34" charset="0"/>
              </a:rPr>
              <a:t> </a:t>
            </a:r>
            <a:r>
              <a:rPr lang="en-US" sz="2000" dirty="0" smtClean="0">
                <a:solidFill>
                  <a:srgbClr val="2C3E50"/>
                </a:solidFill>
                <a:latin typeface="Helvetica" pitchFamily="34" charset="0"/>
                <a:hlinkClick r:id="rId23"/>
              </a:rPr>
              <a:t>CC-BY 2.0</a:t>
            </a:r>
            <a:r>
              <a:rPr lang="en-US" sz="2000" dirty="0" smtClean="0">
                <a:solidFill>
                  <a:srgbClr val="2C3E50"/>
                </a:solidFill>
                <a:latin typeface="Helvetica" pitchFamily="34" charset="0"/>
              </a:rPr>
              <a:t> </a:t>
            </a:r>
          </a:p>
        </p:txBody>
      </p:sp>
      <p:sp>
        <p:nvSpPr>
          <p:cNvPr id="28" name="Textfeld 27"/>
          <p:cNvSpPr txBox="1"/>
          <p:nvPr/>
        </p:nvSpPr>
        <p:spPr>
          <a:xfrm>
            <a:off x="2998290" y="2607793"/>
            <a:ext cx="22682520" cy="3168352"/>
          </a:xfrm>
          <a:prstGeom prst="rect">
            <a:avLst/>
          </a:prstGeom>
        </p:spPr>
        <p:txBody>
          <a:bodyPr vert="horz" wrap="none" lIns="0" tIns="0" rIns="0" bIns="0" rtlCol="0" anchor="t" anchorCtr="0">
            <a:noAutofit/>
          </a:bodyPr>
          <a:lstStyle/>
          <a:p>
            <a:pPr marL="0" marR="0" indent="0" algn="l" defTabSz="2087831" rtl="0" eaLnBrk="1" fontAlgn="auto" latinLnBrk="0" hangingPunct="1">
              <a:lnSpc>
                <a:spcPts val="11500"/>
              </a:lnSpc>
              <a:spcBef>
                <a:spcPct val="0"/>
              </a:spcBef>
              <a:spcAft>
                <a:spcPts val="0"/>
              </a:spcAft>
              <a:buClrTx/>
              <a:buSzTx/>
              <a:buFontTx/>
              <a:buNone/>
              <a:tabLst/>
            </a:pPr>
            <a:r>
              <a:rPr lang="de-DE" sz="11500" dirty="0" smtClean="0">
                <a:solidFill>
                  <a:schemeClr val="bg1"/>
                </a:solidFill>
                <a:latin typeface="Helvetica" pitchFamily="34" charset="0"/>
                <a:ea typeface="+mj-ea"/>
                <a:cs typeface="Times New Roman"/>
              </a:rPr>
              <a:t>Blended Learning Formate</a:t>
            </a:r>
          </a:p>
          <a:p>
            <a:pPr marL="0" marR="0" indent="0" algn="l" defTabSz="2087831" rtl="0" eaLnBrk="1" fontAlgn="auto" latinLnBrk="0" hangingPunct="1">
              <a:lnSpc>
                <a:spcPts val="11500"/>
              </a:lnSpc>
              <a:spcBef>
                <a:spcPct val="0"/>
              </a:spcBef>
              <a:spcAft>
                <a:spcPts val="0"/>
              </a:spcAft>
              <a:buClrTx/>
              <a:buSzTx/>
              <a:buFontTx/>
              <a:buNone/>
              <a:tabLst/>
            </a:pPr>
            <a:r>
              <a:rPr lang="de-DE" sz="11500" dirty="0" smtClean="0">
                <a:solidFill>
                  <a:schemeClr val="bg1"/>
                </a:solidFill>
                <a:latin typeface="Helvetica" pitchFamily="34" charset="0"/>
                <a:ea typeface="+mj-ea"/>
                <a:cs typeface="Times New Roman"/>
              </a:rPr>
              <a:t>planen und realisieren</a:t>
            </a:r>
            <a:endParaRPr kumimoji="0" lang="de-DE" sz="11500" i="0" u="none" strike="noStrike" kern="1200" cap="none" spc="0" normalizeH="0" baseline="0" noProof="0" dirty="0" smtClean="0">
              <a:ln>
                <a:noFill/>
              </a:ln>
              <a:solidFill>
                <a:schemeClr val="bg1"/>
              </a:solidFill>
              <a:uLnTx/>
              <a:uFillTx/>
              <a:latin typeface="Helvetica" pitchFamily="34" charset="0"/>
              <a:ea typeface="+mj-ea"/>
              <a:cs typeface="Times New Roman"/>
            </a:endParaRPr>
          </a:p>
        </p:txBody>
      </p:sp>
      <p:sp>
        <p:nvSpPr>
          <p:cNvPr id="29" name="Rechteck 28"/>
          <p:cNvSpPr/>
          <p:nvPr/>
        </p:nvSpPr>
        <p:spPr>
          <a:xfrm>
            <a:off x="900114" y="900113"/>
            <a:ext cx="1522310" cy="7374822"/>
          </a:xfrm>
          <a:prstGeom prst="rect">
            <a:avLst/>
          </a:prstGeom>
          <a:solidFill>
            <a:srgbClr val="2C3E50"/>
          </a:solidFill>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de-DE" sz="6000" dirty="0">
                <a:latin typeface="Helvetica" pitchFamily="34" charset="0"/>
              </a:rPr>
              <a:t>CHECKLISTE</a:t>
            </a:r>
          </a:p>
        </p:txBody>
      </p:sp>
      <p:pic>
        <p:nvPicPr>
          <p:cNvPr id="32" name="Picture 2" descr="cc-by">
            <a:hlinkClick r:id="rId26"/>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00113" y="35211954"/>
            <a:ext cx="3292275" cy="1198803"/>
          </a:xfrm>
          <a:prstGeom prst="rect">
            <a:avLst/>
          </a:prstGeom>
          <a:noFill/>
          <a:extLst>
            <a:ext uri="{909E8E84-426E-40DD-AFC4-6F175D3DCCD1}">
              <a14:hiddenFill xmlns:a14="http://schemas.microsoft.com/office/drawing/2010/main">
                <a:solidFill>
                  <a:srgbClr val="FFFFFF"/>
                </a:solidFill>
              </a14:hiddenFill>
            </a:ext>
          </a:extLst>
        </p:spPr>
      </p:pic>
      <p:sp>
        <p:nvSpPr>
          <p:cNvPr id="35" name="Textfeld 34"/>
          <p:cNvSpPr txBox="1"/>
          <p:nvPr/>
        </p:nvSpPr>
        <p:spPr>
          <a:xfrm>
            <a:off x="4503288" y="35126230"/>
            <a:ext cx="21348651" cy="2679758"/>
          </a:xfrm>
          <a:prstGeom prst="rect">
            <a:avLst/>
          </a:prstGeom>
        </p:spPr>
        <p:txBody>
          <a:bodyPr vert="horz" wrap="none" lIns="0" tIns="0" rIns="0" bIns="0" rtlCol="0" anchor="t" anchorCtr="0">
            <a:noAutofit/>
          </a:bodyPr>
          <a:lstStyle/>
          <a:p>
            <a:pPr marL="0" marR="0" indent="0" algn="l" defTabSz="2087831" rtl="0" eaLnBrk="1" fontAlgn="auto" latinLnBrk="0" hangingPunct="1">
              <a:lnSpc>
                <a:spcPct val="100000"/>
              </a:lnSpc>
              <a:spcBef>
                <a:spcPct val="0"/>
              </a:spcBef>
              <a:spcAft>
                <a:spcPts val="0"/>
              </a:spcAft>
              <a:buClrTx/>
              <a:buSzTx/>
              <a:buFontTx/>
              <a:buNone/>
              <a:tabLst/>
            </a:pPr>
            <a:r>
              <a:rPr kumimoji="0" lang="de-DE" sz="3600" b="0" u="none" strike="noStrike" kern="1200" cap="none" spc="0" normalizeH="0" baseline="0" noProof="0" dirty="0" smtClean="0">
                <a:ln>
                  <a:noFill/>
                </a:ln>
                <a:solidFill>
                  <a:srgbClr val="2C3E50"/>
                </a:solidFill>
                <a:effectLst/>
                <a:uLnTx/>
                <a:uFillTx/>
                <a:latin typeface="Helvetica" pitchFamily="34" charset="0"/>
                <a:ea typeface="+mj-ea"/>
                <a:cs typeface="Times New Roman"/>
              </a:rPr>
              <a:t>Die Checkliste </a:t>
            </a:r>
            <a:r>
              <a:rPr kumimoji="0" lang="de-DE" sz="3600" b="0" i="1" u="none" strike="noStrike" kern="1200" cap="none" spc="0" normalizeH="0" baseline="0" noProof="0" dirty="0" smtClean="0">
                <a:ln>
                  <a:noFill/>
                </a:ln>
                <a:solidFill>
                  <a:srgbClr val="2C3E50"/>
                </a:solidFill>
                <a:effectLst/>
                <a:uLnTx/>
                <a:uFillTx/>
                <a:latin typeface="Helvetica" pitchFamily="34" charset="0"/>
                <a:ea typeface="+mj-ea"/>
                <a:cs typeface="Times New Roman"/>
              </a:rPr>
              <a:t>„Blended Learning Formate planen und</a:t>
            </a:r>
            <a:r>
              <a:rPr kumimoji="0" lang="de-DE" sz="3600" b="0" i="1" u="none" strike="noStrike" kern="1200" cap="none" spc="0" normalizeH="0" noProof="0" dirty="0" smtClean="0">
                <a:ln>
                  <a:noFill/>
                </a:ln>
                <a:solidFill>
                  <a:srgbClr val="2C3E50"/>
                </a:solidFill>
                <a:effectLst/>
                <a:uLnTx/>
                <a:uFillTx/>
                <a:latin typeface="Helvetica" pitchFamily="34" charset="0"/>
                <a:ea typeface="+mj-ea"/>
                <a:cs typeface="Times New Roman"/>
              </a:rPr>
              <a:t> realisieren“ </a:t>
            </a:r>
            <a:r>
              <a:rPr kumimoji="0" lang="de-DE" sz="3600" b="0" i="0" u="none" strike="noStrike" kern="1200" cap="none" spc="0" normalizeH="0" noProof="0" dirty="0" smtClean="0">
                <a:ln>
                  <a:noFill/>
                </a:ln>
                <a:solidFill>
                  <a:srgbClr val="2C3E50"/>
                </a:solidFill>
                <a:effectLst/>
                <a:uLnTx/>
                <a:uFillTx/>
                <a:latin typeface="Helvetica" pitchFamily="34" charset="0"/>
                <a:ea typeface="+mj-ea"/>
                <a:cs typeface="Times New Roman"/>
              </a:rPr>
              <a:t>von Tobias Schmidt wurde im </a:t>
            </a:r>
            <a:br>
              <a:rPr kumimoji="0" lang="de-DE" sz="3600" b="0" i="0" u="none" strike="noStrike" kern="1200" cap="none" spc="0" normalizeH="0" noProof="0" dirty="0" smtClean="0">
                <a:ln>
                  <a:noFill/>
                </a:ln>
                <a:solidFill>
                  <a:srgbClr val="2C3E50"/>
                </a:solidFill>
                <a:effectLst/>
                <a:uLnTx/>
                <a:uFillTx/>
                <a:latin typeface="Helvetica" pitchFamily="34" charset="0"/>
                <a:ea typeface="+mj-ea"/>
                <a:cs typeface="Times New Roman"/>
              </a:rPr>
            </a:br>
            <a:r>
              <a:rPr lang="de-DE" sz="3600" dirty="0" smtClean="0">
                <a:solidFill>
                  <a:srgbClr val="2C3E50"/>
                </a:solidFill>
                <a:latin typeface="Helvetica" pitchFamily="34" charset="0"/>
                <a:ea typeface="+mj-ea"/>
                <a:cs typeface="Times New Roman"/>
              </a:rPr>
              <a:t>Rahmen des BMBF-Projekts </a:t>
            </a:r>
            <a:r>
              <a:rPr lang="de-DE" sz="3600" dirty="0" smtClean="0">
                <a:solidFill>
                  <a:srgbClr val="2C3E50"/>
                </a:solidFill>
                <a:latin typeface="Helvetica" pitchFamily="34" charset="0"/>
                <a:ea typeface="+mj-ea"/>
                <a:cs typeface="Times New Roman"/>
                <a:hlinkClick r:id="rId28"/>
              </a:rPr>
              <a:t>MER</a:t>
            </a:r>
            <a:r>
              <a:rPr lang="de-DE" sz="3600" i="1" dirty="0" smtClean="0">
                <a:solidFill>
                  <a:srgbClr val="2C3E50"/>
                </a:solidFill>
                <a:latin typeface="Helvetica" pitchFamily="34" charset="0"/>
                <a:ea typeface="+mj-ea"/>
                <a:cs typeface="Times New Roman"/>
                <a:hlinkClick r:id="rId28"/>
              </a:rPr>
              <a:t>LIN </a:t>
            </a:r>
            <a:r>
              <a:rPr lang="de-DE" sz="3600" dirty="0" smtClean="0">
                <a:solidFill>
                  <a:srgbClr val="2C3E50"/>
                </a:solidFill>
                <a:latin typeface="Helvetica" pitchFamily="34" charset="0"/>
                <a:ea typeface="+mj-ea"/>
                <a:cs typeface="Times New Roman"/>
                <a:hlinkClick r:id="rId28"/>
              </a:rPr>
              <a:t>(Medical Education Research – Lehrforschung im Netz BW)</a:t>
            </a:r>
            <a:r>
              <a:rPr lang="de-DE" sz="3600" dirty="0" smtClean="0">
                <a:solidFill>
                  <a:srgbClr val="2C3E50"/>
                </a:solidFill>
                <a:latin typeface="Helvetica" pitchFamily="34" charset="0"/>
                <a:ea typeface="+mj-ea"/>
                <a:cs typeface="Times New Roman"/>
              </a:rPr>
              <a:t> </a:t>
            </a:r>
            <a:br>
              <a:rPr lang="de-DE" sz="3600" dirty="0" smtClean="0">
                <a:solidFill>
                  <a:srgbClr val="2C3E50"/>
                </a:solidFill>
                <a:latin typeface="Helvetica" pitchFamily="34" charset="0"/>
                <a:ea typeface="+mj-ea"/>
                <a:cs typeface="Times New Roman"/>
              </a:rPr>
            </a:br>
            <a:r>
              <a:rPr lang="de-DE" sz="3600" dirty="0" smtClean="0">
                <a:solidFill>
                  <a:srgbClr val="2C3E50"/>
                </a:solidFill>
                <a:latin typeface="Helvetica" pitchFamily="34" charset="0"/>
                <a:ea typeface="+mj-ea"/>
                <a:cs typeface="Times New Roman"/>
              </a:rPr>
              <a:t>an der Medizinischen Fakultät Freiburg erstellt und ist lizenziert unter der</a:t>
            </a:r>
            <a:r>
              <a:rPr kumimoji="0" lang="de-DE" sz="3600" b="0" i="0" u="none" strike="noStrike" kern="1200" cap="none" spc="0" normalizeH="0" noProof="0" dirty="0" smtClean="0">
                <a:ln>
                  <a:noFill/>
                </a:ln>
                <a:solidFill>
                  <a:srgbClr val="2C3E50"/>
                </a:solidFill>
                <a:effectLst/>
                <a:uLnTx/>
                <a:uFillTx/>
                <a:latin typeface="Helvetica" pitchFamily="34" charset="0"/>
                <a:ea typeface="+mj-ea"/>
                <a:cs typeface="Times New Roman"/>
              </a:rPr>
              <a:t> Creative </a:t>
            </a:r>
            <a:r>
              <a:rPr kumimoji="0" lang="de-DE" sz="3600" b="0" i="0" u="none" strike="noStrike" kern="1200" cap="none" spc="0" normalizeH="0" noProof="0" dirty="0" err="1" smtClean="0">
                <a:ln>
                  <a:noFill/>
                </a:ln>
                <a:solidFill>
                  <a:srgbClr val="2C3E50"/>
                </a:solidFill>
                <a:effectLst/>
                <a:uLnTx/>
                <a:uFillTx/>
                <a:latin typeface="Helvetica" pitchFamily="34" charset="0"/>
                <a:ea typeface="+mj-ea"/>
                <a:cs typeface="Times New Roman"/>
              </a:rPr>
              <a:t>Commons</a:t>
            </a:r>
            <a:r>
              <a:rPr kumimoji="0" lang="de-DE" sz="3600" b="0" i="0" u="none" strike="noStrike" kern="1200" cap="none" spc="0" normalizeH="0" noProof="0" dirty="0" smtClean="0">
                <a:ln>
                  <a:noFill/>
                </a:ln>
                <a:solidFill>
                  <a:srgbClr val="2C3E50"/>
                </a:solidFill>
                <a:effectLst/>
                <a:uLnTx/>
                <a:uFillTx/>
                <a:latin typeface="Helvetica" pitchFamily="34" charset="0"/>
                <a:ea typeface="+mj-ea"/>
                <a:cs typeface="Times New Roman"/>
              </a:rPr>
              <a:t> Lizenz </a:t>
            </a:r>
            <a:br>
              <a:rPr kumimoji="0" lang="de-DE" sz="3600" b="0" i="0" u="none" strike="noStrike" kern="1200" cap="none" spc="0" normalizeH="0" noProof="0" dirty="0" smtClean="0">
                <a:ln>
                  <a:noFill/>
                </a:ln>
                <a:solidFill>
                  <a:srgbClr val="2C3E50"/>
                </a:solidFill>
                <a:effectLst/>
                <a:uLnTx/>
                <a:uFillTx/>
                <a:latin typeface="Helvetica" pitchFamily="34" charset="0"/>
                <a:ea typeface="+mj-ea"/>
                <a:cs typeface="Times New Roman"/>
              </a:rPr>
            </a:br>
            <a:r>
              <a:rPr kumimoji="0" lang="de-DE" sz="3600" b="0" i="0" u="none" strike="noStrike" kern="1200" cap="none" spc="0" normalizeH="0" noProof="0" dirty="0" smtClean="0">
                <a:ln>
                  <a:noFill/>
                </a:ln>
                <a:solidFill>
                  <a:srgbClr val="2C3E50"/>
                </a:solidFill>
                <a:effectLst/>
                <a:uLnTx/>
                <a:uFillTx/>
                <a:latin typeface="Helvetica" pitchFamily="34" charset="0"/>
                <a:ea typeface="+mj-ea"/>
                <a:cs typeface="Times New Roman"/>
                <a:hlinkClick r:id="rId26"/>
              </a:rPr>
              <a:t>CC-BY 3.0 DE</a:t>
            </a:r>
            <a:r>
              <a:rPr kumimoji="0" lang="de-DE" sz="3600" b="0" i="0" u="none" strike="noStrike" kern="1200" cap="none" spc="0" normalizeH="0" noProof="0" dirty="0" smtClean="0">
                <a:ln>
                  <a:noFill/>
                </a:ln>
                <a:solidFill>
                  <a:srgbClr val="2C3E50"/>
                </a:solidFill>
                <a:effectLst/>
                <a:uLnTx/>
                <a:uFillTx/>
                <a:latin typeface="Helvetica" pitchFamily="34" charset="0"/>
                <a:ea typeface="+mj-ea"/>
                <a:cs typeface="Times New Roman"/>
              </a:rPr>
              <a:t>. Alle verwendeten Logos sind urheberrechtlich geschützt und von dieser Lizenz aus-</a:t>
            </a:r>
            <a:br>
              <a:rPr kumimoji="0" lang="de-DE" sz="3600" b="0" i="0" u="none" strike="noStrike" kern="1200" cap="none" spc="0" normalizeH="0" noProof="0" dirty="0" smtClean="0">
                <a:ln>
                  <a:noFill/>
                </a:ln>
                <a:solidFill>
                  <a:srgbClr val="2C3E50"/>
                </a:solidFill>
                <a:effectLst/>
                <a:uLnTx/>
                <a:uFillTx/>
                <a:latin typeface="Helvetica" pitchFamily="34" charset="0"/>
                <a:ea typeface="+mj-ea"/>
                <a:cs typeface="Times New Roman"/>
              </a:rPr>
            </a:br>
            <a:r>
              <a:rPr kumimoji="0" lang="de-DE" sz="3600" b="0" i="0" u="none" strike="noStrike" kern="1200" cap="none" spc="0" normalizeH="0" noProof="0" dirty="0" smtClean="0">
                <a:ln>
                  <a:noFill/>
                </a:ln>
                <a:solidFill>
                  <a:srgbClr val="2C3E50"/>
                </a:solidFill>
                <a:effectLst/>
                <a:uLnTx/>
                <a:uFillTx/>
                <a:latin typeface="Helvetica" pitchFamily="34" charset="0"/>
                <a:ea typeface="+mj-ea"/>
                <a:cs typeface="Times New Roman"/>
              </a:rPr>
              <a:t>genommen. </a:t>
            </a:r>
            <a:endParaRPr kumimoji="0" lang="de-DE" sz="3600" b="0" i="0" u="none" strike="noStrike" kern="1200" cap="none" spc="0" normalizeH="0" baseline="0" noProof="0" dirty="0" smtClean="0">
              <a:ln>
                <a:noFill/>
              </a:ln>
              <a:solidFill>
                <a:srgbClr val="2C3E50"/>
              </a:solidFill>
              <a:effectLst/>
              <a:uLnTx/>
              <a:uFillTx/>
              <a:latin typeface="Helvetica" pitchFamily="34" charset="0"/>
              <a:ea typeface="+mj-ea"/>
              <a:cs typeface="Times New Roman"/>
            </a:endParaRPr>
          </a:p>
        </p:txBody>
      </p:sp>
      <p:sp>
        <p:nvSpPr>
          <p:cNvPr id="2" name="Kreuz 1"/>
          <p:cNvSpPr/>
          <p:nvPr/>
        </p:nvSpPr>
        <p:spPr>
          <a:xfrm>
            <a:off x="9376966" y="11697653"/>
            <a:ext cx="8496944" cy="8496943"/>
          </a:xfrm>
          <a:prstGeom prst="plus">
            <a:avLst>
              <a:gd name="adj" fmla="val 35721"/>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86013927"/>
      </p:ext>
    </p:extLst>
  </p:cSld>
  <p:clrMapOvr>
    <a:masterClrMapping/>
  </p:clrMapOvr>
  <p:timing>
    <p:tnLst>
      <p:par>
        <p:cTn id="1" dur="indefinite" restart="never" nodeType="tmRoot"/>
      </p:par>
    </p:tnLst>
  </p:timing>
</p:sld>
</file>

<file path=ppt/theme/theme1.xml><?xml version="1.0" encoding="utf-8"?>
<a:theme xmlns:a="http://schemas.openxmlformats.org/drawingml/2006/main" name="Uni_Poster_E2_Office_A0_RGB_Office2002">
  <a:themeElements>
    <a:clrScheme name="Benutzerdefiniert 6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66092"/>
      </a:hlink>
      <a:folHlink>
        <a:srgbClr val="C0504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t" anchorCtr="0">
        <a:noAutofit/>
      </a:bodyPr>
      <a:lstStyle>
        <a:defPPr marL="0" marR="0" indent="0" algn="l" defTabSz="2087831" rtl="0" eaLnBrk="1" fontAlgn="auto" latinLnBrk="0" hangingPunct="1">
          <a:lnSpc>
            <a:spcPct val="100000"/>
          </a:lnSpc>
          <a:spcBef>
            <a:spcPct val="0"/>
          </a:spcBef>
          <a:spcAft>
            <a:spcPts val="0"/>
          </a:spcAft>
          <a:buClrTx/>
          <a:buSzTx/>
          <a:buFontTx/>
          <a:buNone/>
          <a:tabLst/>
          <a:defRPr kumimoji="0" sz="12000" b="0" i="0" u="none" strike="noStrike" kern="1200" cap="none" spc="0" normalizeH="0" baseline="0" noProof="0" dirty="0" smtClean="0">
            <a:ln>
              <a:noFill/>
            </a:ln>
            <a:solidFill>
              <a:schemeClr val="tx1"/>
            </a:solidFill>
            <a:effectLst/>
            <a:uLnTx/>
            <a:uFillTx/>
            <a:latin typeface="Times New Roman"/>
            <a:ea typeface="+mj-ea"/>
            <a:cs typeface="Times New Roman"/>
          </a:defRPr>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Uni_Poster_E2_Office_A0_RGB_Office2002</Template>
  <TotalTime>0</TotalTime>
  <Words>999</Words>
  <Application>Microsoft Office PowerPoint</Application>
  <PresentationFormat>Benutzerdefiniert</PresentationFormat>
  <Paragraphs>151</Paragraphs>
  <Slides>3</Slides>
  <Notes>3</Notes>
  <HiddenSlides>0</HiddenSlides>
  <MMClips>0</MMClips>
  <ScaleCrop>false</ScaleCrop>
  <HeadingPairs>
    <vt:vector size="4" baseType="variant">
      <vt:variant>
        <vt:lpstr>Design</vt:lpstr>
      </vt:variant>
      <vt:variant>
        <vt:i4>1</vt:i4>
      </vt:variant>
      <vt:variant>
        <vt:lpstr>Folientitel</vt:lpstr>
      </vt:variant>
      <vt:variant>
        <vt:i4>3</vt:i4>
      </vt:variant>
    </vt:vector>
  </HeadingPairs>
  <TitlesOfParts>
    <vt:vector size="4" baseType="lpstr">
      <vt:lpstr>Uni_Poster_E2_Office_A0_RGB_Office2002</vt:lpstr>
      <vt:lpstr>PowerPoint-Präsentation</vt:lpstr>
      <vt:lpstr>PowerPoint-Präsentation</vt:lpstr>
      <vt:lpstr>PowerPoint-Präsentation</vt:lpstr>
    </vt:vector>
  </TitlesOfParts>
  <Company>Uniklinikum Freiburg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Blended Learning planen und realisieren (Checkliste)</dc:subject>
  <dc:creator>Tobias Schmidt</dc:creator>
  <cp:keywords>Blended Learning; Instructional Design; Projektmanagement; MERLIN</cp:keywords>
  <dc:description>Lizenz: Das Werk von Tobias Schmidt wurde im Rahmen des BMBF-Projekts MERLIN (Medical Educational Research - Lehrforschung im Netz BW) erstellt und ist lizenziert unter der Creative Commons Lizenz CC-BY 3.0 DE. Alle verwendeten Logos sind urheberrechtlich geschützt und von dieser Lizenz ausgenommen.</dc:description>
  <cp:lastModifiedBy>Tobias Schmidt</cp:lastModifiedBy>
  <cp:revision>219</cp:revision>
  <cp:lastPrinted>2009-07-17T10:14:46Z</cp:lastPrinted>
  <dcterms:created xsi:type="dcterms:W3CDTF">2017-12-06T07:42:36Z</dcterms:created>
  <dcterms:modified xsi:type="dcterms:W3CDTF">2018-04-19T07:38:29Z</dcterms:modified>
  <cp:category>Hochschule;Digitale Lehre;Medizin;MERLIN</cp:category>
  <cp:contentStatus>veröffentlicht am 26.03.2018</cp:contentStatus>
</cp:coreProperties>
</file>