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50"/>
  </p:notesMasterIdLst>
  <p:sldIdLst>
    <p:sldId id="316" r:id="rId4"/>
    <p:sldId id="257" r:id="rId5"/>
    <p:sldId id="356" r:id="rId6"/>
    <p:sldId id="320" r:id="rId7"/>
    <p:sldId id="322" r:id="rId8"/>
    <p:sldId id="328" r:id="rId9"/>
    <p:sldId id="329" r:id="rId10"/>
    <p:sldId id="354" r:id="rId11"/>
    <p:sldId id="301" r:id="rId12"/>
    <p:sldId id="265" r:id="rId13"/>
    <p:sldId id="349" r:id="rId14"/>
    <p:sldId id="267" r:id="rId15"/>
    <p:sldId id="263" r:id="rId16"/>
    <p:sldId id="355" r:id="rId17"/>
    <p:sldId id="350" r:id="rId18"/>
    <p:sldId id="268" r:id="rId19"/>
    <p:sldId id="270" r:id="rId20"/>
    <p:sldId id="341" r:id="rId21"/>
    <p:sldId id="272" r:id="rId22"/>
    <p:sldId id="302" r:id="rId23"/>
    <p:sldId id="273" r:id="rId24"/>
    <p:sldId id="275" r:id="rId25"/>
    <p:sldId id="276" r:id="rId26"/>
    <p:sldId id="277" r:id="rId27"/>
    <p:sldId id="278" r:id="rId28"/>
    <p:sldId id="321" r:id="rId29"/>
    <p:sldId id="280" r:id="rId30"/>
    <p:sldId id="281" r:id="rId31"/>
    <p:sldId id="357" r:id="rId32"/>
    <p:sldId id="283" r:id="rId33"/>
    <p:sldId id="284" r:id="rId34"/>
    <p:sldId id="285" r:id="rId35"/>
    <p:sldId id="286" r:id="rId36"/>
    <p:sldId id="287" r:id="rId37"/>
    <p:sldId id="340" r:id="rId38"/>
    <p:sldId id="299" r:id="rId39"/>
    <p:sldId id="290" r:id="rId40"/>
    <p:sldId id="331" r:id="rId41"/>
    <p:sldId id="337" r:id="rId42"/>
    <p:sldId id="292" r:id="rId43"/>
    <p:sldId id="304" r:id="rId44"/>
    <p:sldId id="294" r:id="rId45"/>
    <p:sldId id="336" r:id="rId46"/>
    <p:sldId id="295" r:id="rId47"/>
    <p:sldId id="326" r:id="rId48"/>
    <p:sldId id="318" r:id="rId4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B8A"/>
    <a:srgbClr val="739600"/>
    <a:srgbClr val="E02D0D"/>
    <a:srgbClr val="92302E"/>
    <a:srgbClr val="E98300"/>
    <a:srgbClr val="FF621F"/>
    <a:srgbClr val="F2EBE7"/>
    <a:srgbClr val="7B2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87035" autoAdjust="0"/>
  </p:normalViewPr>
  <p:slideViewPr>
    <p:cSldViewPr showGuides="1">
      <p:cViewPr>
        <p:scale>
          <a:sx n="125" d="100"/>
          <a:sy n="125" d="100"/>
        </p:scale>
        <p:origin x="-16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roundedCorners val="0"/>
  <c:style val="2"/>
  <c:chart>
    <c:autoTitleDeleted val="1"/>
    <c:plotArea>
      <c:layout>
        <c:manualLayout>
          <c:layoutTarget val="inner"/>
          <c:xMode val="edge"/>
          <c:yMode val="edge"/>
          <c:x val="0.116906474820144"/>
          <c:y val="5.5540050237231402E-2"/>
          <c:w val="0.87539568345323704"/>
          <c:h val="0.64294352963066304"/>
        </c:manualLayout>
      </c:layout>
      <c:barChart>
        <c:barDir val="col"/>
        <c:grouping val="clustered"/>
        <c:varyColors val="0"/>
        <c:ser>
          <c:idx val="0"/>
          <c:order val="0"/>
          <c:tx>
            <c:strRef>
              <c:f>label 0</c:f>
              <c:strCache>
                <c:ptCount val="1"/>
                <c:pt idx="0">
                  <c:v>Haufigkeit %</c:v>
                </c:pt>
              </c:strCache>
            </c:strRef>
          </c:tx>
          <c:spPr>
            <a:solidFill>
              <a:srgbClr val="D0EB8A"/>
            </a:solidFill>
            <a:ln>
              <a:noFill/>
            </a:ln>
          </c:spPr>
          <c:invertIfNegative val="0"/>
          <c:dPt>
            <c:idx val="0"/>
            <c:invertIfNegative val="0"/>
            <c:bubble3D val="0"/>
            <c:spPr>
              <a:solidFill>
                <a:srgbClr val="FF0000"/>
              </a:solidFill>
              <a:ln>
                <a:noFill/>
              </a:ln>
            </c:spPr>
          </c:dPt>
          <c:dLbls>
            <c:txPr>
              <a:bodyPr/>
              <a:lstStyle/>
              <a:p>
                <a:pPr>
                  <a:defRPr sz="1800" b="1">
                    <a:solidFill>
                      <a:schemeClr val="bg1"/>
                    </a:solidFill>
                  </a:defRPr>
                </a:pPr>
                <a:endParaRPr lang="de-DE"/>
              </a:p>
            </c:txPr>
            <c:dLblPos val="outEnd"/>
            <c:showLegendKey val="0"/>
            <c:showVal val="1"/>
            <c:showCatName val="0"/>
            <c:showSerName val="0"/>
            <c:showPercent val="0"/>
            <c:showBubbleSize val="1"/>
            <c:showLeaderLines val="0"/>
          </c:dLbls>
          <c:cat>
            <c:strRef>
              <c:f>categories</c:f>
              <c:strCache>
                <c:ptCount val="4"/>
                <c:pt idx="0">
                  <c:v>Grundschule</c:v>
                </c:pt>
                <c:pt idx="1">
                  <c:v>Mittelschule</c:v>
                </c:pt>
                <c:pt idx="2">
                  <c:v>Gymnasium</c:v>
                </c:pt>
                <c:pt idx="3">
                  <c:v>Förderschule</c:v>
                </c:pt>
              </c:strCache>
            </c:strRef>
          </c:cat>
          <c:val>
            <c:numRef>
              <c:f>0</c:f>
              <c:numCache>
                <c:formatCode>General</c:formatCode>
                <c:ptCount val="4"/>
                <c:pt idx="0">
                  <c:v>20</c:v>
                </c:pt>
                <c:pt idx="1">
                  <c:v>18</c:v>
                </c:pt>
                <c:pt idx="2">
                  <c:v>16</c:v>
                </c:pt>
                <c:pt idx="3">
                  <c:v>19</c:v>
                </c:pt>
              </c:numCache>
            </c:numRef>
          </c:val>
        </c:ser>
        <c:dLbls>
          <c:showLegendKey val="0"/>
          <c:showVal val="0"/>
          <c:showCatName val="0"/>
          <c:showSerName val="0"/>
          <c:showPercent val="0"/>
          <c:showBubbleSize val="0"/>
        </c:dLbls>
        <c:gapWidth val="150"/>
        <c:axId val="41444480"/>
        <c:axId val="41446016"/>
      </c:barChart>
      <c:catAx>
        <c:axId val="41444480"/>
        <c:scaling>
          <c:orientation val="minMax"/>
        </c:scaling>
        <c:delete val="0"/>
        <c:axPos val="b"/>
        <c:numFmt formatCode="dd/mm/yyyy" sourceLinked="1"/>
        <c:majorTickMark val="out"/>
        <c:minorTickMark val="none"/>
        <c:tickLblPos val="nextTo"/>
        <c:spPr>
          <a:ln w="9360">
            <a:solidFill>
              <a:srgbClr val="878787"/>
            </a:solidFill>
            <a:round/>
          </a:ln>
        </c:spPr>
        <c:txPr>
          <a:bodyPr/>
          <a:lstStyle/>
          <a:p>
            <a:pPr>
              <a:defRPr sz="1400" b="0" strike="noStrike" spc="-1">
                <a:solidFill>
                  <a:srgbClr val="FFFFFF"/>
                </a:solidFill>
                <a:uFill>
                  <a:solidFill>
                    <a:srgbClr val="FFFFFF"/>
                  </a:solidFill>
                </a:uFill>
                <a:latin typeface="Arial"/>
              </a:defRPr>
            </a:pPr>
            <a:endParaRPr lang="de-DE"/>
          </a:p>
        </c:txPr>
        <c:crossAx val="41446016"/>
        <c:crosses val="autoZero"/>
        <c:auto val="1"/>
        <c:lblAlgn val="ctr"/>
        <c:lblOffset val="100"/>
        <c:noMultiLvlLbl val="1"/>
      </c:catAx>
      <c:valAx>
        <c:axId val="41446016"/>
        <c:scaling>
          <c:orientation val="minMax"/>
        </c:scaling>
        <c:delete val="0"/>
        <c:axPos val="l"/>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lstStyle/>
          <a:p>
            <a:pPr>
              <a:defRPr sz="1800" b="0" strike="noStrike" spc="-1">
                <a:solidFill>
                  <a:srgbClr val="FFFFFF"/>
                </a:solidFill>
                <a:uFill>
                  <a:solidFill>
                    <a:srgbClr val="FFFFFF"/>
                  </a:solidFill>
                </a:uFill>
                <a:latin typeface="Arial"/>
              </a:defRPr>
            </a:pPr>
            <a:endParaRPr lang="de-DE"/>
          </a:p>
        </c:txPr>
        <c:crossAx val="41444480"/>
        <c:crosses val="autoZero"/>
        <c:crossBetween val="between"/>
      </c:valAx>
      <c:spPr>
        <a:solidFill>
          <a:srgbClr val="808080">
            <a:alpha val="35000"/>
          </a:srgbClr>
        </a:solidFill>
        <a:ln>
          <a:noFill/>
        </a:ln>
      </c:spPr>
    </c:plotArea>
    <c:plotVisOnly val="1"/>
    <c:dispBlanksAs val="gap"/>
    <c:showDLblsOverMax val="1"/>
  </c:chart>
  <c:spPr>
    <a:noFill/>
    <a:ln w="2556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solidFill>
                  <a:srgbClr val="000000"/>
                </a:solidFill>
                <a:uFill>
                  <a:solidFill>
                    <a:srgbClr val="FFFFFF"/>
                  </a:solidFill>
                </a:uFill>
                <a:latin typeface="Arial"/>
              </a:rPr>
              <a:t>Format der Notizen mittels Klicken bearbeiten</a:t>
            </a:r>
          </a:p>
        </p:txBody>
      </p:sp>
      <p:sp>
        <p:nvSpPr>
          <p:cNvPr id="123"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&lt;Kopfzeile&gt;</a:t>
            </a:r>
          </a:p>
        </p:txBody>
      </p:sp>
      <p:sp>
        <p:nvSpPr>
          <p:cNvPr id="124"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&lt;Datum/Uhrzeit&gt;</a:t>
            </a:r>
          </a:p>
        </p:txBody>
      </p:sp>
      <p:sp>
        <p:nvSpPr>
          <p:cNvPr id="125"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&lt;Fußzeile&gt;</a:t>
            </a:r>
          </a:p>
        </p:txBody>
      </p:sp>
      <p:sp>
        <p:nvSpPr>
          <p:cNvPr id="126" name="PlaceHolder 5"/>
          <p:cNvSpPr>
            <a:spLocks noGrp="1"/>
          </p:cNvSpPr>
          <p:nvPr>
            <p:ph type="sldNum"/>
          </p:nvPr>
        </p:nvSpPr>
        <p:spPr>
          <a:xfrm>
            <a:off x="4278960" y="10157400"/>
            <a:ext cx="3280680" cy="534240"/>
          </a:xfrm>
          <a:prstGeom prst="rect">
            <a:avLst/>
          </a:prstGeom>
        </p:spPr>
        <p:txBody>
          <a:bodyPr lIns="0" tIns="0" rIns="0" bIns="0" anchor="b"/>
          <a:lstStyle/>
          <a:p>
            <a:pPr algn="r"/>
            <a:fld id="{5B4540E1-8038-421D-8AE4-5E768A19B80B}" type="slidenum">
              <a:rPr lang="de-DE" sz="1400" b="0" strike="noStrike" spc="-1">
                <a:solidFill>
                  <a:srgbClr val="000000"/>
                </a:solidFill>
                <a:uFill>
                  <a:solidFill>
                    <a:srgbClr val="FFFFFF"/>
                  </a:solidFill>
                </a:uFill>
                <a:latin typeface="Times New Roman"/>
              </a:rPr>
              <a:t>‹Nr.›</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1555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b="0" strike="noStrike" spc="-1" dirty="0" smtClean="0">
                <a:solidFill>
                  <a:srgbClr val="000000"/>
                </a:solidFill>
                <a:uFill>
                  <a:solidFill>
                    <a:srgbClr val="FFFFFF"/>
                  </a:solidFill>
                </a:uFill>
                <a:latin typeface="+mn-lt"/>
              </a:rPr>
              <a:t>Konfuzius</a:t>
            </a:r>
            <a:r>
              <a:rPr lang="de-DE" sz="2000" b="0" strike="noStrike" spc="-1" baseline="0" dirty="0" smtClean="0">
                <a:solidFill>
                  <a:srgbClr val="000000"/>
                </a:solidFill>
                <a:uFill>
                  <a:solidFill>
                    <a:srgbClr val="FFFFFF"/>
                  </a:solidFill>
                </a:uFill>
                <a:latin typeface="+mn-lt"/>
              </a:rPr>
              <a:t> sagte einmal: </a:t>
            </a:r>
            <a:r>
              <a:rPr lang="de-DE" sz="2000" b="0" strike="noStrike" spc="-1" dirty="0" smtClean="0">
                <a:solidFill>
                  <a:srgbClr val="000000"/>
                </a:solidFill>
                <a:uFill>
                  <a:solidFill>
                    <a:srgbClr val="FFFFFF"/>
                  </a:solidFill>
                </a:uFill>
                <a:latin typeface="+mn-lt"/>
              </a:rPr>
              <a:t>Erwirb neues Wissen, während du das alte überdenkst, so wirst du anderen zum Lehrer.</a:t>
            </a:r>
          </a:p>
          <a:p>
            <a:r>
              <a:rPr lang="de-DE" sz="2000" b="0" strike="noStrike" spc="-1" dirty="0" smtClean="0">
                <a:solidFill>
                  <a:srgbClr val="000000"/>
                </a:solidFill>
                <a:uFill>
                  <a:solidFill>
                    <a:srgbClr val="FFFFFF"/>
                  </a:solidFill>
                </a:uFill>
                <a:latin typeface="+mn-lt"/>
              </a:rPr>
              <a:t>Also,</a:t>
            </a:r>
            <a:r>
              <a:rPr lang="de-DE" sz="2000" b="0" strike="noStrike" spc="-1" baseline="0" dirty="0" smtClean="0">
                <a:solidFill>
                  <a:srgbClr val="000000"/>
                </a:solidFill>
                <a:uFill>
                  <a:solidFill>
                    <a:srgbClr val="FFFFFF"/>
                  </a:solidFill>
                </a:uFill>
                <a:latin typeface="+mn-lt"/>
              </a:rPr>
              <a:t> überdenken Sie ihre Art der </a:t>
            </a:r>
            <a:r>
              <a:rPr lang="de-DE" sz="2000" b="0" strike="noStrike" spc="-1" baseline="0" dirty="0" err="1" smtClean="0">
                <a:solidFill>
                  <a:srgbClr val="000000"/>
                </a:solidFill>
                <a:uFill>
                  <a:solidFill>
                    <a:srgbClr val="FFFFFF"/>
                  </a:solidFill>
                </a:uFill>
                <a:latin typeface="+mn-lt"/>
              </a:rPr>
              <a:t>Powerpoint</a:t>
            </a:r>
            <a:r>
              <a:rPr lang="de-DE" sz="2000" b="0" strike="noStrike" spc="-1" baseline="0" dirty="0" smtClean="0">
                <a:solidFill>
                  <a:srgbClr val="000000"/>
                </a:solidFill>
                <a:uFill>
                  <a:solidFill>
                    <a:srgbClr val="FFFFFF"/>
                  </a:solidFill>
                </a:uFill>
                <a:latin typeface="+mn-lt"/>
              </a:rPr>
              <a:t>-Folien Gestaltung und lernen Sie von den 5 Tipps dieser Präsentation. Gestalten Sie ihre </a:t>
            </a:r>
            <a:r>
              <a:rPr lang="de-DE" sz="2000" b="0" strike="noStrike" spc="-1" baseline="0" dirty="0" err="1" smtClean="0">
                <a:solidFill>
                  <a:srgbClr val="000000"/>
                </a:solidFill>
                <a:uFill>
                  <a:solidFill>
                    <a:srgbClr val="FFFFFF"/>
                  </a:solidFill>
                </a:uFill>
                <a:latin typeface="+mn-lt"/>
              </a:rPr>
              <a:t>Powerpoint</a:t>
            </a:r>
            <a:r>
              <a:rPr lang="de-DE" sz="2000" b="0" strike="noStrike" spc="-1" baseline="0" dirty="0" smtClean="0">
                <a:solidFill>
                  <a:srgbClr val="000000"/>
                </a:solidFill>
                <a:uFill>
                  <a:solidFill>
                    <a:srgbClr val="FFFFFF"/>
                  </a:solidFill>
                </a:uFill>
                <a:latin typeface="+mn-lt"/>
              </a:rPr>
              <a:t> Lerner-freundlich!</a:t>
            </a:r>
          </a:p>
          <a:p>
            <a:endParaRPr lang="de-DE" sz="2000" b="0" strike="noStrike" spc="-1" baseline="0" dirty="0" smtClean="0">
              <a:solidFill>
                <a:srgbClr val="000000"/>
              </a:solidFill>
              <a:uFill>
                <a:solidFill>
                  <a:srgbClr val="FFFFFF"/>
                </a:solidFill>
              </a:uFill>
              <a:latin typeface="+mn-lt"/>
            </a:endParaRPr>
          </a:p>
          <a:p>
            <a:r>
              <a:rPr lang="de-DE" sz="2000" b="0" strike="noStrike" spc="-1" baseline="0" dirty="0" smtClean="0">
                <a:solidFill>
                  <a:srgbClr val="000000"/>
                </a:solidFill>
                <a:uFill>
                  <a:solidFill>
                    <a:srgbClr val="FFFFFF"/>
                  </a:solidFill>
                </a:uFill>
                <a:latin typeface="+mn-lt"/>
              </a:rPr>
              <a:t>Ca. 13 Sek.</a:t>
            </a:r>
            <a:endParaRPr lang="de-DE" sz="2000" b="0" strike="noStrike" spc="-1" dirty="0" smtClean="0">
              <a:solidFill>
                <a:srgbClr val="000000"/>
              </a:solidFill>
              <a:uFill>
                <a:solidFill>
                  <a:srgbClr val="FFFFFF"/>
                </a:solidFill>
              </a:uFill>
              <a:latin typeface="+mn-lt"/>
            </a:endParaRPr>
          </a:p>
        </p:txBody>
      </p:sp>
      <p:sp>
        <p:nvSpPr>
          <p:cNvPr id="383"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9ED2C566-009D-4D9A-AADF-FC8E02946C26}" type="slidenum">
              <a:rPr lang="de-DE" sz="1300" b="0" strike="noStrike" spc="-1">
                <a:solidFill>
                  <a:srgbClr val="000000"/>
                </a:solidFill>
                <a:uFill>
                  <a:solidFill>
                    <a:srgbClr val="FFFFFF"/>
                  </a:solidFill>
                </a:uFill>
                <a:latin typeface="Calibri"/>
                <a:ea typeface="Geneva"/>
              </a:rPr>
              <a:t>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b="0" strike="noStrike" spc="-1" dirty="0" smtClean="0">
                <a:solidFill>
                  <a:srgbClr val="000000"/>
                </a:solidFill>
                <a:uFill>
                  <a:solidFill>
                    <a:srgbClr val="FFFFFF"/>
                  </a:solidFill>
                </a:uFill>
                <a:latin typeface="Arial"/>
              </a:rPr>
              <a:t>Zusammenfassend kann zum Thema Lesbarkeit</a:t>
            </a:r>
            <a:r>
              <a:rPr lang="de-DE" sz="2000" b="0" strike="noStrike" spc="-1" baseline="0" dirty="0" smtClean="0">
                <a:solidFill>
                  <a:srgbClr val="000000"/>
                </a:solidFill>
                <a:uFill>
                  <a:solidFill>
                    <a:srgbClr val="FFFFFF"/>
                  </a:solidFill>
                </a:uFill>
                <a:latin typeface="Arial"/>
              </a:rPr>
              <a:t> </a:t>
            </a:r>
            <a:r>
              <a:rPr lang="de-DE" sz="2000" b="0" strike="noStrike" spc="-1" dirty="0" smtClean="0">
                <a:solidFill>
                  <a:srgbClr val="000000"/>
                </a:solidFill>
                <a:uFill>
                  <a:solidFill>
                    <a:srgbClr val="FFFFFF"/>
                  </a:solidFill>
                </a:uFill>
                <a:latin typeface="Arial"/>
              </a:rPr>
              <a:t>festgehalten werden: </a:t>
            </a:r>
          </a:p>
          <a:p>
            <a:pPr marL="342900" indent="-342900">
              <a:buFont typeface="Arial" panose="020B0604020202020204" pitchFamily="34" charset="0"/>
              <a:buChar char="•"/>
            </a:pPr>
            <a:r>
              <a:rPr lang="de-DE" sz="2000" b="0" strike="noStrike" spc="-1" dirty="0" smtClean="0">
                <a:solidFill>
                  <a:srgbClr val="000000"/>
                </a:solidFill>
                <a:uFill>
                  <a:solidFill>
                    <a:srgbClr val="FFFFFF"/>
                  </a:solidFill>
                </a:uFill>
                <a:latin typeface="Arial"/>
              </a:rPr>
              <a:t>Vermeiden</a:t>
            </a:r>
            <a:r>
              <a:rPr lang="de-DE" sz="2000" b="0" strike="noStrike" spc="-1" baseline="0" dirty="0" smtClean="0">
                <a:solidFill>
                  <a:srgbClr val="000000"/>
                </a:solidFill>
                <a:uFill>
                  <a:solidFill>
                    <a:srgbClr val="FFFFFF"/>
                  </a:solidFill>
                </a:uFill>
                <a:latin typeface="Arial"/>
              </a:rPr>
              <a:t> Sie viel Text auf der Folie.</a:t>
            </a:r>
          </a:p>
          <a:p>
            <a:pPr marL="342900" indent="-342900">
              <a:buFont typeface="Arial" panose="020B0604020202020204" pitchFamily="34" charset="0"/>
              <a:buChar char="•"/>
            </a:pPr>
            <a:r>
              <a:rPr lang="de-DE" sz="2000" b="0" strike="noStrike" spc="-1" dirty="0" smtClean="0">
                <a:solidFill>
                  <a:srgbClr val="000000"/>
                </a:solidFill>
                <a:uFill>
                  <a:solidFill>
                    <a:srgbClr val="FFFFFF"/>
                  </a:solidFill>
                </a:uFill>
                <a:latin typeface="Arial"/>
              </a:rPr>
              <a:t>Setzen</a:t>
            </a:r>
            <a:r>
              <a:rPr lang="de-DE" sz="2000" b="0" strike="noStrike" spc="-1" baseline="0" dirty="0" smtClean="0">
                <a:solidFill>
                  <a:srgbClr val="000000"/>
                </a:solidFill>
                <a:uFill>
                  <a:solidFill>
                    <a:srgbClr val="FFFFFF"/>
                  </a:solidFill>
                </a:uFill>
                <a:latin typeface="Arial"/>
              </a:rPr>
              <a:t> Sie nicht nur auf </a:t>
            </a:r>
            <a:r>
              <a:rPr lang="de-DE" sz="2000" b="0" strike="noStrike" spc="-1" baseline="0" dirty="0" err="1" smtClean="0">
                <a:solidFill>
                  <a:srgbClr val="000000"/>
                </a:solidFill>
                <a:uFill>
                  <a:solidFill>
                    <a:srgbClr val="FFFFFF"/>
                  </a:solidFill>
                </a:uFill>
                <a:latin typeface="Arial"/>
              </a:rPr>
              <a:t>BulletPoint</a:t>
            </a:r>
            <a:r>
              <a:rPr lang="de-DE" sz="2000" b="0" strike="noStrike" spc="-1" baseline="0" dirty="0" smtClean="0">
                <a:solidFill>
                  <a:srgbClr val="000000"/>
                </a:solidFill>
                <a:uFill>
                  <a:solidFill>
                    <a:srgbClr val="FFFFFF"/>
                  </a:solidFill>
                </a:uFill>
                <a:latin typeface="Arial"/>
              </a:rPr>
              <a:t>-Folien. Bringen Sie Abwechslung rein. </a:t>
            </a:r>
          </a:p>
          <a:p>
            <a:pPr marL="342900" indent="-342900">
              <a:buFont typeface="Arial" panose="020B0604020202020204" pitchFamily="34" charset="0"/>
              <a:buChar char="•"/>
            </a:pPr>
            <a:r>
              <a:rPr lang="de-DE" sz="2000" b="0" strike="noStrike" spc="-1" baseline="0" dirty="0" smtClean="0">
                <a:solidFill>
                  <a:srgbClr val="000000"/>
                </a:solidFill>
                <a:uFill>
                  <a:solidFill>
                    <a:srgbClr val="FFFFFF"/>
                  </a:solidFill>
                </a:uFill>
                <a:latin typeface="Arial"/>
              </a:rPr>
              <a:t>Achten Sie auf angemessene Schriftgrößen.</a:t>
            </a:r>
          </a:p>
          <a:p>
            <a:pPr marL="342900" indent="-342900">
              <a:buFont typeface="Arial" panose="020B0604020202020204" pitchFamily="34" charset="0"/>
              <a:buChar char="•"/>
            </a:pPr>
            <a:r>
              <a:rPr lang="de-DE" sz="2000" b="0" strike="noStrike" spc="-1" baseline="0" dirty="0" smtClean="0">
                <a:solidFill>
                  <a:srgbClr val="000000"/>
                </a:solidFill>
                <a:uFill>
                  <a:solidFill>
                    <a:srgbClr val="FFFFFF"/>
                  </a:solidFill>
                </a:uFill>
                <a:latin typeface="Arial"/>
              </a:rPr>
              <a:t>Verstehen Sie eine Folie eher als Werbeplakat. Die eine Kernbotschaft auf der Folie unterstützt das gesprochene Wort.</a:t>
            </a:r>
          </a:p>
          <a:p>
            <a:pPr marL="342900" indent="-342900">
              <a:buFont typeface="Arial" panose="020B0604020202020204" pitchFamily="34" charset="0"/>
              <a:buChar char="•"/>
            </a:pPr>
            <a:r>
              <a:rPr lang="de-DE" sz="2000" b="0" strike="noStrike" spc="-1" baseline="0" dirty="0" smtClean="0">
                <a:solidFill>
                  <a:srgbClr val="000000"/>
                </a:solidFill>
                <a:uFill>
                  <a:solidFill>
                    <a:srgbClr val="FFFFFF"/>
                  </a:solidFill>
                </a:uFill>
                <a:latin typeface="Arial"/>
              </a:rPr>
              <a:t>Das Plenum sollte die Kernbotschaft innerhalb von wenigen Sekunden erfassen können.</a:t>
            </a:r>
          </a:p>
          <a:p>
            <a:pPr marL="342900" indent="-342900">
              <a:buFont typeface="Arial" panose="020B0604020202020204" pitchFamily="34" charset="0"/>
              <a:buChar char="•"/>
            </a:pPr>
            <a:endParaRPr lang="de-DE" sz="2000" b="0" strike="noStrike" spc="-1" baseline="0" dirty="0" smtClean="0">
              <a:solidFill>
                <a:srgbClr val="000000"/>
              </a:solidFill>
              <a:uFill>
                <a:solidFill>
                  <a:srgbClr val="FFFFFF"/>
                </a:solidFill>
              </a:uFill>
              <a:latin typeface="Arial"/>
            </a:endParaRPr>
          </a:p>
          <a:p>
            <a:pPr marL="0" indent="0">
              <a:buFont typeface="Arial" panose="020B0604020202020204" pitchFamily="34" charset="0"/>
              <a:buNone/>
            </a:pPr>
            <a:r>
              <a:rPr lang="de-DE" sz="2000" b="0" strike="noStrike" spc="-1" baseline="0" dirty="0" smtClean="0">
                <a:solidFill>
                  <a:srgbClr val="000000"/>
                </a:solidFill>
                <a:uFill>
                  <a:solidFill>
                    <a:srgbClr val="FFFFFF"/>
                  </a:solidFill>
                </a:uFill>
                <a:latin typeface="Arial"/>
              </a:rPr>
              <a:t>Ca. 20 </a:t>
            </a:r>
            <a:r>
              <a:rPr lang="de-DE" sz="2000" b="0" strike="noStrike" spc="-1" baseline="0" dirty="0" err="1" smtClean="0">
                <a:solidFill>
                  <a:srgbClr val="000000"/>
                </a:solidFill>
                <a:uFill>
                  <a:solidFill>
                    <a:srgbClr val="FFFFFF"/>
                  </a:solidFill>
                </a:uFill>
                <a:latin typeface="Arial"/>
              </a:rPr>
              <a:t>sek.</a:t>
            </a:r>
            <a:r>
              <a:rPr lang="de-DE" sz="2000" b="0" strike="noStrike" spc="-1" baseline="0" dirty="0" smtClean="0">
                <a:solidFill>
                  <a:srgbClr val="000000"/>
                </a:solidFill>
                <a:uFill>
                  <a:solidFill>
                    <a:srgbClr val="FFFFFF"/>
                  </a:solidFill>
                </a:uFill>
                <a:latin typeface="Arial"/>
              </a:rPr>
              <a:t> </a:t>
            </a:r>
            <a:endParaRPr lang="de-DE" sz="2000" b="0" strike="noStrike" spc="-1" dirty="0">
              <a:solidFill>
                <a:srgbClr val="000000"/>
              </a:solidFill>
              <a:uFill>
                <a:solidFill>
                  <a:srgbClr val="FFFFFF"/>
                </a:solidFill>
              </a:uFill>
              <a:latin typeface="Arial"/>
            </a:endParaRPr>
          </a:p>
        </p:txBody>
      </p:sp>
      <p:sp>
        <p:nvSpPr>
          <p:cNvPr id="401"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5E5C17BA-1716-4DFC-85F2-F1A0D6B7561B}" type="slidenum">
              <a:rPr lang="de-DE" sz="1300" b="0" strike="noStrike" spc="-1">
                <a:solidFill>
                  <a:srgbClr val="000000"/>
                </a:solidFill>
                <a:uFill>
                  <a:solidFill>
                    <a:srgbClr val="FFFFFF"/>
                  </a:solidFill>
                </a:uFill>
                <a:latin typeface="Calibri"/>
                <a:ea typeface="Geneva"/>
              </a:rPr>
              <a:t>10</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Das zweite Prinzip</a:t>
            </a:r>
            <a:r>
              <a:rPr lang="de-DE" sz="2000" baseline="0" dirty="0" smtClean="0"/>
              <a:t> lautet: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Weniger ist Mehr.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Erstellen Sie übersichtliche Folien.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Packen Sie nicht so viel Schnick-Schnack auf eine Folie.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Ca. 8 </a:t>
            </a:r>
            <a:r>
              <a:rPr lang="de-DE" sz="2000" dirty="0" err="1" smtClean="0"/>
              <a:t>sek.</a:t>
            </a:r>
            <a:r>
              <a:rPr lang="de-DE" sz="2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baseline="0" dirty="0" smtClean="0"/>
              <a:t> </a:t>
            </a:r>
            <a:endParaRPr lang="de-DE" sz="2000" dirty="0" smtClean="0"/>
          </a:p>
          <a:p>
            <a:endParaRPr lang="de-DE" sz="2000" b="0" strike="noStrike" spc="-1" dirty="0">
              <a:solidFill>
                <a:srgbClr val="000000"/>
              </a:solidFill>
              <a:uFill>
                <a:solidFill>
                  <a:srgbClr val="FFFFFF"/>
                </a:solidFill>
              </a:uFill>
              <a:latin typeface="Arial"/>
            </a:endParaRPr>
          </a:p>
        </p:txBody>
      </p:sp>
      <p:sp>
        <p:nvSpPr>
          <p:cNvPr id="401"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5E5C17BA-1716-4DFC-85F2-F1A0D6B7561B}" type="slidenum">
              <a:rPr lang="de-DE" sz="1300" b="0" strike="noStrike" spc="-1">
                <a:solidFill>
                  <a:srgbClr val="000000"/>
                </a:solidFill>
                <a:uFill>
                  <a:solidFill>
                    <a:srgbClr val="FFFFFF"/>
                  </a:solidFill>
                </a:uFill>
                <a:latin typeface="Calibri"/>
                <a:ea typeface="Geneva"/>
              </a:rPr>
              <a:t>11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Bleiben Sie wenn</a:t>
            </a:r>
            <a:r>
              <a:rPr lang="de-DE" baseline="0" dirty="0" smtClean="0"/>
              <a:t> möglich</a:t>
            </a:r>
            <a:r>
              <a:rPr lang="de-DE" dirty="0" smtClean="0"/>
              <a:t> bei einem Hauptpunkt pro Folie. Lernende sollen nicht abschweifen.</a:t>
            </a:r>
          </a:p>
          <a:p>
            <a:r>
              <a:rPr lang="de-DE" dirty="0" smtClean="0"/>
              <a:t>Nutzen Sie die</a:t>
            </a:r>
            <a:r>
              <a:rPr lang="de-DE" baseline="0" dirty="0" smtClean="0"/>
              <a:t> Folien für Kerngedanken und Schlüsselstellen! </a:t>
            </a:r>
            <a:r>
              <a:rPr lang="de-DE" dirty="0" smtClean="0"/>
              <a:t>Sie wollen dem Zuhörer mit Ihrer Präsentation eine Erleichterung bieten. </a:t>
            </a:r>
          </a:p>
          <a:p>
            <a:r>
              <a:rPr lang="de-DE" dirty="0" smtClean="0"/>
              <a:t>Sie wollen in ein Thema einführen, motivieren, strukturieren und die Informationsverarbeitung bestmöglich unterstützen. </a:t>
            </a:r>
          </a:p>
          <a:p>
            <a:endParaRPr lang="de-DE" dirty="0" smtClean="0"/>
          </a:p>
          <a:p>
            <a:r>
              <a:rPr lang="de-DE" dirty="0" smtClean="0"/>
              <a:t>Ca. 18 </a:t>
            </a:r>
            <a:r>
              <a:rPr lang="de-DE"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12</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4841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dirty="0" smtClean="0"/>
              <a:t>Gestalten Sie deshalb</a:t>
            </a:r>
            <a:r>
              <a:rPr lang="de-DE" sz="2000" baseline="0" dirty="0" smtClean="0"/>
              <a:t> </a:t>
            </a:r>
            <a:r>
              <a:rPr lang="de-DE" sz="2000" dirty="0" smtClean="0"/>
              <a:t>für jeden Gedankengang</a:t>
            </a:r>
            <a:r>
              <a:rPr lang="de-DE" sz="2000" baseline="0" dirty="0" smtClean="0"/>
              <a:t>, d.h. für jede </a:t>
            </a:r>
            <a:r>
              <a:rPr lang="de-DE" sz="2000" dirty="0" smtClean="0"/>
              <a:t>Botschaft eine</a:t>
            </a:r>
            <a:r>
              <a:rPr lang="de-DE" sz="2000" baseline="0" dirty="0" smtClean="0"/>
              <a:t> eigene </a:t>
            </a:r>
            <a:r>
              <a:rPr lang="de-DE" sz="2000" dirty="0" smtClean="0"/>
              <a:t>Folie. </a:t>
            </a:r>
          </a:p>
          <a:p>
            <a:r>
              <a:rPr lang="de-DE" sz="2000" dirty="0" smtClean="0"/>
              <a:t>So erleichtern</a:t>
            </a:r>
            <a:r>
              <a:rPr lang="de-DE" sz="2000" baseline="0" dirty="0" smtClean="0"/>
              <a:t> Sie dem Lernenden, Ihnen gedanklich zu folgen. </a:t>
            </a:r>
          </a:p>
          <a:p>
            <a:endParaRPr lang="de-DE" sz="2000" b="0" strike="noStrike" spc="-1" baseline="0" dirty="0" smtClean="0">
              <a:solidFill>
                <a:srgbClr val="000000"/>
              </a:solidFill>
              <a:uFill>
                <a:solidFill>
                  <a:srgbClr val="FFFFFF"/>
                </a:solidFill>
              </a:uFill>
              <a:latin typeface="Arial"/>
            </a:endParaRPr>
          </a:p>
          <a:p>
            <a:r>
              <a:rPr lang="de-DE" sz="2000" b="0" strike="noStrike" spc="-1" baseline="0" dirty="0" smtClean="0">
                <a:solidFill>
                  <a:srgbClr val="000000"/>
                </a:solidFill>
                <a:uFill>
                  <a:solidFill>
                    <a:srgbClr val="FFFFFF"/>
                  </a:solidFill>
                </a:uFill>
                <a:latin typeface="Arial"/>
              </a:rPr>
              <a:t>Ca. 9 </a:t>
            </a:r>
            <a:r>
              <a:rPr lang="de-DE" sz="2000" b="0" strike="noStrike" spc="-1" baseline="0" dirty="0" err="1" smtClean="0">
                <a:solidFill>
                  <a:srgbClr val="000000"/>
                </a:solidFill>
                <a:uFill>
                  <a:solidFill>
                    <a:srgbClr val="FFFFFF"/>
                  </a:solidFill>
                </a:uFill>
                <a:latin typeface="Arial"/>
              </a:rPr>
              <a:t>sek.</a:t>
            </a:r>
            <a:r>
              <a:rPr lang="de-DE" sz="2000" b="0" strike="noStrike" spc="-1" baseline="0" dirty="0" smtClean="0">
                <a:solidFill>
                  <a:srgbClr val="000000"/>
                </a:solidFill>
                <a:uFill>
                  <a:solidFill>
                    <a:srgbClr val="FFFFFF"/>
                  </a:solidFill>
                </a:uFill>
                <a:latin typeface="Arial"/>
              </a:rPr>
              <a:t> </a:t>
            </a:r>
            <a:endParaRPr lang="de-DE" sz="2000" b="0" strike="noStrike" spc="-1" dirty="0">
              <a:solidFill>
                <a:srgbClr val="000000"/>
              </a:solidFill>
              <a:uFill>
                <a:solidFill>
                  <a:srgbClr val="FFFFFF"/>
                </a:solidFill>
              </a:uFill>
              <a:latin typeface="Arial"/>
            </a:endParaRPr>
          </a:p>
        </p:txBody>
      </p:sp>
      <p:sp>
        <p:nvSpPr>
          <p:cNvPr id="397"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254B9904-24A1-4CA2-A03F-AED5F766F7FC}" type="slidenum">
              <a:rPr lang="de-DE" sz="1300" b="0" strike="noStrike" spc="-1">
                <a:solidFill>
                  <a:srgbClr val="000000"/>
                </a:solidFill>
                <a:uFill>
                  <a:solidFill>
                    <a:srgbClr val="FFFFFF"/>
                  </a:solidFill>
                </a:uFill>
                <a:latin typeface="Calibri"/>
                <a:ea typeface="Geneva"/>
              </a:rPr>
              <a:t>13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Aber Vorsicht! Ü</a:t>
            </a:r>
            <a:r>
              <a:rPr lang="de-DE" sz="2000" baseline="0" dirty="0" smtClean="0"/>
              <a:t>bertreiben Sie es nicht.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baseline="0" dirty="0" smtClean="0"/>
              <a:t/>
            </a:r>
            <a:br>
              <a:rPr lang="de-DE" sz="2000" baseline="0" dirty="0" smtClean="0"/>
            </a:br>
            <a:r>
              <a:rPr lang="de-DE" sz="2000" baseline="0" dirty="0" smtClean="0"/>
              <a:t>Eine gute Faustregel von </a:t>
            </a:r>
            <a:r>
              <a:rPr lang="de-DE" sz="2000" baseline="0" dirty="0" smtClean="0">
                <a:sym typeface="Wingdings" panose="05000000000000000000" pitchFamily="2" charset="2"/>
              </a:rPr>
              <a:t>Guy Kawasaki</a:t>
            </a:r>
            <a:r>
              <a:rPr lang="de-DE" sz="2000" baseline="0" dirty="0" smtClean="0"/>
              <a:t> lautet: Das 10/20/30 Prinzip: </a:t>
            </a:r>
            <a:r>
              <a:rPr lang="de-DE" sz="2000" baseline="0" dirty="0" smtClean="0">
                <a:sym typeface="Wingdings" panose="05000000000000000000" pitchFamily="2" charset="2"/>
              </a:rPr>
              <a:t>10 Folien in höchstens 20 Minuten. Die Schriftgröße sollte nicht kleiner als 30 Punkt betragen.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000"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2000" baseline="0" dirty="0" smtClean="0">
                <a:sym typeface="Wingdings" panose="05000000000000000000" pitchFamily="2" charset="2"/>
              </a:rPr>
              <a:t>Ca. 10 </a:t>
            </a:r>
            <a:r>
              <a:rPr lang="de-DE" sz="2000" baseline="0" dirty="0" err="1" smtClean="0">
                <a:sym typeface="Wingdings" panose="05000000000000000000" pitchFamily="2" charset="2"/>
              </a:rPr>
              <a:t>sek.</a:t>
            </a:r>
            <a:r>
              <a:rPr lang="de-DE" sz="2000" baseline="0" dirty="0" smtClean="0">
                <a:sym typeface="Wingdings" panose="05000000000000000000"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000"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2000" i="1" baseline="0" dirty="0" smtClean="0">
                <a:sym typeface="Wingdings" panose="05000000000000000000" pitchFamily="2" charset="2"/>
              </a:rPr>
              <a:t/>
            </a:r>
            <a:br>
              <a:rPr lang="de-DE" sz="2000" i="1" baseline="0" dirty="0" smtClean="0">
                <a:sym typeface="Wingdings" panose="05000000000000000000" pitchFamily="2" charset="2"/>
              </a:rPr>
            </a:br>
            <a:r>
              <a:rPr lang="de-DE" sz="2000" i="1" baseline="0" dirty="0" smtClean="0">
                <a:sym typeface="Wingdings" panose="05000000000000000000" pitchFamily="2" charset="2"/>
              </a:rPr>
              <a:t>80 Folien in 90 Min. Hier stimmt was nicht.</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i="1" baseline="0" dirty="0" smtClean="0">
                <a:solidFill>
                  <a:srgbClr val="C00000"/>
                </a:solidFill>
                <a:sym typeface="Wingdings" panose="05000000000000000000" pitchFamily="2" charset="2"/>
              </a:rPr>
              <a:t>Welche 3 Dinge soll sich der TN behalten?</a:t>
            </a:r>
          </a:p>
        </p:txBody>
      </p:sp>
      <p:sp>
        <p:nvSpPr>
          <p:cNvPr id="397"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254B9904-24A1-4CA2-A03F-AED5F766F7FC}" type="slidenum">
              <a:rPr lang="de-DE" sz="1300" b="0" strike="noStrike" spc="-1">
                <a:solidFill>
                  <a:srgbClr val="000000"/>
                </a:solidFill>
                <a:uFill>
                  <a:solidFill>
                    <a:srgbClr val="FFFFFF"/>
                  </a:solidFill>
                </a:uFill>
                <a:latin typeface="Calibri"/>
                <a:ea typeface="Geneva"/>
              </a:rPr>
              <a:t>14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anose="05000000000000000000" pitchFamily="2" charset="2"/>
              </a:rPr>
              <a:t>In einer 90-Minütige Vorlesung sollten Sie also nach 20 Minuten eine kurze Pause einlegen, die zum Beispiel für Lerner-aktivierende Übungen genutzt werden kann.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anose="05000000000000000000" pitchFamily="2" charset="2"/>
              </a:rPr>
              <a:t>Danach machen Sie mit dem nächsten </a:t>
            </a:r>
            <a:r>
              <a:rPr lang="de-DE" baseline="0" dirty="0" err="1" smtClean="0">
                <a:sym typeface="Wingdings" panose="05000000000000000000" pitchFamily="2" charset="2"/>
              </a:rPr>
              <a:t>Päsentationsblock</a:t>
            </a:r>
            <a:r>
              <a:rPr lang="de-DE" baseline="0" dirty="0" smtClean="0">
                <a:sym typeface="Wingdings" panose="05000000000000000000" pitchFamily="2" charset="2"/>
              </a:rPr>
              <a:t> (</a:t>
            </a:r>
            <a:r>
              <a:rPr lang="de-DE" i="1" baseline="0" dirty="0" smtClean="0">
                <a:sym typeface="Wingdings" panose="05000000000000000000" pitchFamily="2" charset="2"/>
              </a:rPr>
              <a:t>Themenblock?) </a:t>
            </a:r>
            <a:r>
              <a:rPr lang="de-DE" baseline="0" dirty="0" smtClean="0">
                <a:sym typeface="Wingdings" panose="05000000000000000000" pitchFamily="2" charset="2"/>
              </a:rPr>
              <a:t>weiter.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sym typeface="Wingdings" panose="05000000000000000000" pitchFamily="2" charset="2"/>
              </a:rPr>
              <a:t>Ca. 11 </a:t>
            </a:r>
            <a:r>
              <a:rPr lang="de-DE" baseline="0" dirty="0" err="1" smtClean="0">
                <a:sym typeface="Wingdings" panose="05000000000000000000" pitchFamily="2" charset="2"/>
              </a:rPr>
              <a:t>sek.</a:t>
            </a:r>
            <a:r>
              <a:rPr lang="de-DE" baseline="0" dirty="0" smtClean="0">
                <a:sym typeface="Wingdings" panose="05000000000000000000"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sym typeface="Wingdings" panose="05000000000000000000" pitchFamily="2" charset="2"/>
            </a:endParaRPr>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15</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0739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1200" b="0" i="0" u="none" strike="noStrike" kern="1200" baseline="0" dirty="0" smtClean="0">
                <a:solidFill>
                  <a:schemeClr val="tx1"/>
                </a:solidFill>
                <a:latin typeface="+mn-lt"/>
                <a:ea typeface="+mn-ea"/>
                <a:cs typeface="+mn-cs"/>
              </a:rPr>
              <a:t>Das Prinzip „Weniger ist Mehr“ gilt auch für die Darstellung von Grafiken und Tabellen.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Hier sehen Sie eine recht komplexe Tabelle, die Informationen zu ärztliche Diagnosen bei Lehrkräften im Schulartenvergleich widergibt.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Lernende brauchen relativ lange, um alle Informationen der Tabelle zu erfassen.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Ca</a:t>
            </a:r>
            <a:r>
              <a:rPr lang="de-DE" sz="1200" b="0" i="0" u="none" strike="noStrike" kern="1200" baseline="0" dirty="0" smtClean="0">
                <a:solidFill>
                  <a:schemeClr val="tx1"/>
                </a:solidFill>
                <a:latin typeface="+mn-lt"/>
                <a:ea typeface="+mn-ea"/>
                <a:cs typeface="+mn-cs"/>
              </a:rPr>
              <a:t> 14 </a:t>
            </a:r>
            <a:r>
              <a:rPr lang="de-DE" sz="1200" b="0" i="0" u="none" strike="noStrike" kern="1200" baseline="0" dirty="0" err="1" smtClean="0">
                <a:solidFill>
                  <a:schemeClr val="tx1"/>
                </a:solidFill>
                <a:latin typeface="+mn-lt"/>
                <a:ea typeface="+mn-ea"/>
                <a:cs typeface="+mn-cs"/>
              </a:rPr>
              <a:t>sek.</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a:t>
            </a:r>
            <a:endParaRPr lang="de-DE" sz="2000" b="0" strike="noStrike" spc="-1" dirty="0">
              <a:solidFill>
                <a:srgbClr val="000000"/>
              </a:solidFill>
              <a:uFill>
                <a:solidFill>
                  <a:srgbClr val="FFFFFF"/>
                </a:solidFill>
              </a:uFill>
              <a:latin typeface="Arial"/>
            </a:endParaRPr>
          </a:p>
        </p:txBody>
      </p:sp>
      <p:sp>
        <p:nvSpPr>
          <p:cNvPr id="403"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0B07BAB1-7C04-4A7D-A8FA-CEC3CC2AE8F6}" type="slidenum">
              <a:rPr lang="de-DE" sz="1300" b="0" strike="noStrike" spc="-1">
                <a:solidFill>
                  <a:srgbClr val="000000"/>
                </a:solidFill>
                <a:uFill>
                  <a:solidFill>
                    <a:srgbClr val="FFFFFF"/>
                  </a:solidFill>
                </a:uFill>
                <a:latin typeface="Calibri"/>
                <a:ea typeface="Geneva"/>
              </a:rPr>
              <a:t>16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Lassen</a:t>
            </a:r>
            <a:r>
              <a:rPr lang="de-DE" baseline="0" dirty="0" smtClean="0"/>
              <a:t> Sie Ihre Zuhörer nicht raten, worauf Sie eingehen möchten, sondern zeigen Sie direkt, welche Aussage Sie mit einer bestimmten Grafik verdeutlichen möchten!</a:t>
            </a: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Zusätzlich unterstützen aussagekräftige</a:t>
            </a:r>
            <a:r>
              <a:rPr lang="de-DE" baseline="0" dirty="0" smtClean="0"/>
              <a:t> </a:t>
            </a:r>
            <a:r>
              <a:rPr lang="de-DE" dirty="0" smtClean="0"/>
              <a:t>Bilder</a:t>
            </a:r>
            <a:r>
              <a:rPr lang="de-DE" baseline="0" dirty="0" smtClean="0"/>
              <a:t> </a:t>
            </a:r>
            <a:r>
              <a:rPr lang="de-DE" dirty="0" smtClean="0"/>
              <a:t>ihre zentrale Aussage.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diesem Fall verdeutlicht die Darstellung des Mannes der sich an die Brust greift, die Aussage, dass Gymnasiallehrende häufig unter Erkrankungen des Bewegungsapparats leiden. </a:t>
            </a:r>
            <a:endParaRPr lang="de-DE" dirty="0" smtClean="0"/>
          </a:p>
          <a:p>
            <a:endParaRPr lang="de-DE" dirty="0" smtClean="0"/>
          </a:p>
          <a:p>
            <a:r>
              <a:rPr lang="de-DE" dirty="0" smtClean="0"/>
              <a:t>Ca. 17 </a:t>
            </a:r>
            <a:r>
              <a:rPr lang="de-DE" dirty="0" err="1" smtClean="0"/>
              <a:t>sek.</a:t>
            </a:r>
            <a:r>
              <a:rPr lang="de-DE"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17</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2885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Deshalb sollten Sie Ihre wichtigsten Botschaften – also das was Sie mit der Tabelle Aussagen möchten – aufbereiten und auf das Nötigste reduzieren.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Achten Sie dabei auf eine einfache Gestaltung.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Schmeißen Sie unnötige Informationen über Bord und transformieren Sie </a:t>
            </a:r>
            <a:r>
              <a:rPr lang="de-DE" sz="1200" kern="1200" dirty="0" smtClean="0">
                <a:solidFill>
                  <a:schemeClr val="tx1"/>
                </a:solidFill>
                <a:effectLst/>
                <a:latin typeface="+mn-lt"/>
                <a:ea typeface="+mn-ea"/>
                <a:cs typeface="+mn-cs"/>
              </a:rPr>
              <a:t>ihre Botschaft</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 bedeutungsvolle Aussagen (</a:t>
            </a:r>
            <a:r>
              <a:rPr lang="de-DE" sz="1200" kern="1200" dirty="0" err="1" smtClean="0">
                <a:solidFill>
                  <a:schemeClr val="tx1"/>
                </a:solidFill>
                <a:effectLst/>
                <a:latin typeface="+mn-lt"/>
                <a:ea typeface="+mn-ea"/>
                <a:cs typeface="+mn-cs"/>
              </a:rPr>
              <a:t>Laidlaw</a:t>
            </a:r>
            <a:r>
              <a:rPr lang="de-DE" sz="1200" kern="1200" dirty="0" smtClean="0">
                <a:solidFill>
                  <a:schemeClr val="tx1"/>
                </a:solidFill>
                <a:effectLst/>
                <a:latin typeface="+mn-lt"/>
                <a:ea typeface="+mn-ea"/>
                <a:cs typeface="+mn-cs"/>
              </a:rPr>
              <a:t>, 1987).</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Hier ein</a:t>
            </a:r>
            <a:r>
              <a:rPr lang="de-DE" sz="1200" kern="1200" baseline="0" dirty="0" smtClean="0">
                <a:solidFill>
                  <a:schemeClr val="tx1"/>
                </a:solidFill>
                <a:effectLst/>
                <a:latin typeface="+mn-lt"/>
                <a:ea typeface="+mn-ea"/>
                <a:cs typeface="+mn-cs"/>
              </a:rPr>
              <a:t> Beispiel.</a:t>
            </a:r>
          </a:p>
          <a:p>
            <a:endParaRPr lang="de-DE" sz="1200" kern="1200" baseline="0" dirty="0" smtClean="0">
              <a:solidFill>
                <a:schemeClr val="tx1"/>
              </a:solidFill>
              <a:effectLst/>
              <a:latin typeface="+mn-lt"/>
              <a:ea typeface="+mn-ea"/>
              <a:cs typeface="+mn-cs"/>
            </a:endParaRPr>
          </a:p>
          <a:p>
            <a:r>
              <a:rPr lang="de-DE" sz="1200" kern="1200" baseline="0" dirty="0" smtClean="0">
                <a:solidFill>
                  <a:schemeClr val="tx1"/>
                </a:solidFill>
                <a:effectLst/>
                <a:latin typeface="+mn-lt"/>
                <a:ea typeface="+mn-ea"/>
                <a:cs typeface="+mn-cs"/>
              </a:rPr>
              <a:t>Ca. 15 </a:t>
            </a:r>
            <a:r>
              <a:rPr lang="de-DE" sz="1200" kern="1200" baseline="0" dirty="0" err="1" smtClean="0">
                <a:solidFill>
                  <a:schemeClr val="tx1"/>
                </a:solidFill>
                <a:effectLst/>
                <a:latin typeface="+mn-lt"/>
                <a:ea typeface="+mn-ea"/>
                <a:cs typeface="+mn-cs"/>
              </a:rPr>
              <a:t>sek.</a:t>
            </a:r>
            <a:r>
              <a:rPr lang="de-DE" sz="1200" kern="1200" baseline="0" dirty="0" smtClean="0">
                <a:solidFill>
                  <a:schemeClr val="tx1"/>
                </a:solidFill>
                <a:effectLst/>
                <a:latin typeface="+mn-lt"/>
                <a:ea typeface="+mn-ea"/>
                <a:cs typeface="+mn-cs"/>
              </a:rPr>
              <a:t> </a:t>
            </a:r>
            <a:endParaRPr lang="de-DE" dirty="0" smtClean="0"/>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18</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403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Weniger ist Mehr bedeutet auch,</a:t>
            </a:r>
            <a:r>
              <a:rPr lang="de-DE" baseline="0" dirty="0" smtClean="0"/>
              <a:t> dass Sie keine Angst davor haben brauchen, </a:t>
            </a:r>
          </a:p>
          <a:p>
            <a:endParaRPr lang="de-DE" baseline="0" dirty="0" smtClean="0"/>
          </a:p>
          <a:p>
            <a:r>
              <a:rPr lang="de-DE" baseline="0" dirty="0" smtClean="0"/>
              <a:t>Folien mit wenig Worten beziehungsweise mit viel freier Fläche zu gestalten. </a:t>
            </a:r>
            <a:endParaRPr lang="de-DE" dirty="0" smtClean="0"/>
          </a:p>
          <a:p>
            <a:endParaRPr lang="de-DE" dirty="0" smtClean="0"/>
          </a:p>
          <a:p>
            <a:r>
              <a:rPr lang="de-DE" dirty="0" smtClean="0"/>
              <a:t>Auch so können Sie beim Publikum</a:t>
            </a:r>
            <a:r>
              <a:rPr lang="de-DE" baseline="0" dirty="0" smtClean="0"/>
              <a:t> einen Effekt erzielen und die Aufmerksamkeit lenken. </a:t>
            </a:r>
            <a:endParaRPr lang="de-DE" dirty="0" smtClean="0"/>
          </a:p>
          <a:p>
            <a:endParaRPr lang="de-DE" baseline="0" dirty="0" smtClean="0"/>
          </a:p>
          <a:p>
            <a:r>
              <a:rPr lang="de-DE" baseline="0" dirty="0" smtClean="0"/>
              <a:t>Es muss nicht immer alles mit Bildern unterlegt sein. Nutzen Sie Bilder nur da, wo es Ihnen sinnvoll erscheint. </a:t>
            </a:r>
          </a:p>
          <a:p>
            <a:endParaRPr lang="de-DE" baseline="0" dirty="0" smtClean="0"/>
          </a:p>
          <a:p>
            <a:r>
              <a:rPr lang="de-DE" baseline="0" dirty="0" smtClean="0"/>
              <a:t>Ca. 16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19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9936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0" i="0" u="none" strike="noStrike" kern="1200" baseline="0" dirty="0" smtClean="0">
                <a:solidFill>
                  <a:schemeClr val="tx1"/>
                </a:solidFill>
                <a:latin typeface="+mn-lt"/>
                <a:ea typeface="+mn-ea"/>
                <a:cs typeface="+mn-cs"/>
              </a:rPr>
              <a:t>Weltweit werden täglich Millionen von Vorträgen und Präsentationen gehalten.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0" i="0" u="none" strike="noStrike" kern="1200" baseline="0" dirty="0" smtClean="0">
                <a:solidFill>
                  <a:schemeClr val="tx1"/>
                </a:solidFill>
                <a:latin typeface="+mn-lt"/>
                <a:ea typeface="+mn-ea"/>
                <a:cs typeface="+mn-cs"/>
              </a:rPr>
              <a:t>In den meisten Fällen kommt dabei PowerPoint als Präsentationswerkzeug zum Einsatz.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0" i="0" u="none" strike="noStrike" kern="1200" baseline="0" dirty="0" smtClean="0">
                <a:solidFill>
                  <a:schemeClr val="tx1"/>
                </a:solidFill>
                <a:latin typeface="+mn-lt"/>
                <a:ea typeface="+mn-ea"/>
                <a:cs typeface="+mn-cs"/>
              </a:rPr>
              <a:t>Auch </a:t>
            </a:r>
            <a:r>
              <a:rPr lang="de-DE" sz="1800" b="0" i="0" strike="noStrike" spc="-1" dirty="0" smtClean="0">
                <a:solidFill>
                  <a:srgbClr val="000000"/>
                </a:solidFill>
                <a:uFill>
                  <a:solidFill>
                    <a:srgbClr val="FFFFFF"/>
                  </a:solidFill>
                </a:uFill>
                <a:latin typeface="+mn-lt"/>
              </a:rPr>
              <a:t>in der Hochschullehre </a:t>
            </a:r>
            <a:r>
              <a:rPr lang="de-DE" sz="1800" b="0" i="0" strike="noStrike" spc="-1" baseline="0" dirty="0" smtClean="0">
                <a:solidFill>
                  <a:srgbClr val="000000"/>
                </a:solidFill>
                <a:uFill>
                  <a:solidFill>
                    <a:srgbClr val="FFFFFF"/>
                  </a:solidFill>
                </a:uFill>
                <a:latin typeface="+mn-lt"/>
              </a:rPr>
              <a:t>ist </a:t>
            </a:r>
            <a:r>
              <a:rPr lang="de-DE" sz="1800" b="0" i="0" strike="noStrike" spc="-1" baseline="0" dirty="0" err="1" smtClean="0">
                <a:solidFill>
                  <a:srgbClr val="000000"/>
                </a:solidFill>
                <a:uFill>
                  <a:solidFill>
                    <a:srgbClr val="FFFFFF"/>
                  </a:solidFill>
                </a:uFill>
                <a:latin typeface="+mn-lt"/>
              </a:rPr>
              <a:t>Powerpoint</a:t>
            </a:r>
            <a:r>
              <a:rPr lang="de-DE" sz="1800" b="0" i="0" strike="noStrike" spc="-1" baseline="0" dirty="0" smtClean="0">
                <a:solidFill>
                  <a:srgbClr val="000000"/>
                </a:solidFill>
                <a:uFill>
                  <a:solidFill>
                    <a:srgbClr val="FFFFFF"/>
                  </a:solidFill>
                </a:uFill>
                <a:latin typeface="+mn-lt"/>
              </a:rPr>
              <a:t> DAS Werkzeug, um Lehrinhalte zu präsentieren.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0" i="0" strike="noStrike" spc="-1" baseline="0" dirty="0" smtClean="0">
                <a:solidFill>
                  <a:srgbClr val="000000"/>
                </a:solidFill>
                <a:uFill>
                  <a:solidFill>
                    <a:srgbClr val="FFFFFF"/>
                  </a:solidFill>
                </a:uFill>
                <a:latin typeface="+mn-lt"/>
              </a:rPr>
              <a:t>Und mit den mittlerweile einfachen Möglichkeiten der Vortragsaufzeichnung und Digitalisierung, gewinnt </a:t>
            </a:r>
            <a:r>
              <a:rPr lang="de-DE" sz="1800" b="0" i="0" strike="noStrike" spc="-1" baseline="0" dirty="0" err="1" smtClean="0">
                <a:solidFill>
                  <a:srgbClr val="000000"/>
                </a:solidFill>
                <a:uFill>
                  <a:solidFill>
                    <a:srgbClr val="FFFFFF"/>
                  </a:solidFill>
                </a:uFill>
                <a:latin typeface="+mn-lt"/>
              </a:rPr>
              <a:t>Powerpoint</a:t>
            </a:r>
            <a:r>
              <a:rPr lang="de-DE" sz="1800" b="0" i="0" strike="noStrike" spc="-1" baseline="0" dirty="0" smtClean="0">
                <a:solidFill>
                  <a:srgbClr val="000000"/>
                </a:solidFill>
                <a:uFill>
                  <a:solidFill>
                    <a:srgbClr val="FFFFFF"/>
                  </a:solidFill>
                </a:uFill>
                <a:latin typeface="+mn-lt"/>
              </a:rPr>
              <a:t> zunehmend an Bedeutung.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800" b="0" i="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0" i="0" strike="noStrike" spc="-1" baseline="0" dirty="0" smtClean="0">
                <a:solidFill>
                  <a:srgbClr val="000000"/>
                </a:solidFill>
                <a:uFill>
                  <a:solidFill>
                    <a:srgbClr val="FFFFFF"/>
                  </a:solidFill>
                </a:uFill>
                <a:latin typeface="+mn-lt"/>
              </a:rPr>
              <a:t>Ca. 18 Sek.</a:t>
            </a:r>
          </a:p>
        </p:txBody>
      </p:sp>
      <p:sp>
        <p:nvSpPr>
          <p:cNvPr id="385"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8E6BB2B7-8E18-4789-AD91-17D5BA8A2F2D}" type="slidenum">
              <a:rPr lang="de-DE" sz="1300" b="0" strike="noStrike" spc="-1">
                <a:solidFill>
                  <a:srgbClr val="000000"/>
                </a:solidFill>
                <a:uFill>
                  <a:solidFill>
                    <a:srgbClr val="FFFFFF"/>
                  </a:solidFill>
                </a:uFill>
                <a:latin typeface="Calibri"/>
                <a:ea typeface="Geneva"/>
              </a:rPr>
              <a:t>2</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Vertrauen Sie bei der Gestaltung</a:t>
            </a:r>
            <a:r>
              <a:rPr lang="de-DE" baseline="0" dirty="0" smtClean="0"/>
              <a:t> von Lerner-Freundlichen Folien nicht auf die Vorlagen von </a:t>
            </a:r>
            <a:r>
              <a:rPr lang="de-DE" baseline="0" dirty="0" err="1" smtClean="0"/>
              <a:t>Powerpoint</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Nutzen Sie, wenn möglich, die gesamte Fläche der Folie und beschränken Sie sich auf das Wesentliche.</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Gestalten</a:t>
            </a:r>
            <a:r>
              <a:rPr lang="de-DE" baseline="0" dirty="0" smtClean="0"/>
              <a:t> Sie einfache Folien.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trike="sng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trike="noStrike" baseline="0" dirty="0" smtClean="0"/>
              <a:t>Ca. 11 </a:t>
            </a:r>
            <a:r>
              <a:rPr lang="de-DE" strike="noStrike" baseline="0" dirty="0" err="1" smtClean="0"/>
              <a:t>sek.</a:t>
            </a:r>
            <a:r>
              <a:rPr lang="de-DE" strike="noStrike" baseline="0" dirty="0" smtClean="0"/>
              <a:t> </a:t>
            </a:r>
            <a:endParaRPr lang="de-DE" strike="noStrik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20</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9178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0" strike="noStrike" spc="-1" dirty="0" smtClean="0">
                <a:solidFill>
                  <a:srgbClr val="000000"/>
                </a:solidFill>
                <a:uFill>
                  <a:solidFill>
                    <a:srgbClr val="FFFFFF"/>
                  </a:solidFill>
                </a:uFill>
                <a:latin typeface="+mn-lt"/>
              </a:rPr>
              <a:t>Zusammenfassend kann festgehalten</a:t>
            </a:r>
            <a:r>
              <a:rPr lang="de-DE" sz="2000" b="0" strike="noStrike" spc="-1" baseline="0" dirty="0" smtClean="0">
                <a:solidFill>
                  <a:srgbClr val="000000"/>
                </a:solidFill>
                <a:uFill>
                  <a:solidFill>
                    <a:srgbClr val="FFFFFF"/>
                  </a:solidFill>
                </a:uFill>
                <a:latin typeface="+mn-lt"/>
              </a:rPr>
              <a: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000" b="0" strike="noStrike" spc="-1" baseline="0" dirty="0" smtClean="0">
              <a:solidFill>
                <a:srgbClr val="000000"/>
              </a:solidFill>
              <a:uFill>
                <a:solidFill>
                  <a:srgbClr val="FFFFFF"/>
                </a:solidFill>
              </a:uFill>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strike="noStrike" spc="-1" baseline="0" dirty="0" smtClean="0">
                <a:solidFill>
                  <a:srgbClr val="000000"/>
                </a:solidFill>
                <a:uFill>
                  <a:solidFill>
                    <a:srgbClr val="FFFFFF"/>
                  </a:solidFill>
                </a:uFill>
                <a:latin typeface="+mn-lt"/>
              </a:rPr>
              <a:t>dass Sie die Lernenden nicht mit zu viel Information auf einmal überlasten sollten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0" strike="noStrike" spc="-1" baseline="0" dirty="0" smtClean="0">
              <a:solidFill>
                <a:srgbClr val="000000"/>
              </a:solidFill>
              <a:uFill>
                <a:solidFill>
                  <a:srgbClr val="FFFFFF"/>
                </a:solidFill>
              </a:uFill>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strike="noStrike" spc="-1" baseline="0" dirty="0" smtClean="0">
                <a:solidFill>
                  <a:srgbClr val="000000"/>
                </a:solidFill>
                <a:uFill>
                  <a:solidFill>
                    <a:srgbClr val="FFFFFF"/>
                  </a:solidFill>
                </a:uFill>
                <a:latin typeface="+mn-lt"/>
              </a:rPr>
              <a:t>Und dass Sie Ihre Inhalte in kleinere Pakete unterteilen.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0" strike="noStrike" spc="-1" baseline="0" dirty="0" smtClean="0">
              <a:solidFill>
                <a:srgbClr val="000000"/>
              </a:solidFill>
              <a:uFill>
                <a:solidFill>
                  <a:srgbClr val="FFFFFF"/>
                </a:solidFill>
              </a:uFill>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0" strike="noStrike" spc="-1" baseline="0" dirty="0" smtClean="0">
                <a:solidFill>
                  <a:srgbClr val="000000"/>
                </a:solidFill>
                <a:uFill>
                  <a:solidFill>
                    <a:srgbClr val="FFFFFF"/>
                  </a:solidFill>
                </a:uFill>
                <a:latin typeface="+mn-lt"/>
              </a:rPr>
              <a:t>Die wichtige Regel hier lautet: </a:t>
            </a:r>
            <a:r>
              <a:rPr lang="de-DE" sz="2000" b="0" strike="noStrike" spc="-1" dirty="0" smtClean="0">
                <a:solidFill>
                  <a:srgbClr val="000000"/>
                </a:solidFill>
                <a:uFill>
                  <a:solidFill>
                    <a:srgbClr val="FFFFFF"/>
                  </a:solidFill>
                </a:uFill>
                <a:latin typeface="+mn-lt"/>
              </a:rPr>
              <a:t>Pi mal Daumen eine</a:t>
            </a:r>
            <a:r>
              <a:rPr lang="de-DE" sz="2000" b="0" strike="noStrike" spc="-1" baseline="0" dirty="0" smtClean="0">
                <a:solidFill>
                  <a:srgbClr val="000000"/>
                </a:solidFill>
                <a:uFill>
                  <a:solidFill>
                    <a:srgbClr val="FFFFFF"/>
                  </a:solidFill>
                </a:uFill>
                <a:latin typeface="+mn-lt"/>
              </a:rPr>
              <a:t> </a:t>
            </a:r>
            <a:r>
              <a:rPr lang="de-DE" sz="2000" b="0" strike="noStrike" spc="-1" dirty="0" smtClean="0">
                <a:solidFill>
                  <a:srgbClr val="000000"/>
                </a:solidFill>
                <a:uFill>
                  <a:solidFill>
                    <a:srgbClr val="FFFFFF"/>
                  </a:solidFill>
                </a:uFill>
                <a:latin typeface="+mn-lt"/>
              </a:rPr>
              <a:t>Botschaft pro Folie.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000" b="0" strike="noStrike" spc="-1"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dirty="0" smtClean="0">
                <a:solidFill>
                  <a:srgbClr val="000000"/>
                </a:solidFill>
                <a:uFill>
                  <a:solidFill>
                    <a:srgbClr val="FFFFFF"/>
                  </a:solidFill>
                </a:uFill>
                <a:latin typeface="+mn-lt"/>
              </a:rPr>
              <a:t>Ca.</a:t>
            </a:r>
            <a:r>
              <a:rPr lang="de-DE" sz="2000" b="0" strike="noStrike" spc="-1" baseline="0" dirty="0" smtClean="0">
                <a:solidFill>
                  <a:srgbClr val="000000"/>
                </a:solidFill>
                <a:uFill>
                  <a:solidFill>
                    <a:srgbClr val="FFFFFF"/>
                  </a:solidFill>
                </a:uFill>
                <a:latin typeface="+mn-lt"/>
              </a:rPr>
              <a:t> 15 </a:t>
            </a:r>
            <a:r>
              <a:rPr lang="de-DE" sz="2000" b="0" strike="noStrike" spc="-1" baseline="0" dirty="0" err="1" smtClean="0">
                <a:solidFill>
                  <a:srgbClr val="000000"/>
                </a:solidFill>
                <a:uFill>
                  <a:solidFill>
                    <a:srgbClr val="FFFFFF"/>
                  </a:solidFill>
                </a:uFill>
                <a:latin typeface="+mn-lt"/>
              </a:rPr>
              <a:t>sek.</a:t>
            </a:r>
            <a:r>
              <a:rPr lang="de-DE" sz="2000" b="0" strike="noStrike" spc="-1" baseline="0" dirty="0" smtClean="0">
                <a:solidFill>
                  <a:srgbClr val="000000"/>
                </a:solidFill>
                <a:uFill>
                  <a:solidFill>
                    <a:srgbClr val="FFFFFF"/>
                  </a:solidFill>
                </a:uFill>
                <a:latin typeface="+mn-lt"/>
              </a:rPr>
              <a:t> </a:t>
            </a:r>
            <a:endParaRPr lang="de-DE" sz="2000" b="0" strike="noStrike" spc="-1" dirty="0" smtClean="0">
              <a:solidFill>
                <a:srgbClr val="000000"/>
              </a:solidFill>
              <a:uFill>
                <a:solidFill>
                  <a:srgbClr val="FFFFFF"/>
                </a:solidFill>
              </a:uFill>
              <a:latin typeface="+mn-lt"/>
            </a:endParaRPr>
          </a:p>
          <a:p>
            <a:endParaRPr lang="de-DE" sz="2000" b="0" strike="noStrike" spc="-1" dirty="0">
              <a:solidFill>
                <a:srgbClr val="000000"/>
              </a:solidFill>
              <a:uFill>
                <a:solidFill>
                  <a:srgbClr val="FFFFFF"/>
                </a:solidFill>
              </a:uFill>
              <a:latin typeface="Arial"/>
            </a:endParaRPr>
          </a:p>
        </p:txBody>
      </p:sp>
      <p:sp>
        <p:nvSpPr>
          <p:cNvPr id="405"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2EB60963-CA9B-4A2D-B907-718F24E0234E}" type="slidenum">
              <a:rPr lang="de-DE" sz="1300" b="0" strike="noStrike" spc="-1">
                <a:solidFill>
                  <a:srgbClr val="000000"/>
                </a:solidFill>
                <a:uFill>
                  <a:solidFill>
                    <a:srgbClr val="FFFFFF"/>
                  </a:solidFill>
                </a:uFill>
                <a:latin typeface="Calibri"/>
                <a:ea typeface="Geneva"/>
              </a:rPr>
              <a:t>21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Das dritte Prinzip bezieht sich auf das Design der Folien.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Machen Sie sich mit dem C.R.A.P Prinzip vertraut.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i="0" baseline="0" dirty="0" smtClean="0"/>
              <a:t>CRAP steht für </a:t>
            </a:r>
            <a:r>
              <a:rPr lang="de-DE" i="0" baseline="0" dirty="0" err="1" smtClean="0"/>
              <a:t>contrast</a:t>
            </a:r>
            <a:r>
              <a:rPr lang="de-DE" i="0" baseline="0" dirty="0" smtClean="0"/>
              <a:t>, </a:t>
            </a:r>
            <a:r>
              <a:rPr lang="de-DE" i="0" baseline="0" dirty="0" err="1" smtClean="0"/>
              <a:t>repetition</a:t>
            </a:r>
            <a:r>
              <a:rPr lang="de-DE" i="0" baseline="0" dirty="0" smtClean="0"/>
              <a:t>, </a:t>
            </a:r>
            <a:r>
              <a:rPr lang="de-DE" sz="1200" i="0" baseline="0" dirty="0" err="1" smtClean="0">
                <a:effectLst/>
                <a:latin typeface="Calibri"/>
                <a:cs typeface="Times New Roman"/>
              </a:rPr>
              <a:t>a</a:t>
            </a:r>
            <a:r>
              <a:rPr lang="de-DE" sz="1200" dirty="0" err="1" smtClean="0">
                <a:effectLst/>
                <a:latin typeface="Calibri"/>
                <a:ea typeface="Calibri"/>
                <a:cs typeface="Times New Roman"/>
              </a:rPr>
              <a:t>lignment</a:t>
            </a:r>
            <a:r>
              <a:rPr lang="de-DE" sz="1200" dirty="0" smtClean="0">
                <a:effectLst/>
                <a:latin typeface="Calibri"/>
                <a:ea typeface="Calibri"/>
                <a:cs typeface="Times New Roman"/>
              </a:rPr>
              <a:t> und </a:t>
            </a:r>
            <a:r>
              <a:rPr lang="de-DE" sz="1200" kern="1200" dirty="0" err="1" smtClean="0">
                <a:solidFill>
                  <a:schemeClr val="tx1"/>
                </a:solidFill>
                <a:effectLst/>
                <a:latin typeface="+mn-lt"/>
                <a:ea typeface="+mn-ea"/>
                <a:cs typeface="+mn-cs"/>
              </a:rPr>
              <a:t>proximity</a:t>
            </a:r>
            <a:r>
              <a:rPr lang="de-DE"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Berücksichtigen Sie diese Designregeln bei der Foliengestaltung.</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Ca. 12 </a:t>
            </a:r>
            <a:r>
              <a:rPr lang="de-DE" baseline="0" dirty="0" err="1" smtClean="0"/>
              <a:t>sek.</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22</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5920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sz="1200" dirty="0" smtClean="0">
                <a:effectLst/>
                <a:latin typeface="Calibri"/>
                <a:ea typeface="Calibri"/>
                <a:cs typeface="Times New Roman"/>
              </a:rPr>
              <a:t>Nicht zusammengehörige Elemente sollen durch einen hohen Kontrast voneinander abgegrenzt werden.</a:t>
            </a:r>
            <a:endParaRPr lang="de-DE" sz="1200" dirty="0" smtClean="0">
              <a:effectLst/>
              <a:latin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Calibri"/>
                <a:ea typeface="Calibri"/>
                <a:cs typeface="Times New Roman"/>
              </a:rPr>
              <a:t>Zudem können bestimmte Elemente durch einen hohen Kontrast deutlich betont werden und machen sie interessanter.</a:t>
            </a:r>
          </a:p>
          <a:p>
            <a:endParaRPr lang="de-DE" sz="1200" dirty="0" smtClean="0">
              <a:effectLst/>
              <a:latin typeface="Calibri"/>
              <a:cs typeface="Times New Roman"/>
            </a:endParaRPr>
          </a:p>
          <a:p>
            <a:endParaRPr lang="de-DE" sz="1200" dirty="0" smtClean="0">
              <a:effectLst/>
              <a:latin typeface="Calibri"/>
              <a:cs typeface="Times New Roman"/>
            </a:endParaRPr>
          </a:p>
          <a:p>
            <a:r>
              <a:rPr lang="de-DE" dirty="0" err="1" smtClean="0"/>
              <a:t>Ca</a:t>
            </a:r>
            <a:r>
              <a:rPr lang="de-DE" dirty="0" smtClean="0"/>
              <a:t> 11</a:t>
            </a:r>
            <a:r>
              <a:rPr lang="de-DE" baseline="0" dirty="0" smtClean="0"/>
              <a:t>sek.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23</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76204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dirty="0" smtClean="0">
                <a:effectLst/>
                <a:latin typeface="Calibri"/>
                <a:ea typeface="Calibri"/>
                <a:cs typeface="Times New Roman"/>
              </a:rPr>
              <a:t>Die Wiederholung von bestimmten Gestaltungselementen innerhalb der Präsentation</a:t>
            </a:r>
            <a:r>
              <a:rPr lang="de-DE" sz="2000" baseline="0" dirty="0" smtClean="0">
                <a:effectLst/>
                <a:latin typeface="Calibri"/>
                <a:ea typeface="Calibri"/>
                <a:cs typeface="Times New Roman"/>
              </a:rPr>
              <a:t> </a:t>
            </a:r>
            <a:r>
              <a:rPr lang="de-DE" sz="2000" dirty="0" smtClean="0">
                <a:effectLst/>
                <a:latin typeface="Calibri"/>
                <a:ea typeface="Calibri"/>
                <a:cs typeface="Times New Roman"/>
              </a:rPr>
              <a:t>strukturiert diese und hilft den</a:t>
            </a:r>
            <a:r>
              <a:rPr lang="de-DE" sz="2000" baseline="0" dirty="0" smtClean="0">
                <a:effectLst/>
                <a:latin typeface="Calibri"/>
                <a:ea typeface="Calibri"/>
                <a:cs typeface="Times New Roman"/>
              </a:rPr>
              <a:t> Studierenden sich zu orientieren.</a:t>
            </a:r>
          </a:p>
          <a:p>
            <a:r>
              <a:rPr lang="de-DE" sz="2000" baseline="0" dirty="0" smtClean="0">
                <a:effectLst/>
                <a:latin typeface="Calibri"/>
                <a:ea typeface="Calibri"/>
                <a:cs typeface="Times New Roman"/>
              </a:rPr>
              <a:t>Hier z.B. die Farben, die Formen, die Schrift oder die Anordnung der Bilder.</a:t>
            </a:r>
          </a:p>
          <a:p>
            <a:endParaRPr lang="de-DE" sz="2000" b="0" strike="noStrike" spc="-1" baseline="0" dirty="0" smtClean="0">
              <a:solidFill>
                <a:srgbClr val="000000"/>
              </a:solidFill>
              <a:effectLst/>
              <a:uFill>
                <a:solidFill>
                  <a:srgbClr val="FFFFFF"/>
                </a:solidFill>
              </a:uFill>
              <a:latin typeface="Calibri"/>
              <a:cs typeface="Times New Roman"/>
            </a:endParaRPr>
          </a:p>
          <a:p>
            <a:r>
              <a:rPr lang="de-DE" sz="2000" b="0" strike="noStrike" spc="-1" baseline="0" dirty="0" smtClean="0">
                <a:solidFill>
                  <a:srgbClr val="000000"/>
                </a:solidFill>
                <a:effectLst/>
                <a:uFill>
                  <a:solidFill>
                    <a:srgbClr val="FFFFFF"/>
                  </a:solidFill>
                </a:uFill>
                <a:latin typeface="Calibri"/>
                <a:cs typeface="Times New Roman"/>
              </a:rPr>
              <a:t>Ca. 9 </a:t>
            </a:r>
            <a:r>
              <a:rPr lang="de-DE" sz="2000" b="0" strike="noStrike" spc="-1" baseline="0" dirty="0" err="1" smtClean="0">
                <a:solidFill>
                  <a:srgbClr val="000000"/>
                </a:solidFill>
                <a:effectLst/>
                <a:uFill>
                  <a:solidFill>
                    <a:srgbClr val="FFFFFF"/>
                  </a:solidFill>
                </a:uFill>
                <a:latin typeface="Calibri"/>
                <a:cs typeface="Times New Roman"/>
              </a:rPr>
              <a:t>sek.</a:t>
            </a:r>
            <a:endParaRPr lang="de-DE" sz="2000" b="0" strike="noStrike" spc="-1" dirty="0">
              <a:solidFill>
                <a:srgbClr val="000000"/>
              </a:solidFill>
              <a:uFill>
                <a:solidFill>
                  <a:srgbClr val="FFFFFF"/>
                </a:solidFill>
              </a:uFill>
              <a:latin typeface="Arial"/>
            </a:endParaRPr>
          </a:p>
        </p:txBody>
      </p:sp>
      <p:sp>
        <p:nvSpPr>
          <p:cNvPr id="407"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5DA15F84-7FDD-4388-B84E-0D1C6126B8C3}" type="slidenum">
              <a:rPr lang="de-DE" sz="1300" b="0" strike="noStrike" spc="-1">
                <a:solidFill>
                  <a:srgbClr val="000000"/>
                </a:solidFill>
                <a:uFill>
                  <a:solidFill>
                    <a:srgbClr val="FFFFFF"/>
                  </a:solidFill>
                </a:uFill>
                <a:latin typeface="Calibri"/>
                <a:ea typeface="Geneva"/>
              </a:rPr>
              <a:t>24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Calibri"/>
                <a:ea typeface="Calibri"/>
                <a:cs typeface="Times New Roman"/>
              </a:rPr>
              <a:t>Eine</a:t>
            </a:r>
            <a:r>
              <a:rPr lang="de-DE" sz="1200" baseline="0" dirty="0" smtClean="0">
                <a:effectLst/>
                <a:latin typeface="Calibri"/>
                <a:ea typeface="Calibri"/>
                <a:cs typeface="Times New Roman"/>
              </a:rPr>
              <a:t> ei</a:t>
            </a:r>
            <a:r>
              <a:rPr lang="de-DE" sz="1200" dirty="0" smtClean="0">
                <a:effectLst/>
                <a:latin typeface="Calibri"/>
                <a:ea typeface="Calibri"/>
                <a:cs typeface="Times New Roman"/>
              </a:rPr>
              <a:t>nheitliche Ausrichtung der zusammengehörigen Elemente verhilft ebenfalls der Orientierung.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Calibri"/>
                <a:ea typeface="Calibri"/>
                <a:cs typeface="Times New Roman"/>
              </a:rPr>
              <a:t>Verwenden Sie eher links- oder rechtsbündige Ausrichtung. Die zentrierte Ausrichtung wird durch die Symmetrie schnell langweilig.</a:t>
            </a:r>
          </a:p>
          <a:p>
            <a:endParaRPr lang="de-DE" dirty="0" smtClean="0"/>
          </a:p>
          <a:p>
            <a:r>
              <a:rPr lang="de-DE" dirty="0" smtClean="0"/>
              <a:t>Ca. 12 </a:t>
            </a:r>
            <a:r>
              <a:rPr lang="de-DE"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25</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35125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Inhaltlich zusammengehörige Elemente sollen räumlich nah beieinander sein.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Diese Nähe verleiht eine logische Struktur.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Nicht zusammengehörige Elemente können sowohl durch Abstand, als auch durch Linien auf der Folie getrennt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Versuchen</a:t>
            </a:r>
            <a:r>
              <a:rPr lang="de-DE" baseline="0" dirty="0" smtClean="0"/>
              <a:t> Sie also bei der Erstellung ihrer </a:t>
            </a:r>
            <a:r>
              <a:rPr lang="de-DE" baseline="0" dirty="0" err="1" smtClean="0"/>
              <a:t>Powerpoint</a:t>
            </a:r>
            <a:r>
              <a:rPr lang="de-DE" baseline="0" dirty="0" smtClean="0"/>
              <a:t>-Folien immer an das C.R.A.P Prinzip zu denken. </a:t>
            </a:r>
            <a:endParaRPr lang="de-DE" sz="1200" kern="1200" dirty="0" smtClean="0">
              <a:solidFill>
                <a:schemeClr val="tx1"/>
              </a:solidFill>
              <a:effectLst/>
              <a:latin typeface="+mn-lt"/>
              <a:ea typeface="+mn-ea"/>
              <a:cs typeface="+mn-cs"/>
            </a:endParaRPr>
          </a:p>
          <a:p>
            <a:endParaRPr lang="de-DE" dirty="0" smtClean="0"/>
          </a:p>
          <a:p>
            <a:r>
              <a:rPr lang="de-DE" dirty="0" err="1" smtClean="0"/>
              <a:t>Ca</a:t>
            </a:r>
            <a:r>
              <a:rPr lang="de-DE" dirty="0" smtClean="0"/>
              <a:t> 18 </a:t>
            </a:r>
            <a:r>
              <a:rPr lang="de-DE" dirty="0" err="1" smtClean="0"/>
              <a:t>sek.</a:t>
            </a:r>
            <a:endParaRPr lang="de-DE" dirty="0" smtClean="0"/>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26</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3089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Prinzip</a:t>
            </a:r>
            <a:r>
              <a:rPr lang="de-DE" baseline="0" dirty="0" smtClean="0"/>
              <a:t> Nummer </a:t>
            </a:r>
            <a:r>
              <a:rPr lang="de-DE" dirty="0" smtClean="0"/>
              <a:t>4 lautet:</a:t>
            </a:r>
            <a:r>
              <a:rPr lang="de-DE" baseline="0" dirty="0" smtClean="0"/>
              <a:t> </a:t>
            </a:r>
            <a:r>
              <a:rPr lang="de-DE" dirty="0" smtClean="0"/>
              <a:t>Visualisieren!!</a:t>
            </a:r>
          </a:p>
          <a:p>
            <a:endParaRPr lang="de-DE" dirty="0" smtClean="0"/>
          </a:p>
          <a:p>
            <a:r>
              <a:rPr lang="de-DE" dirty="0" smtClean="0"/>
              <a:t>Ca. 4 </a:t>
            </a:r>
            <a:r>
              <a:rPr lang="de-DE"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27</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40349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smtClean="0"/>
              <a:t>Das Wahrnehmen und Verstehen von Bildern ist</a:t>
            </a:r>
            <a:r>
              <a:rPr lang="de-DE" baseline="0" dirty="0" smtClean="0"/>
              <a:t> für das Lernen und das Erinnern zentral. Bilder können reale und fiktive Gegenstände besser darstellen als verschlüsselte Worte.</a:t>
            </a:r>
          </a:p>
          <a:p>
            <a:pPr marL="0" indent="0">
              <a:buFont typeface="Arial" panose="020B0604020202020204" pitchFamily="34" charset="0"/>
              <a:buNone/>
            </a:pPr>
            <a:endParaRPr lang="de-DE" dirty="0" smtClean="0"/>
          </a:p>
          <a:p>
            <a:pPr marL="0" indent="0">
              <a:buFont typeface="Arial" panose="020B0604020202020204" pitchFamily="34" charset="0"/>
              <a:buNone/>
            </a:pPr>
            <a:r>
              <a:rPr lang="de-DE" dirty="0" smtClean="0"/>
              <a:t>Ca. 10 </a:t>
            </a:r>
            <a:r>
              <a:rPr lang="de-DE"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28</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4055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Verwenden Sie jedoch nur Bilder, die aussagekräftig und für den Inhalt</a:t>
            </a:r>
            <a:r>
              <a:rPr lang="de-DE" baseline="0" dirty="0" smtClean="0"/>
              <a:t> ihrer Präsentation relevant sind !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smtClean="0">
                <a:solidFill>
                  <a:srgbClr val="000000"/>
                </a:solidFill>
                <a:uFill>
                  <a:solidFill>
                    <a:srgbClr val="FFFFFF"/>
                  </a:solidFill>
                </a:uFill>
                <a:latin typeface="+mn-lt"/>
              </a:rPr>
              <a:t>Vermeiden Sie zusätzliche Cartoons, Comics usw. auf einer Folie</a:t>
            </a:r>
            <a:r>
              <a:rPr lang="de-DE" sz="1100" b="0" strike="noStrike" spc="-1" baseline="0" dirty="0" smtClean="0">
                <a:solidFill>
                  <a:srgbClr val="000000"/>
                </a:solidFill>
                <a:uFill>
                  <a:solidFill>
                    <a:srgbClr val="FFFFFF"/>
                  </a:solidFill>
                </a:uFill>
                <a:latin typeface="+mn-lt"/>
              </a:rPr>
              <a:t>. </a:t>
            </a:r>
            <a:endParaRPr lang="de-DE" dirty="0" smtClean="0"/>
          </a:p>
          <a:p>
            <a:endParaRPr lang="de-DE" dirty="0" smtClean="0"/>
          </a:p>
          <a:p>
            <a:r>
              <a:rPr lang="de-DE" dirty="0" smtClean="0"/>
              <a:t>Ca. 9</a:t>
            </a:r>
            <a:r>
              <a:rPr lang="de-DE" baseline="0" dirty="0" smtClean="0"/>
              <a:t> </a:t>
            </a:r>
            <a:r>
              <a:rPr lang="de-DE" baseline="0"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29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6538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smtClean="0">
                <a:solidFill>
                  <a:schemeClr val="tx1"/>
                </a:solidFill>
                <a:latin typeface="+mn-lt"/>
                <a:ea typeface="+mn-ea"/>
                <a:cs typeface="+mn-cs"/>
              </a:rPr>
              <a:t>Leider wird </a:t>
            </a:r>
            <a:r>
              <a:rPr lang="de-DE" sz="1200" b="0" i="0" u="none" strike="noStrike" kern="1200" baseline="0" dirty="0" err="1" smtClean="0">
                <a:solidFill>
                  <a:schemeClr val="tx1"/>
                </a:solidFill>
                <a:latin typeface="+mn-lt"/>
                <a:ea typeface="+mn-ea"/>
                <a:cs typeface="+mn-cs"/>
              </a:rPr>
              <a:t>Powerpoint</a:t>
            </a:r>
            <a:r>
              <a:rPr lang="de-DE" sz="1200" b="0" i="0" u="none" strike="noStrike" kern="1200" baseline="0" dirty="0" smtClean="0">
                <a:solidFill>
                  <a:schemeClr val="tx1"/>
                </a:solidFill>
                <a:latin typeface="+mn-lt"/>
                <a:ea typeface="+mn-ea"/>
                <a:cs typeface="+mn-cs"/>
              </a:rPr>
              <a:t> häufig falsch oder schlecht eingesetzt und missbraucht.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smtClean="0">
                <a:solidFill>
                  <a:schemeClr val="tx1"/>
                </a:solidFill>
                <a:latin typeface="+mn-lt"/>
                <a:ea typeface="+mn-ea"/>
                <a:cs typeface="+mn-cs"/>
              </a:rPr>
              <a:t>Durch eine mangelnde mediale Aufbereitung und Visualisierung von Lehrinhalten </a:t>
            </a:r>
            <a:br>
              <a:rPr lang="de-DE" sz="1200" b="0" i="0" u="none" strike="noStrike" kern="1200" baseline="0" dirty="0" smtClean="0">
                <a:solidFill>
                  <a:schemeClr val="tx1"/>
                </a:solidFill>
                <a:latin typeface="+mn-lt"/>
                <a:ea typeface="+mn-ea"/>
                <a:cs typeface="+mn-cs"/>
              </a:rPr>
            </a:br>
            <a:r>
              <a:rPr lang="de-DE" sz="1200" b="0" i="0" u="none" strike="noStrike" kern="1200" baseline="0" dirty="0" smtClean="0">
                <a:solidFill>
                  <a:schemeClr val="tx1"/>
                </a:solidFill>
                <a:latin typeface="+mn-lt"/>
                <a:ea typeface="+mn-ea"/>
                <a:cs typeface="+mn-cs"/>
              </a:rPr>
              <a:t>und durch die schlechte Abstimmung zwischen Mündlichen Vortrag und Visueller Darbietung, </a:t>
            </a:r>
            <a:br>
              <a:rPr lang="de-DE" sz="1200" b="0" i="0" u="none" strike="noStrike" kern="1200" baseline="0" dirty="0" smtClean="0">
                <a:solidFill>
                  <a:schemeClr val="tx1"/>
                </a:solidFill>
                <a:latin typeface="+mn-lt"/>
                <a:ea typeface="+mn-ea"/>
                <a:cs typeface="+mn-cs"/>
              </a:rPr>
            </a:br>
            <a:r>
              <a:rPr lang="de-DE" sz="1200" b="0" i="0" u="none" strike="noStrike" kern="1200" baseline="0" dirty="0" smtClean="0">
                <a:solidFill>
                  <a:schemeClr val="tx1"/>
                </a:solidFill>
                <a:latin typeface="+mn-lt"/>
                <a:ea typeface="+mn-ea"/>
                <a:cs typeface="+mn-cs"/>
              </a:rPr>
              <a:t>verliert der Technologieeinsatz seinen Effekt.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smtClean="0">
                <a:solidFill>
                  <a:schemeClr val="tx1"/>
                </a:solidFill>
                <a:latin typeface="+mn-lt"/>
                <a:ea typeface="+mn-ea"/>
                <a:cs typeface="+mn-cs"/>
              </a:rPr>
              <a:t>Leidtragende sind dabei natürlich die Studierenden.  </a:t>
            </a:r>
          </a:p>
          <a:p>
            <a:endParaRPr lang="de-DE" dirty="0" smtClean="0"/>
          </a:p>
          <a:p>
            <a:r>
              <a:rPr lang="de-DE" dirty="0" smtClean="0"/>
              <a:t>Ca. 16 </a:t>
            </a:r>
            <a:r>
              <a:rPr lang="de-DE"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8573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b="0" strike="noStrike" spc="-1" dirty="0" smtClean="0">
                <a:solidFill>
                  <a:srgbClr val="000000"/>
                </a:solidFill>
                <a:uFill>
                  <a:solidFill>
                    <a:srgbClr val="FFFFFF"/>
                  </a:solidFill>
                </a:uFill>
                <a:latin typeface="+mn-lt"/>
              </a:rPr>
              <a:t>Benutzen Sie nur hochauflösendes Bildmaterial,</a:t>
            </a:r>
            <a:r>
              <a:rPr lang="de-DE" sz="2000" b="0" strike="noStrike" spc="-1" baseline="0" dirty="0" smtClean="0">
                <a:solidFill>
                  <a:srgbClr val="000000"/>
                </a:solidFill>
                <a:uFill>
                  <a:solidFill>
                    <a:srgbClr val="FFFFFF"/>
                  </a:solidFill>
                </a:uFill>
                <a:latin typeface="+mn-lt"/>
              </a:rPr>
              <a:t> welches auch </a:t>
            </a:r>
            <a:r>
              <a:rPr lang="de-DE" sz="2000" b="0" strike="noStrike" spc="-1" dirty="0" smtClean="0">
                <a:solidFill>
                  <a:srgbClr val="000000"/>
                </a:solidFill>
                <a:uFill>
                  <a:solidFill>
                    <a:srgbClr val="FFFFFF"/>
                  </a:solidFill>
                </a:uFill>
                <a:latin typeface="+mn-lt"/>
              </a:rPr>
              <a:t>in der letzten Reihe noch gut erkennbar ist. </a:t>
            </a:r>
            <a:r>
              <a:rPr lang="de-DE" sz="1800" b="0" strike="noStrike" spc="-1" baseline="0" dirty="0" smtClean="0">
                <a:solidFill>
                  <a:srgbClr val="000000"/>
                </a:solidFill>
                <a:uFill>
                  <a:solidFill>
                    <a:srgbClr val="FFFFFF"/>
                  </a:solidFill>
                </a:uFill>
                <a:latin typeface="+mn-lt"/>
              </a:rPr>
              <a:t> </a:t>
            </a:r>
          </a:p>
          <a:p>
            <a:endParaRPr lang="de-DE" sz="1800" b="0" strike="noStrike" spc="-1" dirty="0" smtClean="0">
              <a:solidFill>
                <a:srgbClr val="000000"/>
              </a:solidFill>
              <a:uFill>
                <a:solidFill>
                  <a:srgbClr val="FFFFFF"/>
                </a:solidFill>
              </a:uFill>
              <a:latin typeface="+mn-lt"/>
            </a:endParaRPr>
          </a:p>
          <a:p>
            <a:r>
              <a:rPr lang="de-DE" sz="1800" b="0" strike="noStrike" spc="-1" dirty="0" smtClean="0">
                <a:solidFill>
                  <a:srgbClr val="000000"/>
                </a:solidFill>
                <a:uFill>
                  <a:solidFill>
                    <a:srgbClr val="FFFFFF"/>
                  </a:solidFill>
                </a:uFill>
                <a:latin typeface="+mn-lt"/>
              </a:rPr>
              <a:t>Ca. 4 </a:t>
            </a:r>
            <a:r>
              <a:rPr lang="de-DE" sz="1800" b="0" strike="noStrike" spc="-1" dirty="0" err="1" smtClean="0">
                <a:solidFill>
                  <a:srgbClr val="000000"/>
                </a:solidFill>
                <a:uFill>
                  <a:solidFill>
                    <a:srgbClr val="FFFFFF"/>
                  </a:solidFill>
                </a:uFill>
                <a:latin typeface="+mn-lt"/>
              </a:rPr>
              <a:t>sek.</a:t>
            </a:r>
            <a:endParaRPr lang="de-DE" sz="1800" b="0" strike="noStrike" spc="-1" dirty="0">
              <a:solidFill>
                <a:srgbClr val="000000"/>
              </a:solidFill>
              <a:uFill>
                <a:solidFill>
                  <a:srgbClr val="FFFFFF"/>
                </a:solidFill>
              </a:uFill>
              <a:latin typeface="+mn-lt"/>
            </a:endParaRPr>
          </a:p>
        </p:txBody>
      </p:sp>
      <p:sp>
        <p:nvSpPr>
          <p:cNvPr id="409"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3FAFA4FE-D235-4B8E-BB1C-1DEDFD2EB8C1}" type="slidenum">
              <a:rPr lang="de-DE" sz="1300" b="0" strike="noStrike" spc="-1">
                <a:solidFill>
                  <a:srgbClr val="000000"/>
                </a:solidFill>
                <a:uFill>
                  <a:solidFill>
                    <a:srgbClr val="FFFFFF"/>
                  </a:solidFill>
                </a:uFill>
                <a:latin typeface="Calibri"/>
                <a:ea typeface="Geneva"/>
              </a:rPr>
              <a:t>30</a:t>
            </a:fld>
            <a:endParaRPr lang="de-DE" sz="13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000" b="0" strike="noStrike" spc="-1" dirty="0" smtClean="0">
                <a:solidFill>
                  <a:srgbClr val="000000"/>
                </a:solidFill>
                <a:uFill>
                  <a:solidFill>
                    <a:srgbClr val="FFFFFF"/>
                  </a:solidFill>
                </a:uFill>
                <a:latin typeface="+mn-lt"/>
              </a:rPr>
              <a:t>Also immer auf eine </a:t>
            </a:r>
            <a:r>
              <a:rPr lang="de-DE" sz="2000" b="0" strike="noStrike" spc="-1" baseline="0" dirty="0" smtClean="0">
                <a:solidFill>
                  <a:srgbClr val="000000"/>
                </a:solidFill>
                <a:uFill>
                  <a:solidFill>
                    <a:srgbClr val="FFFFFF"/>
                  </a:solidFill>
                </a:uFill>
                <a:latin typeface="+mn-lt"/>
              </a:rPr>
              <a:t>hohe Qualität bei der Bildersuche achten.</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b="0" strike="noStrike" spc="-1" dirty="0" smtClean="0">
                <a:solidFill>
                  <a:srgbClr val="000000"/>
                </a:solidFill>
                <a:uFill>
                  <a:solidFill>
                    <a:srgbClr val="FFFFFF"/>
                  </a:solidFill>
                </a:uFill>
                <a:latin typeface="+mn-lt"/>
              </a:rPr>
              <a:t>Wenn</a:t>
            </a:r>
            <a:r>
              <a:rPr lang="de-DE" sz="2000" b="0" strike="noStrike" spc="-1" baseline="0" dirty="0" smtClean="0">
                <a:solidFill>
                  <a:srgbClr val="000000"/>
                </a:solidFill>
                <a:uFill>
                  <a:solidFill>
                    <a:srgbClr val="FFFFFF"/>
                  </a:solidFill>
                </a:uFill>
                <a:latin typeface="+mn-lt"/>
              </a:rPr>
              <a:t> es </a:t>
            </a:r>
            <a:r>
              <a:rPr lang="de-DE" sz="2000" b="0" strike="noStrike" spc="-1" dirty="0" smtClean="0">
                <a:solidFill>
                  <a:srgbClr val="000000"/>
                </a:solidFill>
                <a:uFill>
                  <a:solidFill>
                    <a:srgbClr val="FFFFFF"/>
                  </a:solidFill>
                </a:uFill>
                <a:latin typeface="+mn-lt"/>
              </a:rPr>
              <a:t>sinnvoll erscheint, zeigen Sie auch nur einen Bildausschnitt. </a:t>
            </a:r>
            <a:endParaRPr lang="de-DE" sz="1800" b="0" strike="noStrike" spc="-1" dirty="0" smtClean="0">
              <a:solidFill>
                <a:srgbClr val="000000"/>
              </a:solidFill>
              <a:uFill>
                <a:solidFill>
                  <a:srgbClr val="FFFFFF"/>
                </a:solidFill>
              </a:uFill>
              <a:latin typeface="+mn-lt"/>
            </a:endParaRPr>
          </a:p>
          <a:p>
            <a:endParaRPr lang="de-DE" sz="2000" b="0" strike="noStrike" spc="-1" baseline="0" dirty="0" smtClean="0">
              <a:solidFill>
                <a:srgbClr val="000000"/>
              </a:solidFill>
              <a:uFill>
                <a:solidFill>
                  <a:srgbClr val="FFFFFF"/>
                </a:solidFill>
              </a:uFill>
              <a:latin typeface="+mn-lt"/>
            </a:endParaRPr>
          </a:p>
          <a:p>
            <a:endParaRPr lang="de-DE" sz="2000" b="0" strike="noStrike" spc="-1" baseline="0" dirty="0" smtClean="0">
              <a:solidFill>
                <a:srgbClr val="000000"/>
              </a:solidFill>
              <a:uFill>
                <a:solidFill>
                  <a:srgbClr val="FFFFFF"/>
                </a:solidFill>
              </a:uFill>
              <a:latin typeface="+mn-lt"/>
            </a:endParaRPr>
          </a:p>
          <a:p>
            <a:r>
              <a:rPr lang="de-DE" sz="2000" b="0" strike="noStrike" spc="-1" baseline="0" dirty="0" smtClean="0">
                <a:solidFill>
                  <a:srgbClr val="000000"/>
                </a:solidFill>
                <a:uFill>
                  <a:solidFill>
                    <a:srgbClr val="FFFFFF"/>
                  </a:solidFill>
                </a:uFill>
                <a:latin typeface="+mn-lt"/>
              </a:rPr>
              <a:t>Ca.8 </a:t>
            </a:r>
            <a:r>
              <a:rPr lang="de-DE" sz="2000" b="0" strike="noStrike" spc="-1" baseline="0" dirty="0" err="1" smtClean="0">
                <a:solidFill>
                  <a:srgbClr val="000000"/>
                </a:solidFill>
                <a:uFill>
                  <a:solidFill>
                    <a:srgbClr val="FFFFFF"/>
                  </a:solidFill>
                </a:uFill>
                <a:latin typeface="+mn-lt"/>
              </a:rPr>
              <a:t>sek.</a:t>
            </a:r>
            <a:endParaRPr lang="de-DE" sz="2000" b="0" strike="noStrike" spc="-1" dirty="0">
              <a:solidFill>
                <a:srgbClr val="000000"/>
              </a:solidFill>
              <a:uFill>
                <a:solidFill>
                  <a:srgbClr val="FFFFFF"/>
                </a:solidFill>
              </a:uFill>
              <a:latin typeface="+mn-lt"/>
            </a:endParaRPr>
          </a:p>
        </p:txBody>
      </p:sp>
      <p:sp>
        <p:nvSpPr>
          <p:cNvPr id="411"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06E5868C-9DD2-4D57-A7AC-2F33F9351DBD}" type="slidenum">
              <a:rPr lang="de-DE" sz="1300" b="0" strike="noStrike" spc="-1">
                <a:solidFill>
                  <a:srgbClr val="000000"/>
                </a:solidFill>
                <a:uFill>
                  <a:solidFill>
                    <a:srgbClr val="FFFFFF"/>
                  </a:solidFill>
                </a:uFill>
                <a:latin typeface="Calibri"/>
                <a:ea typeface="Geneva"/>
              </a:rPr>
              <a:t>31</a:t>
            </a:fld>
            <a:endParaRPr lang="de-DE" sz="13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Farben verhelfen den Lernenden, die Informationen zu differenzieren und zusammenzufassen.</a:t>
            </a:r>
            <a:r>
              <a:rPr lang="de-DE" baseline="0" dirty="0" smtClean="0"/>
              <a:t> Zudem können Farben </a:t>
            </a:r>
            <a:r>
              <a:rPr lang="de-DE" dirty="0" smtClean="0"/>
              <a:t>Kernaussagen hervorheben,</a:t>
            </a:r>
            <a:r>
              <a:rPr lang="de-DE" baseline="0" dirty="0" smtClean="0"/>
              <a:t> </a:t>
            </a:r>
            <a:r>
              <a:rPr lang="de-DE" dirty="0" smtClean="0"/>
              <a:t>Lernhinweise geben, Beziehungen zwischen Überschriften herstellen, Unterschiede zwischen Themen aufzeigen, Interesse wecken und ein professionelles Finish erzeugen.</a:t>
            </a:r>
          </a:p>
          <a:p>
            <a:endParaRPr lang="de-DE" dirty="0" smtClean="0"/>
          </a:p>
          <a:p>
            <a:r>
              <a:rPr lang="de-DE" dirty="0" smtClean="0"/>
              <a:t>Ca. 17 </a:t>
            </a:r>
            <a:r>
              <a:rPr lang="de-DE" dirty="0" err="1" smtClean="0"/>
              <a:t>sek.</a:t>
            </a:r>
            <a:r>
              <a:rPr lang="de-DE"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32</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03116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Also Arbeiten Sie mit Farben.</a:t>
            </a:r>
            <a:r>
              <a:rPr lang="de-DE" baseline="0" dirty="0" smtClean="0"/>
              <a:t> </a:t>
            </a:r>
            <a:r>
              <a:rPr lang="de-DE" sz="1200" kern="1200" dirty="0" smtClean="0">
                <a:solidFill>
                  <a:schemeClr val="tx1"/>
                </a:solidFill>
                <a:effectLst/>
                <a:latin typeface="+mn-lt"/>
                <a:ea typeface="+mn-ea"/>
                <a:cs typeface="+mn-cs"/>
              </a:rPr>
              <a:t>Sie prägen sich leicht ein</a:t>
            </a:r>
            <a:r>
              <a:rPr lang="de-DE" sz="1200" kern="1200" baseline="0" dirty="0" smtClean="0">
                <a:solidFill>
                  <a:schemeClr val="tx1"/>
                </a:solidFill>
                <a:effectLst/>
                <a:latin typeface="+mn-lt"/>
                <a:ea typeface="+mn-ea"/>
                <a:cs typeface="+mn-cs"/>
              </a:rPr>
              <a:t> und verhelfen den Lernenden Informationen besser zu behalten.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dirty="0" smtClean="0"/>
              <a:t> ca. 7 </a:t>
            </a:r>
            <a:r>
              <a:rPr lang="de-DE" dirty="0" err="1" smtClean="0"/>
              <a:t>sek.</a:t>
            </a:r>
            <a:r>
              <a:rPr lang="de-DE"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33</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0174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b="0" dirty="0" smtClean="0"/>
              <a:t>Achten Sie bei der Darstellung von Grafiken</a:t>
            </a:r>
            <a:r>
              <a:rPr lang="de-DE" b="0" baseline="0" dirty="0" smtClean="0"/>
              <a:t> zusätzlich auf die visuelle Überlastung! </a:t>
            </a:r>
          </a:p>
          <a:p>
            <a:endParaRPr lang="de-DE" b="0" baseline="0" dirty="0" smtClean="0"/>
          </a:p>
          <a:p>
            <a:r>
              <a:rPr lang="de-DE" b="0" baseline="0" dirty="0" smtClean="0"/>
              <a:t>H</a:t>
            </a:r>
            <a:r>
              <a:rPr lang="de-DE" b="0" dirty="0" smtClean="0"/>
              <a:t>ier sehen Sie ein Negativ-Beispiel für visuelle Überlastung. </a:t>
            </a:r>
          </a:p>
          <a:p>
            <a:endParaRPr lang="de-DE" b="0" dirty="0" smtClean="0"/>
          </a:p>
          <a:p>
            <a:r>
              <a:rPr lang="de-DE" b="0" dirty="0" smtClean="0"/>
              <a:t>Der Bildbeobachter</a:t>
            </a:r>
            <a:r>
              <a:rPr lang="de-DE" b="0" baseline="0" dirty="0" smtClean="0"/>
              <a:t> </a:t>
            </a:r>
            <a:r>
              <a:rPr lang="de-DE" b="0" dirty="0" smtClean="0"/>
              <a:t>muss ständig mit seinem Auge zwischen der Grafik und dem Erklärungstext</a:t>
            </a:r>
            <a:r>
              <a:rPr lang="de-DE" b="0" baseline="0" dirty="0" smtClean="0"/>
              <a:t> hin und herspringen. </a:t>
            </a:r>
          </a:p>
          <a:p>
            <a:endParaRPr lang="de-DE" b="0" baseline="0" dirty="0" smtClean="0"/>
          </a:p>
          <a:p>
            <a:r>
              <a:rPr lang="de-DE" b="0" baseline="0" dirty="0" smtClean="0"/>
              <a:t>Durch die zusätzliche Belastung der visuellen Suche, steht weniger kognitive Kapazität zur Verfügung, um den mündlichen Vortrag zu folgen. </a:t>
            </a:r>
          </a:p>
          <a:p>
            <a:endParaRPr lang="de-DE" b="0" baseline="0" dirty="0" smtClean="0"/>
          </a:p>
          <a:p>
            <a:r>
              <a:rPr lang="de-DE" b="0" baseline="0" dirty="0" smtClean="0"/>
              <a:t>Ca. 16 </a:t>
            </a:r>
            <a:r>
              <a:rPr lang="de-DE" b="0" baseline="0" dirty="0" err="1" smtClean="0"/>
              <a:t>sek.</a:t>
            </a:r>
            <a:r>
              <a:rPr lang="de-DE" b="0" baseline="0" dirty="0" smtClean="0"/>
              <a:t> </a:t>
            </a:r>
          </a:p>
          <a:p>
            <a:endParaRPr lang="de-DE" b="0" baseline="0" dirty="0" smtClean="0"/>
          </a:p>
          <a:p>
            <a:endParaRPr lang="de-DE" b="0" baseline="0" dirty="0" smtClean="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34</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4101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Lerner-freundlicher</a:t>
            </a:r>
            <a:r>
              <a:rPr lang="de-DE" baseline="0" dirty="0" smtClean="0"/>
              <a:t> ist es deshalb, die Informationen direkt dort zu platzieren wo sie hingehören. </a:t>
            </a:r>
          </a:p>
          <a:p>
            <a:endParaRPr lang="de-DE" baseline="0" dirty="0" smtClean="0"/>
          </a:p>
          <a:p>
            <a:r>
              <a:rPr lang="de-DE" baseline="0" dirty="0" smtClean="0"/>
              <a:t>So vermeiden Sie die sprunghaften Augenbewegungen auf der Folie.</a:t>
            </a:r>
          </a:p>
          <a:p>
            <a:endParaRPr lang="de-DE" baseline="0" dirty="0" smtClean="0"/>
          </a:p>
          <a:p>
            <a:r>
              <a:rPr lang="de-DE" baseline="0" dirty="0" err="1" smtClean="0"/>
              <a:t>Ca</a:t>
            </a:r>
            <a:r>
              <a:rPr lang="de-DE" baseline="0" dirty="0" smtClean="0"/>
              <a:t> 10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35</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1172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Bei</a:t>
            </a:r>
            <a:r>
              <a:rPr lang="de-DE" baseline="0" dirty="0" smtClean="0"/>
              <a:t> sehr komplexen Grafiken empfiehlt es sich, die Informationen Stück für Stück aufzubauen, so dass sich die Grafik wie in einer Animation mosaikartig zusammensetzt. </a:t>
            </a:r>
          </a:p>
          <a:p>
            <a:endParaRPr lang="de-DE" baseline="0" dirty="0" smtClean="0"/>
          </a:p>
          <a:p>
            <a:r>
              <a:rPr lang="de-DE" baseline="0" dirty="0" smtClean="0"/>
              <a:t>Da der Lernende bereits auf den letzten Folien die Bedeutung von Informationen erfasst hat, kann er sich hier voll und ganz auf die Pfeile und deren Richtung konzentrieren. </a:t>
            </a:r>
          </a:p>
          <a:p>
            <a:endParaRPr lang="de-DE" baseline="0" dirty="0" smtClean="0"/>
          </a:p>
          <a:p>
            <a:r>
              <a:rPr lang="de-DE" baseline="0" dirty="0" err="1" smtClean="0"/>
              <a:t>Ca</a:t>
            </a:r>
            <a:r>
              <a:rPr lang="de-DE" baseline="0" dirty="0" smtClean="0"/>
              <a:t> 15sek.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36</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11724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Eine</a:t>
            </a:r>
            <a:r>
              <a:rPr lang="de-DE" baseline="0" dirty="0" smtClean="0"/>
              <a:t> Visualisierung ist besonders dann erforderlich, wenn der Lerngegenstand abstrakt, d.h. schwer zu erfassen und begreifen ist. </a:t>
            </a:r>
          </a:p>
          <a:p>
            <a:endParaRPr lang="de-DE" baseline="0" dirty="0" smtClean="0"/>
          </a:p>
          <a:p>
            <a:r>
              <a:rPr lang="de-DE" dirty="0" smtClean="0"/>
              <a:t>Für den Blutkreislauf, dem Nervensystem</a:t>
            </a:r>
            <a:r>
              <a:rPr lang="de-DE" baseline="0" dirty="0" smtClean="0"/>
              <a:t> oder dem Knochenaufbau im menschlichen Körper bieten sich bspw. Illustrationen an, </a:t>
            </a:r>
          </a:p>
          <a:p>
            <a:r>
              <a:rPr lang="de-DE" baseline="0" dirty="0" smtClean="0"/>
              <a:t>in denen zwei Bilder via Effekt übereinander gelegt werden. </a:t>
            </a:r>
          </a:p>
          <a:p>
            <a:endParaRPr lang="de-DE" baseline="0" dirty="0" smtClean="0"/>
          </a:p>
          <a:p>
            <a:r>
              <a:rPr lang="de-DE" baseline="0" dirty="0" smtClean="0"/>
              <a:t>Ca. 14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37</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27987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Neben Bildern als Werkzeug für Visualisierungen</a:t>
            </a:r>
            <a:r>
              <a:rPr lang="de-DE" baseline="0" dirty="0" smtClean="0"/>
              <a:t>, bieten sich auch Fotos, Grafiken, Tabellen oder Diagramme an. </a:t>
            </a:r>
          </a:p>
          <a:p>
            <a:endParaRPr lang="de-DE" baseline="0" dirty="0" smtClean="0"/>
          </a:p>
          <a:p>
            <a:r>
              <a:rPr lang="de-DE" baseline="0" dirty="0" smtClean="0"/>
              <a:t>Zudem können bestimmte Abläufe oder abstrakte Gegenstände auch sehr gut durch Symbole dargestellt werden. </a:t>
            </a:r>
          </a:p>
          <a:p>
            <a:endParaRPr lang="de-DE" baseline="0" dirty="0" smtClean="0"/>
          </a:p>
          <a:p>
            <a:r>
              <a:rPr lang="de-DE" baseline="0" dirty="0" smtClean="0"/>
              <a:t>Nutzen Sie immer wiederkehrende Icons mit eindeutiger Symbolik, um Ihre Inhalte zu visualisieren oder zu strukturieren.  </a:t>
            </a:r>
          </a:p>
          <a:p>
            <a:endParaRPr lang="de-DE" baseline="0" dirty="0" smtClean="0"/>
          </a:p>
          <a:p>
            <a:r>
              <a:rPr lang="de-DE" dirty="0" smtClean="0"/>
              <a:t>Ca. 16</a:t>
            </a:r>
            <a:r>
              <a:rPr lang="de-DE" baseline="0" dirty="0" smtClean="0"/>
              <a:t> </a:t>
            </a:r>
            <a:r>
              <a:rPr lang="de-DE" baseline="0" dirty="0" err="1" smtClean="0"/>
              <a:t>sek.</a:t>
            </a:r>
            <a:r>
              <a:rPr lang="de-DE" baseline="0" dirty="0" smtClean="0"/>
              <a:t> </a:t>
            </a:r>
            <a:endParaRPr lang="de-DE" dirty="0" smtClean="0"/>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38</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61170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Hier sehen Sie im Überblick noch einmal alle Medienformate,</a:t>
            </a:r>
            <a:r>
              <a:rPr lang="de-DE" baseline="0" dirty="0" smtClean="0"/>
              <a:t> mit denen Sie Lehrinhalte auf Präsentationsfolien visualisieren können. </a:t>
            </a:r>
          </a:p>
          <a:p>
            <a:endParaRPr lang="de-DE" baseline="0" dirty="0" smtClean="0"/>
          </a:p>
          <a:p>
            <a:r>
              <a:rPr lang="de-DE" baseline="0" dirty="0" smtClean="0"/>
              <a:t>Ca. 6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39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4996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In dieser Präsentation erhalten Sie deshalb Tipps und Tricks, </a:t>
            </a:r>
            <a:br>
              <a:rPr lang="de-DE" sz="1200" b="0" i="0" u="none" strike="noStrike" kern="1200" baseline="0" dirty="0" smtClean="0">
                <a:solidFill>
                  <a:schemeClr val="tx1"/>
                </a:solidFill>
                <a:latin typeface="+mn-lt"/>
                <a:ea typeface="+mn-ea"/>
                <a:cs typeface="+mn-cs"/>
              </a:rPr>
            </a:br>
            <a:r>
              <a:rPr lang="de-DE" sz="1200" b="0" i="0" u="none" strike="noStrike" kern="1200" baseline="0" dirty="0" smtClean="0">
                <a:solidFill>
                  <a:schemeClr val="tx1"/>
                </a:solidFill>
                <a:latin typeface="+mn-lt"/>
                <a:ea typeface="+mn-ea"/>
                <a:cs typeface="+mn-cs"/>
              </a:rPr>
              <a:t>um Ihre PowerPoint-Folien anschaulich, strukturiert und Lerner-freundlich zu gestalten. </a:t>
            </a:r>
            <a:endParaRPr lang="de-DE" sz="2000" b="0" i="0" strike="noStrike" spc="-1" dirty="0" smtClean="0">
              <a:solidFill>
                <a:srgbClr val="000000"/>
              </a:solidFill>
              <a:uFill>
                <a:solidFill>
                  <a:srgbClr val="FFFFFF"/>
                </a:solidFill>
              </a:uFill>
              <a:latin typeface="+mn-lt"/>
            </a:endParaRPr>
          </a:p>
          <a:p>
            <a:endParaRPr lang="de-DE" dirty="0" smtClean="0"/>
          </a:p>
          <a:p>
            <a:r>
              <a:rPr lang="de-DE" dirty="0" smtClean="0"/>
              <a:t>Viel Spaß</a:t>
            </a:r>
            <a:r>
              <a:rPr lang="de-DE" baseline="0" dirty="0" smtClean="0"/>
              <a:t> dabei.</a:t>
            </a:r>
          </a:p>
          <a:p>
            <a:endParaRPr lang="de-DE" baseline="0" dirty="0" smtClean="0"/>
          </a:p>
          <a:p>
            <a:r>
              <a:rPr lang="de-DE" baseline="0" dirty="0" err="1" smtClean="0"/>
              <a:t>Ca</a:t>
            </a:r>
            <a:r>
              <a:rPr lang="de-DE" baseline="0" dirty="0" smtClean="0"/>
              <a:t> . 9 </a:t>
            </a:r>
            <a:r>
              <a:rPr lang="de-DE" baseline="0" dirty="0" err="1" smtClean="0"/>
              <a:t>sek.</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53668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Prinzip Nummer 5</a:t>
            </a:r>
            <a:r>
              <a:rPr lang="de-DE" baseline="0" dirty="0" smtClean="0"/>
              <a:t>: Treiben Sie keinen Missbrauch mit Präsentationsfolien als Handouts!</a:t>
            </a:r>
          </a:p>
          <a:p>
            <a:endParaRPr lang="de-DE" baseline="0" dirty="0" smtClean="0"/>
          </a:p>
          <a:p>
            <a:r>
              <a:rPr lang="de-DE" baseline="0" dirty="0" smtClean="0"/>
              <a:t>Ca. 6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40</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21122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dirty="0" smtClean="0">
                <a:solidFill>
                  <a:srgbClr val="000000"/>
                </a:solidFill>
                <a:uFill>
                  <a:solidFill>
                    <a:srgbClr val="FFFFFF"/>
                  </a:solidFill>
                </a:uFill>
                <a:latin typeface="+mn-lt"/>
              </a:rPr>
              <a:t>Dieses Sprichwort</a:t>
            </a:r>
            <a:r>
              <a:rPr lang="de-DE" sz="1200" b="0" strike="noStrike" spc="-1" baseline="0" dirty="0" smtClean="0">
                <a:solidFill>
                  <a:srgbClr val="000000"/>
                </a:solidFill>
                <a:uFill>
                  <a:solidFill>
                    <a:srgbClr val="FFFFFF"/>
                  </a:solidFill>
                </a:uFill>
                <a:latin typeface="+mn-lt"/>
              </a:rPr>
              <a:t> trifft sehr gut auf die Gestaltung von Präsentationsfolien zu.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Häufig wollen wir zu viel.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Die Präsentationsfolie soll gleichzeitig als Handout dienen.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Am besten auch noch als Unterlage für den Lehrenden, um alle Notizen ad hoc präsentiert zu bekommen.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Aber so funktioniert das leider nicht. </a:t>
            </a:r>
            <a:r>
              <a:rPr lang="de-DE" sz="1200" b="0" strike="noStrike" spc="-1" dirty="0" smtClean="0">
                <a:solidFill>
                  <a:srgbClr val="000000"/>
                </a:solidFill>
                <a:uFill>
                  <a:solidFill>
                    <a:srgbClr val="FFFFFF"/>
                  </a:solidFill>
                </a:uFill>
                <a:latin typeface="+mn-lt"/>
              </a:rPr>
              <a:t>Entscheiden Sie deshalb immer, ob Ihre ausgedruckten Folien auch für sich alleine stehen kann. Falls ja, haben</a:t>
            </a:r>
            <a:r>
              <a:rPr lang="de-DE" sz="1200" b="0" strike="noStrike" spc="-1" baseline="0" dirty="0" smtClean="0">
                <a:solidFill>
                  <a:srgbClr val="000000"/>
                </a:solidFill>
                <a:uFill>
                  <a:solidFill>
                    <a:srgbClr val="FFFFFF"/>
                  </a:solidFill>
                </a:uFill>
                <a:latin typeface="+mn-lt"/>
              </a:rPr>
              <a:t> Sie bei der Foliengestaltung etwas falsch gemacht und sollten ernsthaft über eine Überarbeitung nachdenken.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Ca. 21 </a:t>
            </a:r>
            <a:r>
              <a:rPr lang="de-DE" sz="1200" b="0" strike="noStrike" spc="-1" baseline="0" dirty="0" err="1" smtClean="0">
                <a:solidFill>
                  <a:srgbClr val="000000"/>
                </a:solidFill>
                <a:uFill>
                  <a:solidFill>
                    <a:srgbClr val="FFFFFF"/>
                  </a:solidFill>
                </a:uFill>
                <a:latin typeface="+mn-lt"/>
              </a:rPr>
              <a:t>sek.</a:t>
            </a:r>
            <a:r>
              <a:rPr lang="de-DE" sz="1200" b="0" strike="noStrike" spc="-1" baseline="0" dirty="0" smtClean="0">
                <a:solidFill>
                  <a:srgbClr val="000000"/>
                </a:solidFill>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strike="noStrike" spc="-1" baseline="0" dirty="0" smtClean="0">
                <a:solidFill>
                  <a:srgbClr val="000000"/>
                </a:solidFill>
                <a:uFill>
                  <a:solidFill>
                    <a:srgbClr val="FFFFFF"/>
                  </a:solidFill>
                </a:uFill>
                <a:latin typeface="+mn-lt"/>
              </a:rPr>
              <a:t> </a:t>
            </a:r>
            <a:endParaRPr lang="de-DE" sz="1200" b="0" strike="noStrike" spc="-1" dirty="0" smtClean="0">
              <a:solidFill>
                <a:srgbClr val="000000"/>
              </a:solidFill>
              <a:uFill>
                <a:solidFill>
                  <a:srgbClr val="FFFFFF"/>
                </a:solidFill>
              </a:uFill>
              <a:latin typeface="+mn-lt"/>
            </a:endParaRPr>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41</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62936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Präsentationsfolien und Handouts sind deutlich voneinander zu trennen. Hinzu kommen i.d.R. auch noch</a:t>
            </a:r>
            <a:r>
              <a:rPr lang="de-DE" baseline="0" dirty="0" smtClean="0"/>
              <a:t> die Notizseiten des Vortragenden.</a:t>
            </a:r>
          </a:p>
          <a:p>
            <a:r>
              <a:rPr lang="de-DE" baseline="0" dirty="0" smtClean="0"/>
              <a:t>Alle erfüllen einen eigenen spezifischen Zweck und sind demzufolge auch entsprechend zu gestalten. </a:t>
            </a:r>
          </a:p>
          <a:p>
            <a:endParaRPr lang="de-DE" baseline="0" dirty="0" smtClean="0"/>
          </a:p>
          <a:p>
            <a:r>
              <a:rPr lang="de-DE" dirty="0" smtClean="0"/>
              <a:t>Ca. 12 </a:t>
            </a:r>
            <a:r>
              <a:rPr lang="de-DE" dirty="0" err="1" smtClean="0"/>
              <a:t>sek.</a:t>
            </a:r>
            <a:r>
              <a:rPr lang="de-DE"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42</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60035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dirty="0" smtClean="0">
                <a:solidFill>
                  <a:srgbClr val="000000"/>
                </a:solidFill>
                <a:uFill>
                  <a:solidFill>
                    <a:srgbClr val="FFFFFF"/>
                  </a:solidFill>
                </a:uFill>
                <a:latin typeface="+mn-lt"/>
              </a:rPr>
              <a:t>Überladen Sie Ihre Folien nicht mit Informationen.</a:t>
            </a:r>
            <a:r>
              <a:rPr lang="de-DE" sz="2000" b="0" strike="noStrike" spc="-1" baseline="0" dirty="0" smtClean="0">
                <a:solidFill>
                  <a:srgbClr val="000000"/>
                </a:solidFill>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0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Sie wissen ja: Fließtext auf der Folie - ein absolutes </a:t>
            </a:r>
            <a:r>
              <a:rPr lang="de-DE" sz="2000" b="0" strike="noStrike" spc="-1" baseline="0" dirty="0" err="1" smtClean="0">
                <a:solidFill>
                  <a:srgbClr val="000000"/>
                </a:solidFill>
                <a:uFill>
                  <a:solidFill>
                    <a:srgbClr val="FFFFFF"/>
                  </a:solidFill>
                </a:uFill>
                <a:latin typeface="+mn-lt"/>
              </a:rPr>
              <a:t>NoGo</a:t>
            </a:r>
            <a:r>
              <a:rPr lang="de-DE" sz="2000" b="0" strike="noStrike" spc="-1" baseline="0" dirty="0" smtClean="0">
                <a:solidFill>
                  <a:srgbClr val="000000"/>
                </a:solidFill>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0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Packen Sie möglichst wenig Text auf Ihre Folie.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0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Visualisieren Sie den Gesprochenen Vortrag sinnvoll. Der Lernende soll Ihnen zuhören und mit einem Blick auf die Folie Ihre Kernbotschaft noch schneller erfassen.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0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Erinnern Sie sich daran: Lesen und zuhören simultan ist nicht möglich. Und vergessen Sie nicht: Sie gestalten eine Präsentationsfolie und kein Handout.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Ca. 22 </a:t>
            </a:r>
            <a:r>
              <a:rPr lang="de-DE" sz="2000" b="0" strike="noStrike" spc="-1" baseline="0" dirty="0" err="1" smtClean="0">
                <a:solidFill>
                  <a:srgbClr val="000000"/>
                </a:solidFill>
                <a:uFill>
                  <a:solidFill>
                    <a:srgbClr val="FFFFFF"/>
                  </a:solidFill>
                </a:uFill>
                <a:latin typeface="+mn-lt"/>
              </a:rPr>
              <a:t>sek.</a:t>
            </a:r>
            <a:r>
              <a:rPr lang="de-DE" sz="2000" b="0" strike="noStrike" spc="-1" baseline="0" dirty="0" smtClean="0">
                <a:solidFill>
                  <a:srgbClr val="000000"/>
                </a:solidFill>
                <a:uFill>
                  <a:solidFill>
                    <a:srgbClr val="FFFFFF"/>
                  </a:solidFill>
                </a:uFill>
                <a:latin typeface="+mn-lt"/>
              </a:rPr>
              <a:t> </a:t>
            </a:r>
            <a:endParaRPr lang="de-DE" sz="2000" b="0" strike="noStrike" spc="-1" dirty="0">
              <a:solidFill>
                <a:srgbClr val="000000"/>
              </a:solidFill>
              <a:uFill>
                <a:solidFill>
                  <a:srgbClr val="FFFFFF"/>
                </a:solidFill>
              </a:uFill>
              <a:latin typeface="Arial"/>
            </a:endParaRPr>
          </a:p>
        </p:txBody>
      </p:sp>
      <p:sp>
        <p:nvSpPr>
          <p:cNvPr id="389"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E30946A4-1510-4C77-B65E-F52CF9B005BB}" type="slidenum">
              <a:rPr lang="de-DE" sz="1300" b="0" strike="noStrike" spc="-1">
                <a:solidFill>
                  <a:srgbClr val="000000"/>
                </a:solidFill>
                <a:uFill>
                  <a:solidFill>
                    <a:srgbClr val="FFFFFF"/>
                  </a:solidFill>
                </a:uFill>
                <a:latin typeface="Calibri"/>
                <a:ea typeface="Geneva"/>
              </a:rPr>
              <a:t>43</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2400" b="0" strike="noStrike" spc="-1" dirty="0" smtClean="0">
                <a:solidFill>
                  <a:srgbClr val="000000"/>
                </a:solidFill>
                <a:uFill>
                  <a:solidFill>
                    <a:srgbClr val="FFFFFF"/>
                  </a:solidFill>
                </a:uFill>
                <a:latin typeface="+mn-lt"/>
              </a:rPr>
              <a:t>Das </a:t>
            </a:r>
            <a:r>
              <a:rPr lang="de-DE" sz="2400" b="1" strike="noStrike" spc="-1" dirty="0" smtClean="0">
                <a:solidFill>
                  <a:srgbClr val="000000"/>
                </a:solidFill>
                <a:uFill>
                  <a:solidFill>
                    <a:srgbClr val="FFFFFF"/>
                  </a:solidFill>
                </a:uFill>
                <a:latin typeface="+mn-lt"/>
              </a:rPr>
              <a:t>Handout</a:t>
            </a:r>
            <a:r>
              <a:rPr lang="de-DE" sz="2400" b="0" strike="noStrike" spc="-1" dirty="0" smtClean="0">
                <a:solidFill>
                  <a:srgbClr val="000000"/>
                </a:solidFill>
                <a:uFill>
                  <a:solidFill>
                    <a:srgbClr val="FFFFFF"/>
                  </a:solidFill>
                </a:uFill>
                <a:latin typeface="+mn-lt"/>
              </a:rPr>
              <a:t> bietet eine Dokumentation zum Vortrag. Hier werden die zentralen Punkte aufgegriffen,</a:t>
            </a:r>
            <a:r>
              <a:rPr lang="de-DE" sz="2400" b="0" strike="noStrike" spc="-1" baseline="0" dirty="0" smtClean="0">
                <a:solidFill>
                  <a:srgbClr val="000000"/>
                </a:solidFill>
                <a:uFill>
                  <a:solidFill>
                    <a:srgbClr val="FFFFFF"/>
                  </a:solidFill>
                </a:uFill>
                <a:latin typeface="+mn-lt"/>
              </a:rPr>
              <a:t> ausformuliert und ggf. vertieft. </a:t>
            </a:r>
            <a:r>
              <a:rPr lang="de-DE" sz="2400" b="0" strike="sngStrike" spc="-1" baseline="0" dirty="0" smtClean="0">
                <a:solidFill>
                  <a:srgbClr val="000000"/>
                </a:solidFill>
                <a:uFill>
                  <a:solidFill>
                    <a:srgbClr val="FFFFFF"/>
                  </a:solidFill>
                </a:uFill>
                <a:latin typeface="+mn-lt"/>
              </a:rPr>
              <a:t>Es können auch zusätzliche Informationen platziert werden, z.B. in Form von Links oder mit Hilfe von QR-Codes, die auf Videos verlinken. Auch bei der Gestaltung eines Handouts sollten Regeln der Textgestaltung und des Layouts berücksichtigt werden, um dem Lernenden die Informationsaufnahme so leicht wie möglich zu machen. </a:t>
            </a:r>
          </a:p>
          <a:p>
            <a:endParaRPr lang="de-DE" sz="2400" b="0" strike="noStrike" spc="-1" baseline="0" dirty="0" smtClean="0">
              <a:solidFill>
                <a:srgbClr val="000000"/>
              </a:solidFill>
              <a:uFill>
                <a:solidFill>
                  <a:srgbClr val="FFFFFF"/>
                </a:solidFill>
              </a:uFill>
              <a:latin typeface="+mn-lt"/>
            </a:endParaRPr>
          </a:p>
          <a:p>
            <a:r>
              <a:rPr lang="de-DE" sz="2400" b="0" strike="noStrike" spc="-1" baseline="0" dirty="0" smtClean="0">
                <a:solidFill>
                  <a:srgbClr val="000000"/>
                </a:solidFill>
                <a:uFill>
                  <a:solidFill>
                    <a:srgbClr val="FFFFFF"/>
                  </a:solidFill>
                </a:uFill>
                <a:latin typeface="+mn-lt"/>
              </a:rPr>
              <a:t>Eine gute </a:t>
            </a:r>
            <a:r>
              <a:rPr lang="de-DE" sz="2400" b="1" strike="noStrike" spc="-1" baseline="0" dirty="0" smtClean="0">
                <a:solidFill>
                  <a:srgbClr val="000000"/>
                </a:solidFill>
                <a:uFill>
                  <a:solidFill>
                    <a:srgbClr val="FFFFFF"/>
                  </a:solidFill>
                </a:uFill>
                <a:latin typeface="+mn-lt"/>
              </a:rPr>
              <a:t>Präsentationsfolie</a:t>
            </a:r>
            <a:r>
              <a:rPr lang="de-DE" sz="2400" b="0" strike="noStrike" spc="-1" baseline="0" dirty="0" smtClean="0">
                <a:solidFill>
                  <a:srgbClr val="000000"/>
                </a:solidFill>
                <a:uFill>
                  <a:solidFill>
                    <a:srgbClr val="FFFFFF"/>
                  </a:solidFill>
                </a:uFill>
                <a:latin typeface="+mn-lt"/>
              </a:rPr>
              <a:t> hingegen funktioniert nur als Ergänzung. Der gesprochene Vortrag wird mit Hilfe einer Folie visualisiert, so dass der Lernende sowohl auditive als auch visuelle Reize dargeboten bekommt, die sich gegenseitig ergänzen. Die gute Präsentationsfolie kann z.B. den Zugang zu Inhalten erleichtern, das Plenum motivieren oder die Aufmerksamkeit des Plenums gezielt lenken. </a:t>
            </a:r>
          </a:p>
          <a:p>
            <a:endParaRPr lang="de-DE" sz="2400" b="0" strike="noStrike" spc="-1" dirty="0" smtClean="0">
              <a:solidFill>
                <a:srgbClr val="000000"/>
              </a:solidFill>
              <a:uFill>
                <a:solidFill>
                  <a:srgbClr val="FFFFFF"/>
                </a:solidFill>
              </a:uFill>
              <a:latin typeface="+mn-lt"/>
            </a:endParaRPr>
          </a:p>
          <a:p>
            <a:r>
              <a:rPr lang="de-DE" sz="2400" b="0" strike="sngStrike" spc="-1" dirty="0" smtClean="0">
                <a:solidFill>
                  <a:srgbClr val="000000"/>
                </a:solidFill>
                <a:uFill>
                  <a:solidFill>
                    <a:srgbClr val="FFFFFF"/>
                  </a:solidFill>
                </a:uFill>
                <a:latin typeface="+mn-lt"/>
              </a:rPr>
              <a:t>Der Versuch,</a:t>
            </a:r>
            <a:r>
              <a:rPr lang="de-DE" sz="2400" b="0" strike="sngStrike" spc="-1" baseline="0" dirty="0" smtClean="0">
                <a:solidFill>
                  <a:srgbClr val="000000"/>
                </a:solidFill>
                <a:uFill>
                  <a:solidFill>
                    <a:srgbClr val="FFFFFF"/>
                  </a:solidFill>
                </a:uFill>
                <a:latin typeface="+mn-lt"/>
              </a:rPr>
              <a:t> den </a:t>
            </a:r>
            <a:r>
              <a:rPr lang="de-DE" sz="2400" b="0" strike="sngStrike" spc="-1" baseline="0" dirty="0" err="1" smtClean="0">
                <a:solidFill>
                  <a:srgbClr val="000000"/>
                </a:solidFill>
                <a:uFill>
                  <a:solidFill>
                    <a:srgbClr val="FFFFFF"/>
                  </a:solidFill>
                </a:uFill>
                <a:latin typeface="+mn-lt"/>
              </a:rPr>
              <a:t>TeilnehmerInnen</a:t>
            </a:r>
            <a:r>
              <a:rPr lang="de-DE" sz="2400" b="0" strike="sngStrike" spc="-1" baseline="0" dirty="0" smtClean="0">
                <a:solidFill>
                  <a:srgbClr val="000000"/>
                </a:solidFill>
                <a:uFill>
                  <a:solidFill>
                    <a:srgbClr val="FFFFFF"/>
                  </a:solidFill>
                </a:uFill>
                <a:latin typeface="+mn-lt"/>
              </a:rPr>
              <a:t> etwas gutes zu tun und Präsentationsfolien zusätzlich als Handout rauszugeben, ist zum Scheitern verurteilt. </a:t>
            </a:r>
          </a:p>
          <a:p>
            <a:r>
              <a:rPr lang="de-DE" sz="2400" b="0" strike="sngStrike" spc="-1" baseline="0" dirty="0" smtClean="0">
                <a:solidFill>
                  <a:srgbClr val="000000"/>
                </a:solidFill>
                <a:uFill>
                  <a:solidFill>
                    <a:srgbClr val="FFFFFF"/>
                  </a:solidFill>
                </a:uFill>
                <a:latin typeface="+mn-lt"/>
              </a:rPr>
              <a:t>Entweder waren die Folien schlecht und das Handout ist </a:t>
            </a:r>
            <a:r>
              <a:rPr lang="de-DE" sz="2400" b="0" strike="sngStrike" spc="-1" baseline="0" dirty="0" err="1" smtClean="0">
                <a:solidFill>
                  <a:srgbClr val="000000"/>
                </a:solidFill>
                <a:uFill>
                  <a:solidFill>
                    <a:srgbClr val="FFFFFF"/>
                  </a:solidFill>
                </a:uFill>
                <a:latin typeface="+mn-lt"/>
              </a:rPr>
              <a:t>solala</a:t>
            </a:r>
            <a:r>
              <a:rPr lang="de-DE" sz="2400" b="0" strike="sngStrike" spc="-1" baseline="0" dirty="0" smtClean="0">
                <a:solidFill>
                  <a:srgbClr val="000000"/>
                </a:solidFill>
                <a:uFill>
                  <a:solidFill>
                    <a:srgbClr val="FFFFFF"/>
                  </a:solidFill>
                </a:uFill>
                <a:latin typeface="+mn-lt"/>
              </a:rPr>
              <a:t>. Oder der Teilnehmer kann mit dem Handout wenig anfangen. </a:t>
            </a:r>
          </a:p>
          <a:p>
            <a:endParaRPr lang="de-DE" sz="2400" b="0" strike="sngStrike" spc="-1" baseline="0" dirty="0" smtClean="0">
              <a:solidFill>
                <a:srgbClr val="000000"/>
              </a:solidFill>
              <a:uFill>
                <a:solidFill>
                  <a:srgbClr val="FFFFFF"/>
                </a:solidFill>
              </a:uFill>
              <a:latin typeface="+mn-lt"/>
            </a:endParaRPr>
          </a:p>
          <a:p>
            <a:r>
              <a:rPr lang="de-DE" sz="2400" b="0" strike="sngStrike" spc="-1" baseline="0" dirty="0" smtClean="0">
                <a:solidFill>
                  <a:srgbClr val="000000"/>
                </a:solidFill>
                <a:uFill>
                  <a:solidFill>
                    <a:srgbClr val="FFFFFF"/>
                  </a:solidFill>
                </a:uFill>
                <a:latin typeface="+mn-lt"/>
              </a:rPr>
              <a:t>Der Mehraufwand lohnt sich aber.</a:t>
            </a:r>
          </a:p>
          <a:p>
            <a:endParaRPr lang="de-DE" sz="2400" b="0" strike="noStrike" spc="-1" dirty="0" smtClean="0">
              <a:solidFill>
                <a:srgbClr val="000000"/>
              </a:solidFill>
              <a:uFill>
                <a:solidFill>
                  <a:srgbClr val="FFFFFF"/>
                </a:solidFill>
              </a:uFill>
              <a:latin typeface="+mn-lt"/>
            </a:endParaRPr>
          </a:p>
          <a:p>
            <a:r>
              <a:rPr lang="de-DE" sz="2400" b="0" strike="noStrike" spc="-1" dirty="0" smtClean="0">
                <a:solidFill>
                  <a:srgbClr val="000000"/>
                </a:solidFill>
                <a:uFill>
                  <a:solidFill>
                    <a:srgbClr val="FFFFFF"/>
                  </a:solidFill>
                </a:uFill>
                <a:latin typeface="+mn-lt"/>
              </a:rPr>
              <a:t>Ca. 18 </a:t>
            </a:r>
            <a:r>
              <a:rPr lang="de-DE" sz="2400" b="0" strike="noStrike" spc="-1" dirty="0" err="1" smtClean="0">
                <a:solidFill>
                  <a:srgbClr val="000000"/>
                </a:solidFill>
                <a:uFill>
                  <a:solidFill>
                    <a:srgbClr val="FFFFFF"/>
                  </a:solidFill>
                </a:uFill>
                <a:latin typeface="+mn-lt"/>
              </a:rPr>
              <a:t>sek.</a:t>
            </a:r>
            <a:r>
              <a:rPr lang="de-DE" sz="2400" b="0" strike="noStrike" spc="-1" dirty="0" smtClean="0">
                <a:solidFill>
                  <a:srgbClr val="000000"/>
                </a:solidFill>
                <a:uFill>
                  <a:solidFill>
                    <a:srgbClr val="FFFFFF"/>
                  </a:solidFill>
                </a:uFill>
                <a:latin typeface="+mn-lt"/>
              </a:rPr>
              <a:t> </a:t>
            </a:r>
          </a:p>
        </p:txBody>
      </p:sp>
      <p:sp>
        <p:nvSpPr>
          <p:cNvPr id="413"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82607D28-9D14-4FFA-9BC5-B5615EB22E30}" type="slidenum">
              <a:rPr lang="de-DE" sz="1300" b="0" strike="noStrike" spc="-1">
                <a:solidFill>
                  <a:srgbClr val="000000"/>
                </a:solidFill>
                <a:uFill>
                  <a:solidFill>
                    <a:srgbClr val="FFFFFF"/>
                  </a:solidFill>
                </a:uFill>
                <a:latin typeface="Calibri"/>
                <a:ea typeface="Geneva"/>
              </a:rPr>
              <a:t>44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Zum Schluss noch ein Extratipp:</a:t>
            </a:r>
            <a:r>
              <a:rPr lang="de-DE" baseline="0" dirty="0" smtClean="0"/>
              <a:t> </a:t>
            </a:r>
          </a:p>
          <a:p>
            <a:endParaRPr lang="de-DE" baseline="0" dirty="0" smtClean="0"/>
          </a:p>
          <a:p>
            <a:r>
              <a:rPr lang="de-DE" dirty="0" smtClean="0"/>
              <a:t>Fassen Sie</a:t>
            </a:r>
            <a:r>
              <a:rPr lang="de-DE" baseline="0" dirty="0" smtClean="0"/>
              <a:t> die wichtigsten Kernaussagen Ihres Vortrags zusammen. Wie Sie sehen, können die eingesetzten Farben und Style-Elemente hier gut genutzt werden, um den Widererkennungseffekt zu steigern. </a:t>
            </a:r>
          </a:p>
          <a:p>
            <a:endParaRPr lang="de-DE" baseline="0" dirty="0" smtClean="0"/>
          </a:p>
          <a:p>
            <a:r>
              <a:rPr lang="de-DE" baseline="0" dirty="0" smtClean="0"/>
              <a:t>Ca. 10 </a:t>
            </a:r>
            <a:r>
              <a:rPr lang="de-DE" baseline="0" dirty="0" err="1" smtClean="0"/>
              <a:t>sek.</a:t>
            </a:r>
            <a:r>
              <a:rPr lang="de-DE" baseline="0" dirty="0" smtClean="0"/>
              <a:t> </a:t>
            </a:r>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45</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38413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smtClean="0"/>
              <a:t>Insgesamt dauert der</a:t>
            </a:r>
            <a:r>
              <a:rPr lang="de-DE" baseline="0" dirty="0" smtClean="0"/>
              <a:t> gesprochene Teil 9 min 47 </a:t>
            </a:r>
            <a:r>
              <a:rPr lang="de-DE" baseline="0" dirty="0" err="1" smtClean="0"/>
              <a:t>sek</a:t>
            </a:r>
            <a:endParaRPr lang="de-DE" baseline="0" dirty="0" smtClean="0"/>
          </a:p>
          <a:p>
            <a:endParaRPr lang="de-DE" baseline="0" dirty="0" smtClean="0"/>
          </a:p>
          <a:p>
            <a:endParaRPr lang="de-DE"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46</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8409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body"/>
          </p:nvPr>
        </p:nvSpPr>
        <p:spPr>
          <a:xfrm>
            <a:off x="679680" y="4715280"/>
            <a:ext cx="5437800" cy="4466520"/>
          </a:xfrm>
          <a:prstGeom prst="rect">
            <a:avLst/>
          </a:prstGeom>
        </p:spPr>
        <p:txBody>
          <a:bodyPr lIns="95400" tIns="47880" rIns="95400" bIns="47880"/>
          <a:lstStyle/>
          <a:p>
            <a:pPr marL="0" indent="0">
              <a:lnSpc>
                <a:spcPct val="100000"/>
              </a:lnSpc>
              <a:buNone/>
            </a:pPr>
            <a:r>
              <a:rPr lang="de-DE" sz="2000" b="0" strike="noStrike" spc="-1" dirty="0" smtClean="0">
                <a:solidFill>
                  <a:srgbClr val="000000"/>
                </a:solidFill>
                <a:uFill>
                  <a:solidFill>
                    <a:srgbClr val="FFFFFF"/>
                  </a:solidFill>
                </a:uFill>
                <a:latin typeface="Arial"/>
              </a:rPr>
              <a:t>Das erste Prinzip lautet: Achten Sie bei der Foliengestaltung auf die</a:t>
            </a:r>
            <a:r>
              <a:rPr lang="de-DE" sz="2000" b="0" strike="noStrike" spc="-1" baseline="0" dirty="0" smtClean="0">
                <a:solidFill>
                  <a:srgbClr val="000000"/>
                </a:solidFill>
                <a:uFill>
                  <a:solidFill>
                    <a:srgbClr val="FFFFFF"/>
                  </a:solidFill>
                </a:uFill>
                <a:latin typeface="Arial"/>
              </a:rPr>
              <a:t> Lesbarkeit!</a:t>
            </a:r>
          </a:p>
          <a:p>
            <a:pPr marL="0" indent="0">
              <a:lnSpc>
                <a:spcPct val="100000"/>
              </a:lnSpc>
              <a:buFont typeface="Arial" panose="020B0604020202020204" pitchFamily="34" charset="0"/>
              <a:buNone/>
            </a:pPr>
            <a:endParaRPr lang="de-DE" sz="2000" b="0" strike="noStrike" spc="-1" dirty="0" smtClean="0">
              <a:solidFill>
                <a:srgbClr val="000000"/>
              </a:solidFill>
              <a:uFill>
                <a:solidFill>
                  <a:srgbClr val="FFFFFF"/>
                </a:solidFill>
              </a:uFill>
              <a:latin typeface="Arial"/>
            </a:endParaRPr>
          </a:p>
          <a:p>
            <a:pPr marL="0" indent="0">
              <a:lnSpc>
                <a:spcPct val="100000"/>
              </a:lnSpc>
              <a:buFont typeface="Arial" panose="020B0604020202020204" pitchFamily="34" charset="0"/>
              <a:buNone/>
            </a:pPr>
            <a:r>
              <a:rPr lang="de-DE" sz="2000" b="0" strike="noStrike" spc="-1" dirty="0" smtClean="0">
                <a:solidFill>
                  <a:srgbClr val="000000"/>
                </a:solidFill>
                <a:uFill>
                  <a:solidFill>
                    <a:srgbClr val="FFFFFF"/>
                  </a:solidFill>
                </a:uFill>
                <a:latin typeface="Arial"/>
              </a:rPr>
              <a:t>Ca. 5 </a:t>
            </a:r>
            <a:r>
              <a:rPr lang="de-DE" sz="2000" b="0" strike="noStrike" spc="-1" dirty="0" err="1" smtClean="0">
                <a:solidFill>
                  <a:srgbClr val="000000"/>
                </a:solidFill>
                <a:uFill>
                  <a:solidFill>
                    <a:srgbClr val="FFFFFF"/>
                  </a:solidFill>
                </a:uFill>
                <a:latin typeface="Arial"/>
              </a:rPr>
              <a:t>sek.</a:t>
            </a:r>
            <a:endParaRPr lang="de-DE" sz="2000" b="0" strike="noStrike" spc="-1" dirty="0">
              <a:solidFill>
                <a:srgbClr val="000000"/>
              </a:solidFill>
              <a:uFill>
                <a:solidFill>
                  <a:srgbClr val="FFFFFF"/>
                </a:solidFill>
              </a:uFill>
              <a:latin typeface="Arial"/>
            </a:endParaRPr>
          </a:p>
        </p:txBody>
      </p:sp>
      <p:sp>
        <p:nvSpPr>
          <p:cNvPr id="387"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79A9E48D-9767-4D3E-81A2-10DC13C2E047}" type="slidenum">
              <a:rPr lang="de-DE" sz="1300" b="0" strike="noStrike" spc="-1">
                <a:solidFill>
                  <a:srgbClr val="000000"/>
                </a:solidFill>
                <a:uFill>
                  <a:solidFill>
                    <a:srgbClr val="FFFFFF"/>
                  </a:solidFill>
                </a:uFill>
                <a:latin typeface="Calibri"/>
                <a:ea typeface="Geneva"/>
              </a:rPr>
              <a:t>5</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p:cNvSpPr>
          <p:nvPr>
            <p:ph type="body"/>
          </p:nvPr>
        </p:nvSpPr>
        <p:spPr>
          <a:xfrm>
            <a:off x="679680" y="4715280"/>
            <a:ext cx="5437800" cy="4466520"/>
          </a:xfrm>
          <a:prstGeom prst="rect">
            <a:avLst/>
          </a:prstGeom>
        </p:spPr>
        <p:txBody>
          <a:bodyPr lIns="95400" tIns="47880" rIns="95400" bIns="4788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dirty="0" smtClean="0">
                <a:solidFill>
                  <a:srgbClr val="000000"/>
                </a:solidFill>
                <a:uFill>
                  <a:solidFill>
                    <a:srgbClr val="FFFFFF"/>
                  </a:solidFill>
                </a:uFill>
                <a:latin typeface="+mn-lt"/>
              </a:rPr>
              <a:t>Überladen Sie die Folie nicht mit Informationen.</a:t>
            </a:r>
            <a:r>
              <a:rPr lang="de-DE" sz="2000" b="0" strike="noStrike" spc="-1" baseline="0" dirty="0" smtClean="0">
                <a:solidFill>
                  <a:srgbClr val="000000"/>
                </a:solidFill>
                <a:uFill>
                  <a:solidFill>
                    <a:srgbClr val="FFFFFF"/>
                  </a:solidFill>
                </a:uFill>
                <a:latin typeface="+mn-lt"/>
              </a:rPr>
              <a:t> </a:t>
            </a:r>
            <a:br>
              <a:rPr lang="de-DE" sz="2000" b="0" strike="noStrike" spc="-1" baseline="0" dirty="0" smtClean="0">
                <a:solidFill>
                  <a:srgbClr val="000000"/>
                </a:solidFill>
                <a:uFill>
                  <a:solidFill>
                    <a:srgbClr val="FFFFFF"/>
                  </a:solidFill>
                </a:uFill>
                <a:latin typeface="+mn-lt"/>
              </a:rPr>
            </a:br>
            <a:r>
              <a:rPr lang="de-DE" sz="2000" b="0" strike="noStrike" spc="-1" baseline="0" dirty="0" smtClean="0">
                <a:solidFill>
                  <a:srgbClr val="000000"/>
                </a:solidFill>
                <a:uFill>
                  <a:solidFill>
                    <a:srgbClr val="FFFFFF"/>
                  </a:solidFill>
                </a:uFill>
                <a:latin typeface="+mn-lt"/>
              </a:rPr>
              <a:t>Fließtext auf der Folie ist ein absolutes </a:t>
            </a:r>
            <a:r>
              <a:rPr lang="de-DE" sz="2000" b="0" strike="noStrike" spc="-1" baseline="0" dirty="0" err="1" smtClean="0">
                <a:solidFill>
                  <a:srgbClr val="000000"/>
                </a:solidFill>
                <a:uFill>
                  <a:solidFill>
                    <a:srgbClr val="FFFFFF"/>
                  </a:solidFill>
                </a:uFill>
                <a:latin typeface="+mn-lt"/>
              </a:rPr>
              <a:t>NoGo</a:t>
            </a:r>
            <a:r>
              <a:rPr lang="de-DE" sz="2000" b="0" strike="noStrike" spc="-1" baseline="0" dirty="0" smtClean="0">
                <a:solidFill>
                  <a:srgbClr val="000000"/>
                </a:solidFill>
                <a:uFill>
                  <a:solidFill>
                    <a:srgbClr val="FFFFFF"/>
                  </a:solidFill>
                </a:uFill>
                <a:latin typeface="+mn-lt"/>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Achten Sie darauf, dass Sie max. </a:t>
            </a:r>
            <a:r>
              <a:rPr lang="de-DE" sz="2000" b="0" strike="noStrike" spc="-1" dirty="0" smtClean="0">
                <a:solidFill>
                  <a:srgbClr val="000000"/>
                </a:solidFill>
                <a:uFill>
                  <a:solidFill>
                    <a:srgbClr val="FFFFFF"/>
                  </a:solidFill>
                </a:uFill>
                <a:latin typeface="+mn-lt"/>
              </a:rPr>
              <a:t>7 </a:t>
            </a:r>
            <a:r>
              <a:rPr lang="de-DE" sz="2000" b="0" strike="noStrike" spc="-1" baseline="0" dirty="0" smtClean="0">
                <a:solidFill>
                  <a:srgbClr val="000000"/>
                </a:solidFill>
                <a:uFill>
                  <a:solidFill>
                    <a:srgbClr val="FFFFFF"/>
                  </a:solidFill>
                </a:uFill>
                <a:latin typeface="+mn-lt"/>
              </a:rPr>
              <a:t>Informationseinheiten </a:t>
            </a:r>
            <a:r>
              <a:rPr lang="de-DE" sz="2000" b="0" strike="noStrike" spc="-1" dirty="0" smtClean="0">
                <a:solidFill>
                  <a:srgbClr val="000000"/>
                </a:solidFill>
                <a:uFill>
                  <a:solidFill>
                    <a:srgbClr val="FFFFFF"/>
                  </a:solidFill>
                </a:uFill>
                <a:latin typeface="+mn-lt"/>
              </a:rPr>
              <a:t>auf eine</a:t>
            </a:r>
            <a:r>
              <a:rPr lang="de-DE" sz="2000" b="0" strike="noStrike" spc="-1" baseline="0" dirty="0" smtClean="0">
                <a:solidFill>
                  <a:srgbClr val="000000"/>
                </a:solidFill>
                <a:uFill>
                  <a:solidFill>
                    <a:srgbClr val="FFFFFF"/>
                  </a:solidFill>
                </a:uFill>
                <a:latin typeface="+mn-lt"/>
              </a:rPr>
              <a:t> Folie packen.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Mehr kann der Leser in so kurzer Zeit nicht simultan erfassen.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2000" b="0" strike="sng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Ca. 13 </a:t>
            </a:r>
            <a:r>
              <a:rPr lang="de-DE" sz="2000" b="0" strike="noStrike" spc="-1" baseline="0" dirty="0" err="1" smtClean="0">
                <a:solidFill>
                  <a:srgbClr val="000000"/>
                </a:solidFill>
                <a:uFill>
                  <a:solidFill>
                    <a:srgbClr val="FFFFFF"/>
                  </a:solidFill>
                </a:uFill>
                <a:latin typeface="+mn-lt"/>
              </a:rPr>
              <a:t>sek.</a:t>
            </a:r>
            <a:endParaRPr lang="de-DE" sz="2000" b="0" strike="noStrike" spc="-1" baseline="0" dirty="0" smtClean="0">
              <a:solidFill>
                <a:srgbClr val="000000"/>
              </a:solidFill>
              <a:uFill>
                <a:solidFill>
                  <a:srgbClr val="FFFFFF"/>
                </a:solidFill>
              </a:uFill>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0" strike="noStrike" spc="-1" baseline="0" dirty="0" smtClean="0">
                <a:solidFill>
                  <a:srgbClr val="000000"/>
                </a:solidFill>
                <a:uFill>
                  <a:solidFill>
                    <a:srgbClr val="FFFFFF"/>
                  </a:solidFill>
                </a:uFill>
                <a:latin typeface="+mn-lt"/>
              </a:rPr>
              <a:t> </a:t>
            </a:r>
            <a:endParaRPr lang="de-DE" sz="2000" b="0" strike="noStrike" spc="-1" dirty="0">
              <a:solidFill>
                <a:srgbClr val="000000"/>
              </a:solidFill>
              <a:uFill>
                <a:solidFill>
                  <a:srgbClr val="FFFFFF"/>
                </a:solidFill>
              </a:uFill>
              <a:latin typeface="Arial"/>
            </a:endParaRPr>
          </a:p>
        </p:txBody>
      </p:sp>
      <p:sp>
        <p:nvSpPr>
          <p:cNvPr id="389"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E30946A4-1510-4C77-B65E-F52CF9B005BB}" type="slidenum">
              <a:rPr lang="de-DE" sz="1300" b="0" strike="noStrike" spc="-1">
                <a:solidFill>
                  <a:srgbClr val="000000"/>
                </a:solidFill>
                <a:uFill>
                  <a:solidFill>
                    <a:srgbClr val="FFFFFF"/>
                  </a:solidFill>
                </a:uFill>
                <a:latin typeface="Calibri"/>
                <a:ea typeface="Geneva"/>
              </a:rPr>
              <a:t>6</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laceHolder 1"/>
          <p:cNvSpPr>
            <a:spLocks noGrp="1"/>
          </p:cNvSpPr>
          <p:nvPr>
            <p:ph type="body"/>
          </p:nvPr>
        </p:nvSpPr>
        <p:spPr>
          <a:xfrm>
            <a:off x="679680" y="4715280"/>
            <a:ext cx="5437800" cy="4466520"/>
          </a:xfrm>
          <a:prstGeom prst="rect">
            <a:avLst/>
          </a:prstGeom>
        </p:spPr>
        <p:txBody>
          <a:bodyPr lIns="95400" tIns="47880" rIns="95400" bIns="47880"/>
          <a:lstStyle/>
          <a:p>
            <a:r>
              <a:rPr lang="de-DE" sz="3600" b="0" strike="noStrike" spc="-1" dirty="0" smtClean="0">
                <a:solidFill>
                  <a:srgbClr val="000000"/>
                </a:solidFill>
                <a:uFill>
                  <a:solidFill>
                    <a:srgbClr val="FFFFFF"/>
                  </a:solidFill>
                </a:uFill>
                <a:latin typeface="+mn-lt"/>
              </a:rPr>
              <a:t>Mit </a:t>
            </a:r>
            <a:r>
              <a:rPr lang="de-DE" sz="3600" b="0" strike="noStrike" spc="-1" dirty="0" err="1" smtClean="0">
                <a:solidFill>
                  <a:srgbClr val="000000"/>
                </a:solidFill>
                <a:uFill>
                  <a:solidFill>
                    <a:srgbClr val="FFFFFF"/>
                  </a:solidFill>
                </a:uFill>
                <a:latin typeface="+mn-lt"/>
              </a:rPr>
              <a:t>Bulletpoints</a:t>
            </a:r>
            <a:r>
              <a:rPr lang="de-DE" sz="3600" b="0" strike="noStrike" spc="-1" dirty="0" smtClean="0">
                <a:solidFill>
                  <a:srgbClr val="000000"/>
                </a:solidFill>
                <a:uFill>
                  <a:solidFill>
                    <a:srgbClr val="FFFFFF"/>
                  </a:solidFill>
                </a:uFill>
                <a:latin typeface="+mn-lt"/>
              </a:rPr>
              <a:t> gibt </a:t>
            </a:r>
            <a:r>
              <a:rPr lang="de-DE" sz="3600" b="0" strike="noStrike" spc="-1" baseline="0" dirty="0" smtClean="0">
                <a:solidFill>
                  <a:srgbClr val="000000"/>
                </a:solidFill>
                <a:uFill>
                  <a:solidFill>
                    <a:srgbClr val="FFFFFF"/>
                  </a:solidFill>
                </a:uFill>
                <a:latin typeface="+mn-lt"/>
              </a:rPr>
              <a:t>Ihnen </a:t>
            </a:r>
            <a:r>
              <a:rPr lang="de-DE" sz="3600" b="0" strike="noStrike" spc="-1" dirty="0" err="1" smtClean="0">
                <a:solidFill>
                  <a:srgbClr val="000000"/>
                </a:solidFill>
                <a:uFill>
                  <a:solidFill>
                    <a:srgbClr val="FFFFFF"/>
                  </a:solidFill>
                </a:uFill>
                <a:latin typeface="+mn-lt"/>
              </a:rPr>
              <a:t>Powerpoint</a:t>
            </a:r>
            <a:r>
              <a:rPr lang="de-DE" sz="3600" b="0" strike="noStrike" spc="-1" baseline="0" dirty="0" smtClean="0">
                <a:solidFill>
                  <a:srgbClr val="000000"/>
                </a:solidFill>
                <a:uFill>
                  <a:solidFill>
                    <a:srgbClr val="FFFFFF"/>
                  </a:solidFill>
                </a:uFill>
                <a:latin typeface="+mn-lt"/>
              </a:rPr>
              <a:t> </a:t>
            </a:r>
            <a:r>
              <a:rPr lang="de-DE" sz="3600" b="0" strike="noStrike" spc="-1" dirty="0" smtClean="0">
                <a:solidFill>
                  <a:srgbClr val="000000"/>
                </a:solidFill>
                <a:uFill>
                  <a:solidFill>
                    <a:srgbClr val="FFFFFF"/>
                  </a:solidFill>
                </a:uFill>
                <a:latin typeface="+mn-lt"/>
              </a:rPr>
              <a:t>eine Struktur zur Organisation von Informationen vor. </a:t>
            </a:r>
          </a:p>
          <a:p>
            <a:r>
              <a:rPr lang="de-DE" sz="3600" b="0" strike="noStrike" spc="-1" dirty="0" smtClean="0">
                <a:solidFill>
                  <a:srgbClr val="000000"/>
                </a:solidFill>
                <a:uFill>
                  <a:solidFill>
                    <a:srgbClr val="FFFFFF"/>
                  </a:solidFill>
                </a:uFill>
                <a:latin typeface="+mn-lt"/>
              </a:rPr>
              <a:t>Ist diese </a:t>
            </a:r>
            <a:r>
              <a:rPr lang="de-DE" sz="3600" b="0" strike="noStrike" spc="-1" baseline="0" dirty="0" smtClean="0">
                <a:solidFill>
                  <a:srgbClr val="000000"/>
                </a:solidFill>
                <a:uFill>
                  <a:solidFill>
                    <a:srgbClr val="FFFFFF"/>
                  </a:solidFill>
                </a:uFill>
                <a:latin typeface="+mn-lt"/>
              </a:rPr>
              <a:t>Struktur aber auf Dauer tatsächlich sinnvoll? </a:t>
            </a:r>
            <a:r>
              <a:rPr lang="de-DE" sz="3600" b="0" strike="noStrike" spc="-1" dirty="0" smtClean="0">
                <a:solidFill>
                  <a:srgbClr val="000000"/>
                </a:solidFill>
                <a:uFill>
                  <a:solidFill>
                    <a:srgbClr val="FFFFFF"/>
                  </a:solidFill>
                </a:uFill>
                <a:latin typeface="+mn-lt"/>
              </a:rPr>
              <a:t> </a:t>
            </a:r>
          </a:p>
          <a:p>
            <a:r>
              <a:rPr lang="de-DE" sz="3600" b="0" strike="noStrike" spc="-1" baseline="0" dirty="0" smtClean="0">
                <a:solidFill>
                  <a:srgbClr val="000000"/>
                </a:solidFill>
                <a:uFill>
                  <a:solidFill>
                    <a:srgbClr val="FFFFFF"/>
                  </a:solidFill>
                </a:uFill>
                <a:latin typeface="+mn-lt"/>
              </a:rPr>
              <a:t>Wenn Informationen Folie für Folie mit </a:t>
            </a:r>
            <a:r>
              <a:rPr lang="de-DE" sz="3600" b="0" strike="noStrike" spc="-1" baseline="0" dirty="0" err="1" smtClean="0">
                <a:solidFill>
                  <a:srgbClr val="000000"/>
                </a:solidFill>
                <a:uFill>
                  <a:solidFill>
                    <a:srgbClr val="FFFFFF"/>
                  </a:solidFill>
                </a:uFill>
                <a:latin typeface="+mn-lt"/>
              </a:rPr>
              <a:t>BulletPoints</a:t>
            </a:r>
            <a:r>
              <a:rPr lang="de-DE" sz="3600" b="0" strike="noStrike" spc="-1" baseline="0" dirty="0" smtClean="0">
                <a:solidFill>
                  <a:srgbClr val="000000"/>
                </a:solidFill>
                <a:uFill>
                  <a:solidFill>
                    <a:srgbClr val="FFFFFF"/>
                  </a:solidFill>
                </a:uFill>
                <a:latin typeface="+mn-lt"/>
              </a:rPr>
              <a:t> präsentiert werden, lässt die Aufmerksamkeit und Aufnahmefähigkeit der Zuhörer nach kurzer Zeit nach. </a:t>
            </a:r>
          </a:p>
          <a:p>
            <a:r>
              <a:rPr lang="de-DE" sz="3600" b="0" strike="noStrike" spc="-1" baseline="0" dirty="0" smtClean="0">
                <a:solidFill>
                  <a:srgbClr val="000000"/>
                </a:solidFill>
                <a:uFill>
                  <a:solidFill>
                    <a:srgbClr val="FFFFFF"/>
                  </a:solidFill>
                </a:uFill>
                <a:latin typeface="+mn-lt"/>
              </a:rPr>
              <a:t>Vermeiden Sie deshalb </a:t>
            </a:r>
            <a:r>
              <a:rPr lang="de-DE" sz="3600" b="0" strike="noStrike" spc="-1" baseline="0" dirty="0" err="1" smtClean="0">
                <a:solidFill>
                  <a:srgbClr val="000000"/>
                </a:solidFill>
                <a:uFill>
                  <a:solidFill>
                    <a:srgbClr val="FFFFFF"/>
                  </a:solidFill>
                </a:uFill>
                <a:latin typeface="+mn-lt"/>
              </a:rPr>
              <a:t>BulletPoint</a:t>
            </a:r>
            <a:r>
              <a:rPr lang="de-DE" sz="3600" b="0" strike="noStrike" spc="-1" baseline="0" dirty="0" smtClean="0">
                <a:solidFill>
                  <a:srgbClr val="000000"/>
                </a:solidFill>
                <a:uFill>
                  <a:solidFill>
                    <a:srgbClr val="FFFFFF"/>
                  </a:solidFill>
                </a:uFill>
                <a:latin typeface="+mn-lt"/>
              </a:rPr>
              <a:t>-Folien beziehungsweise nutzen Sie </a:t>
            </a:r>
            <a:r>
              <a:rPr lang="de-DE" sz="3600" b="0" strike="noStrike" spc="-1" baseline="0" dirty="0" err="1" smtClean="0">
                <a:solidFill>
                  <a:srgbClr val="000000"/>
                </a:solidFill>
                <a:uFill>
                  <a:solidFill>
                    <a:srgbClr val="FFFFFF"/>
                  </a:solidFill>
                </a:uFill>
                <a:latin typeface="+mn-lt"/>
              </a:rPr>
              <a:t>BulletPoints</a:t>
            </a:r>
            <a:r>
              <a:rPr lang="de-DE" sz="3600" b="0" strike="noStrike" spc="-1" baseline="0" dirty="0" smtClean="0">
                <a:solidFill>
                  <a:srgbClr val="000000"/>
                </a:solidFill>
                <a:uFill>
                  <a:solidFill>
                    <a:srgbClr val="FFFFFF"/>
                  </a:solidFill>
                </a:uFill>
                <a:latin typeface="+mn-lt"/>
              </a:rPr>
              <a:t> nur dann, wenn es wirklich sinnvoll und notwendig erscheint.</a:t>
            </a:r>
          </a:p>
          <a:p>
            <a:endParaRPr lang="de-DE" sz="3600" b="0" strike="noStrike" spc="-1" baseline="0" dirty="0" smtClean="0">
              <a:solidFill>
                <a:srgbClr val="000000"/>
              </a:solidFill>
              <a:uFill>
                <a:solidFill>
                  <a:srgbClr val="FFFFFF"/>
                </a:solidFill>
              </a:uFill>
              <a:latin typeface="+mn-lt"/>
            </a:endParaRPr>
          </a:p>
          <a:p>
            <a:r>
              <a:rPr lang="de-DE" sz="3600" b="0" strike="noStrike" spc="-1" baseline="0" dirty="0" smtClean="0">
                <a:solidFill>
                  <a:srgbClr val="000000"/>
                </a:solidFill>
                <a:uFill>
                  <a:solidFill>
                    <a:srgbClr val="FFFFFF"/>
                  </a:solidFill>
                </a:uFill>
                <a:latin typeface="+mn-lt"/>
              </a:rPr>
              <a:t>Ca. 20 </a:t>
            </a:r>
            <a:r>
              <a:rPr lang="de-DE" sz="3600" b="0" strike="noStrike" spc="-1" baseline="0" dirty="0" err="1" smtClean="0">
                <a:solidFill>
                  <a:srgbClr val="000000"/>
                </a:solidFill>
                <a:uFill>
                  <a:solidFill>
                    <a:srgbClr val="FFFFFF"/>
                  </a:solidFill>
                </a:uFill>
                <a:latin typeface="+mn-lt"/>
              </a:rPr>
              <a:t>sek.</a:t>
            </a:r>
            <a:endParaRPr lang="de-DE" sz="3600" b="0" strike="noStrike" spc="-1" baseline="0" dirty="0" smtClean="0">
              <a:solidFill>
                <a:srgbClr val="000000"/>
              </a:solidFill>
              <a:uFill>
                <a:solidFill>
                  <a:srgbClr val="FFFFFF"/>
                </a:solidFill>
              </a:uFill>
              <a:latin typeface="+mn-lt"/>
            </a:endParaRPr>
          </a:p>
        </p:txBody>
      </p:sp>
      <p:sp>
        <p:nvSpPr>
          <p:cNvPr id="391"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B7ACDDB5-3965-49E9-B823-A2BC7CD53FCF}" type="slidenum">
              <a:rPr lang="de-DE" sz="1300" b="0" strike="noStrike" spc="-1">
                <a:solidFill>
                  <a:srgbClr val="000000"/>
                </a:solidFill>
                <a:uFill>
                  <a:solidFill>
                    <a:srgbClr val="FFFFFF"/>
                  </a:solidFill>
                </a:uFill>
                <a:latin typeface="Calibri"/>
                <a:ea typeface="Geneva"/>
              </a:rPr>
              <a:t>7</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body"/>
          </p:nvPr>
        </p:nvSpPr>
        <p:spPr>
          <a:xfrm>
            <a:off x="679680" y="4715280"/>
            <a:ext cx="5437800" cy="4466520"/>
          </a:xfrm>
          <a:prstGeom prst="rect">
            <a:avLst/>
          </a:prstGeom>
        </p:spPr>
        <p:txBody>
          <a:bodyPr lIns="95400" tIns="47880" rIns="95400" bIns="47880"/>
          <a:lstStyle/>
          <a:p>
            <a:pPr marL="0" indent="0">
              <a:lnSpc>
                <a:spcPct val="100000"/>
              </a:lnSpc>
              <a:buFont typeface="Arial" panose="020B0604020202020204" pitchFamily="34" charset="0"/>
              <a:buNone/>
            </a:pPr>
            <a:r>
              <a:rPr lang="de-DE" sz="1200" b="0" strike="noStrike" spc="-1" dirty="0" smtClean="0">
                <a:solidFill>
                  <a:srgbClr val="92D400"/>
                </a:solidFill>
                <a:uFill>
                  <a:solidFill>
                    <a:srgbClr val="FFFFFF"/>
                  </a:solidFill>
                </a:uFill>
                <a:latin typeface="Century Gothic"/>
              </a:rPr>
              <a:t>Lernende können entweder</a:t>
            </a:r>
            <a:r>
              <a:rPr lang="de-DE" sz="1200" b="0" strike="noStrike" spc="-1" baseline="0" dirty="0" smtClean="0">
                <a:solidFill>
                  <a:srgbClr val="92D400"/>
                </a:solidFill>
                <a:uFill>
                  <a:solidFill>
                    <a:srgbClr val="FFFFFF"/>
                  </a:solidFill>
                </a:uFill>
                <a:latin typeface="Century Gothic"/>
              </a:rPr>
              <a:t> Ihrem mündlichen Vortrag folgen oder den Text auf der Folie lesen. Beides Gleichzeitig ist nicht möglich. </a:t>
            </a:r>
          </a:p>
          <a:p>
            <a:pPr marL="0" indent="0">
              <a:lnSpc>
                <a:spcPct val="100000"/>
              </a:lnSpc>
              <a:buFont typeface="Arial" panose="020B0604020202020204" pitchFamily="34" charset="0"/>
              <a:buNone/>
            </a:pPr>
            <a:r>
              <a:rPr lang="de-DE" sz="1200" b="0" strike="noStrike" spc="-1" baseline="0" dirty="0" smtClean="0">
                <a:solidFill>
                  <a:srgbClr val="92D400"/>
                </a:solidFill>
                <a:uFill>
                  <a:solidFill>
                    <a:srgbClr val="FFFFFF"/>
                  </a:solidFill>
                </a:uFill>
                <a:latin typeface="Century Gothic"/>
              </a:rPr>
              <a:t>Sobald </a:t>
            </a:r>
            <a:r>
              <a:rPr lang="de-DE" sz="1200" b="0" strike="noStrike" spc="-1" dirty="0" smtClean="0">
                <a:solidFill>
                  <a:srgbClr val="92D400"/>
                </a:solidFill>
                <a:uFill>
                  <a:solidFill>
                    <a:srgbClr val="FFFFFF"/>
                  </a:solidFill>
                </a:uFill>
                <a:latin typeface="Century Gothic"/>
              </a:rPr>
              <a:t>viel Text auf einer Folie steht, tendieren die Lernenden zum Lesen und hören nicht mehr zu. </a:t>
            </a:r>
          </a:p>
          <a:p>
            <a:pPr marL="0" indent="0">
              <a:lnSpc>
                <a:spcPct val="100000"/>
              </a:lnSpc>
              <a:buFont typeface="Arial" panose="020B0604020202020204" pitchFamily="34" charset="0"/>
              <a:buNone/>
            </a:pPr>
            <a:r>
              <a:rPr lang="de-DE" sz="2000" b="0" strike="noStrike" spc="-1" dirty="0" smtClean="0">
                <a:solidFill>
                  <a:srgbClr val="92D400"/>
                </a:solidFill>
                <a:uFill>
                  <a:solidFill>
                    <a:srgbClr val="FFFFFF"/>
                  </a:solidFill>
                </a:uFill>
                <a:latin typeface="Century Gothic"/>
              </a:rPr>
              <a:t>Aber eigentlich</a:t>
            </a:r>
            <a:r>
              <a:rPr lang="de-DE" sz="2000" b="0" strike="noStrike" spc="-1" baseline="0" dirty="0" smtClean="0">
                <a:solidFill>
                  <a:srgbClr val="92D400"/>
                </a:solidFill>
                <a:uFill>
                  <a:solidFill>
                    <a:srgbClr val="FFFFFF"/>
                  </a:solidFill>
                </a:uFill>
                <a:latin typeface="Century Gothic"/>
              </a:rPr>
              <a:t> enthält Ihr Mündlicher Vortrag die Botschaft die Sie vermitteln möchten. </a:t>
            </a:r>
          </a:p>
          <a:p>
            <a:pPr marL="0" indent="0">
              <a:lnSpc>
                <a:spcPct val="100000"/>
              </a:lnSpc>
              <a:buFont typeface="Arial" panose="020B0604020202020204" pitchFamily="34" charset="0"/>
              <a:buNone/>
            </a:pPr>
            <a:r>
              <a:rPr lang="de-DE" sz="2000" b="0" strike="noStrike" spc="-1" baseline="0" dirty="0" smtClean="0">
                <a:solidFill>
                  <a:srgbClr val="92D400"/>
                </a:solidFill>
                <a:uFill>
                  <a:solidFill>
                    <a:srgbClr val="FFFFFF"/>
                  </a:solidFill>
                </a:uFill>
                <a:latin typeface="Century Gothic"/>
              </a:rPr>
              <a:t>Die Folien dienen lediglich dazu, das Gesprochene zu unterstützen und nicht andersrum. </a:t>
            </a:r>
            <a:endParaRPr lang="de-DE" sz="2000" b="0" strike="noStrike" spc="-1" dirty="0" smtClean="0">
              <a:solidFill>
                <a:srgbClr val="92D400"/>
              </a:solidFill>
              <a:uFill>
                <a:solidFill>
                  <a:srgbClr val="FFFFFF"/>
                </a:solidFill>
              </a:uFill>
              <a:latin typeface="Century Gothic"/>
            </a:endParaRPr>
          </a:p>
          <a:p>
            <a:pPr marL="0" indent="0">
              <a:lnSpc>
                <a:spcPct val="100000"/>
              </a:lnSpc>
              <a:buFont typeface="Arial" panose="020B0604020202020204" pitchFamily="34" charset="0"/>
              <a:buNone/>
            </a:pPr>
            <a:r>
              <a:rPr lang="de-DE" sz="2000" b="0" strike="noStrike" spc="-1" dirty="0" smtClean="0">
                <a:solidFill>
                  <a:srgbClr val="92D400"/>
                </a:solidFill>
                <a:uFill>
                  <a:solidFill>
                    <a:srgbClr val="FFFFFF"/>
                  </a:solidFill>
                </a:uFill>
                <a:latin typeface="Century Gothic"/>
              </a:rPr>
              <a:t>Verteilen Sie Ihre Informationen deshalb</a:t>
            </a:r>
            <a:r>
              <a:rPr lang="de-DE" sz="2000" b="0" strike="noStrike" spc="-1" baseline="0" dirty="0" smtClean="0">
                <a:solidFill>
                  <a:srgbClr val="92D400"/>
                </a:solidFill>
                <a:uFill>
                  <a:solidFill>
                    <a:srgbClr val="FFFFFF"/>
                  </a:solidFill>
                </a:uFill>
                <a:latin typeface="Century Gothic"/>
              </a:rPr>
              <a:t> sinnvoll </a:t>
            </a:r>
            <a:r>
              <a:rPr lang="de-DE" sz="2000" b="0" strike="noStrike" spc="-1" dirty="0" smtClean="0">
                <a:solidFill>
                  <a:srgbClr val="92D400"/>
                </a:solidFill>
                <a:uFill>
                  <a:solidFill>
                    <a:srgbClr val="FFFFFF"/>
                  </a:solidFill>
                </a:uFill>
                <a:latin typeface="Century Gothic"/>
              </a:rPr>
              <a:t>auf den auditiven und den visuellen Kanal, indem Sie unterstützende Folien</a:t>
            </a:r>
            <a:r>
              <a:rPr lang="de-DE" sz="2000" b="0" strike="noStrike" spc="-1" baseline="0" dirty="0" smtClean="0">
                <a:solidFill>
                  <a:srgbClr val="92D400"/>
                </a:solidFill>
                <a:uFill>
                  <a:solidFill>
                    <a:srgbClr val="FFFFFF"/>
                  </a:solidFill>
                </a:uFill>
                <a:latin typeface="Century Gothic"/>
              </a:rPr>
              <a:t> gestalten.</a:t>
            </a:r>
            <a:endParaRPr lang="de-DE" sz="2000" b="0" strike="noStrike" spc="-1" dirty="0" smtClean="0">
              <a:solidFill>
                <a:srgbClr val="000000"/>
              </a:solidFill>
              <a:uFill>
                <a:solidFill>
                  <a:srgbClr val="FFFFFF"/>
                </a:solidFill>
              </a:uFill>
              <a:latin typeface="+mn-lt"/>
            </a:endParaRPr>
          </a:p>
          <a:p>
            <a:pPr marL="216000" indent="-216000">
              <a:lnSpc>
                <a:spcPct val="100000"/>
              </a:lnSpc>
            </a:pPr>
            <a:endParaRPr lang="de-DE" sz="2000" b="0" strike="noStrike" spc="-1" dirty="0" smtClean="0">
              <a:solidFill>
                <a:srgbClr val="000000"/>
              </a:solidFill>
              <a:uFill>
                <a:solidFill>
                  <a:srgbClr val="FFFFFF"/>
                </a:solidFill>
              </a:uFill>
              <a:latin typeface="+mn-lt"/>
            </a:endParaRPr>
          </a:p>
          <a:p>
            <a:pPr marL="216000" indent="-216000">
              <a:lnSpc>
                <a:spcPct val="100000"/>
              </a:lnSpc>
            </a:pPr>
            <a:r>
              <a:rPr lang="de-DE" sz="2000" b="0" strike="noStrike" spc="-1" dirty="0" smtClean="0">
                <a:solidFill>
                  <a:srgbClr val="000000"/>
                </a:solidFill>
                <a:uFill>
                  <a:solidFill>
                    <a:srgbClr val="FFFFFF"/>
                  </a:solidFill>
                </a:uFill>
                <a:latin typeface="+mn-lt"/>
              </a:rPr>
              <a:t>Ca. 26</a:t>
            </a:r>
            <a:r>
              <a:rPr lang="de-DE" sz="2000" b="0" strike="noStrike" spc="-1" baseline="0" dirty="0" smtClean="0">
                <a:solidFill>
                  <a:srgbClr val="000000"/>
                </a:solidFill>
                <a:uFill>
                  <a:solidFill>
                    <a:srgbClr val="FFFFFF"/>
                  </a:solidFill>
                </a:uFill>
                <a:latin typeface="+mn-lt"/>
              </a:rPr>
              <a:t> </a:t>
            </a:r>
            <a:r>
              <a:rPr lang="de-DE" sz="2000" b="0" strike="noStrike" spc="-1" baseline="0" dirty="0" err="1" smtClean="0">
                <a:solidFill>
                  <a:srgbClr val="000000"/>
                </a:solidFill>
                <a:uFill>
                  <a:solidFill>
                    <a:srgbClr val="FFFFFF"/>
                  </a:solidFill>
                </a:uFill>
                <a:latin typeface="+mn-lt"/>
              </a:rPr>
              <a:t>sek.</a:t>
            </a:r>
            <a:endParaRPr lang="de-DE" sz="2000" b="0" strike="noStrike" spc="-1" dirty="0">
              <a:solidFill>
                <a:srgbClr val="000000"/>
              </a:solidFill>
              <a:uFill>
                <a:solidFill>
                  <a:srgbClr val="FFFFFF"/>
                </a:solidFill>
              </a:uFill>
              <a:latin typeface="+mn-lt"/>
            </a:endParaRPr>
          </a:p>
        </p:txBody>
      </p:sp>
      <p:sp>
        <p:nvSpPr>
          <p:cNvPr id="393" name="TextShape 2"/>
          <p:cNvSpPr txBox="1"/>
          <p:nvPr/>
        </p:nvSpPr>
        <p:spPr>
          <a:xfrm>
            <a:off x="3850560" y="9428760"/>
            <a:ext cx="2945160" cy="496080"/>
          </a:xfrm>
          <a:prstGeom prst="rect">
            <a:avLst/>
          </a:prstGeom>
          <a:noFill/>
          <a:ln>
            <a:noFill/>
          </a:ln>
        </p:spPr>
        <p:txBody>
          <a:bodyPr lIns="95400" tIns="47880" rIns="95400" bIns="47880" anchor="b"/>
          <a:lstStyle/>
          <a:p>
            <a:pPr algn="r">
              <a:lnSpc>
                <a:spcPct val="100000"/>
              </a:lnSpc>
            </a:pPr>
            <a:fld id="{B139948B-6FF4-457D-A21A-99DA91837E20}" type="slidenum">
              <a:rPr lang="de-DE" sz="1300" b="0" strike="noStrike" spc="-1">
                <a:solidFill>
                  <a:srgbClr val="000000"/>
                </a:solidFill>
                <a:uFill>
                  <a:solidFill>
                    <a:srgbClr val="FFFFFF"/>
                  </a:solidFill>
                </a:uFill>
                <a:latin typeface="Calibri"/>
                <a:ea typeface="Geneva"/>
              </a:rPr>
              <a:t>8</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kern="1200" dirty="0" smtClean="0">
                <a:solidFill>
                  <a:schemeClr val="tx1"/>
                </a:solidFill>
                <a:effectLst/>
                <a:latin typeface="+mn-lt"/>
                <a:ea typeface="+mn-ea"/>
                <a:cs typeface="+mn-cs"/>
              </a:rPr>
              <a:t>Gestalten Sie Ihre Folien so, dass auch die hinterste Reihe im Hörsaal eine</a:t>
            </a:r>
            <a:r>
              <a:rPr lang="de-DE" sz="800" kern="1200" baseline="0" dirty="0" smtClean="0">
                <a:solidFill>
                  <a:schemeClr val="tx1"/>
                </a:solidFill>
                <a:effectLst/>
                <a:latin typeface="+mn-lt"/>
                <a:ea typeface="+mn-ea"/>
                <a:cs typeface="+mn-cs"/>
              </a:rPr>
              <a:t> Chance hat, den Folieninhalt schnell zu erfassen. </a:t>
            </a:r>
            <a:endParaRPr lang="de-DE" sz="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kern="1200" baseline="0" dirty="0" smtClean="0">
                <a:solidFill>
                  <a:schemeClr val="tx1"/>
                </a:solidFill>
                <a:effectLst/>
                <a:latin typeface="+mn-lt"/>
                <a:ea typeface="+mn-ea"/>
                <a:cs typeface="+mn-cs"/>
              </a:rPr>
              <a:t>Pi mal Daumen sollte ein</a:t>
            </a:r>
            <a:r>
              <a:rPr lang="de-DE" sz="900" b="0" strike="noStrike" spc="-1" baseline="0" dirty="0" smtClean="0">
                <a:solidFill>
                  <a:srgbClr val="000000"/>
                </a:solidFill>
                <a:uFill>
                  <a:solidFill>
                    <a:srgbClr val="FFFFFF"/>
                  </a:solidFill>
                </a:uFill>
                <a:latin typeface="+mn-lt"/>
              </a:rPr>
              <a:t> </a:t>
            </a:r>
            <a:r>
              <a:rPr lang="de-DE" sz="900" b="0" strike="noStrike" spc="-1" dirty="0" smtClean="0">
                <a:solidFill>
                  <a:srgbClr val="000000"/>
                </a:solidFill>
                <a:uFill>
                  <a:solidFill>
                    <a:srgbClr val="FFFFFF"/>
                  </a:solidFill>
                </a:uFill>
                <a:latin typeface="+mn-lt"/>
              </a:rPr>
              <a:t>normaler Text eine Schriftgröße</a:t>
            </a:r>
            <a:r>
              <a:rPr lang="de-DE" sz="900" b="0" strike="noStrike" spc="-1" baseline="0" dirty="0" smtClean="0">
                <a:solidFill>
                  <a:srgbClr val="000000"/>
                </a:solidFill>
                <a:uFill>
                  <a:solidFill>
                    <a:srgbClr val="FFFFFF"/>
                  </a:solidFill>
                </a:uFill>
                <a:latin typeface="+mn-lt"/>
              </a:rPr>
              <a:t> </a:t>
            </a:r>
            <a:r>
              <a:rPr lang="de-DE" sz="900" b="0" strike="noStrike" spc="-1" dirty="0" smtClean="0">
                <a:solidFill>
                  <a:srgbClr val="000000"/>
                </a:solidFill>
                <a:uFill>
                  <a:solidFill>
                    <a:srgbClr val="FFFFFF"/>
                  </a:solidFill>
                </a:uFill>
                <a:latin typeface="+mn-lt"/>
              </a:rPr>
              <a:t>zwischen 18 und 24 Punkten haben.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b="0" strike="noStrike" spc="-1" dirty="0" smtClean="0">
                <a:solidFill>
                  <a:srgbClr val="000000"/>
                </a:solidFill>
                <a:uFill>
                  <a:solidFill>
                    <a:srgbClr val="FFFFFF"/>
                  </a:solidFill>
                </a:uFill>
                <a:latin typeface="+mn-lt"/>
              </a:rPr>
              <a:t>Eine Überschrift sollte mind. 4 Punkte größer sein als der normale</a:t>
            </a:r>
            <a:r>
              <a:rPr lang="de-DE" sz="900" b="0" strike="noStrike" spc="-1" baseline="0" dirty="0" smtClean="0">
                <a:solidFill>
                  <a:srgbClr val="000000"/>
                </a:solidFill>
                <a:uFill>
                  <a:solidFill>
                    <a:srgbClr val="FFFFFF"/>
                  </a:solidFill>
                </a:uFill>
                <a:latin typeface="+mn-lt"/>
              </a:rPr>
              <a:t> Folient</a:t>
            </a:r>
            <a:r>
              <a:rPr lang="de-DE" sz="900" b="0" strike="noStrike" spc="-1" dirty="0" smtClean="0">
                <a:solidFill>
                  <a:srgbClr val="000000"/>
                </a:solidFill>
                <a:uFill>
                  <a:solidFill>
                    <a:srgbClr val="FFFFFF"/>
                  </a:solidFill>
                </a:uFill>
                <a:latin typeface="+mn-lt"/>
              </a:rPr>
              <a:t>ext</a:t>
            </a:r>
            <a:r>
              <a:rPr lang="de-DE" sz="900" b="0" strike="noStrike" spc="-1" baseline="0" dirty="0" smtClean="0">
                <a:solidFill>
                  <a:srgbClr val="000000"/>
                </a:solidFill>
                <a:uFill>
                  <a:solidFill>
                    <a:srgbClr val="FFFFFF"/>
                  </a:solidFill>
                </a:uFill>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b="0" strike="noStrike" spc="-1" baseline="0" dirty="0" smtClean="0">
                <a:solidFill>
                  <a:srgbClr val="000000"/>
                </a:solidFill>
                <a:uFill>
                  <a:solidFill>
                    <a:srgbClr val="FFFFFF"/>
                  </a:solidFill>
                </a:uFill>
                <a:latin typeface="+mn-lt"/>
              </a:rPr>
              <a:t>Ein </a:t>
            </a:r>
            <a:r>
              <a:rPr lang="de-DE" sz="900" b="0" strike="noStrike" spc="-1" dirty="0" smtClean="0">
                <a:solidFill>
                  <a:srgbClr val="000000"/>
                </a:solidFill>
                <a:uFill>
                  <a:solidFill>
                    <a:srgbClr val="FFFFFF"/>
                  </a:solidFill>
                </a:uFill>
                <a:latin typeface="+mn-lt"/>
              </a:rPr>
              <a:t>Folientitel darf deutlich größer sein und sollte zwischen 28 und 36 Punkten liegen.</a:t>
            </a:r>
            <a:r>
              <a:rPr lang="de-DE" sz="900" b="0" strike="noStrike" spc="-1" baseline="0" dirty="0" smtClean="0">
                <a:solidFill>
                  <a:srgbClr val="000000"/>
                </a:solidFill>
                <a:uFill>
                  <a:solidFill>
                    <a:srgbClr val="FFFFFF"/>
                  </a:solidFill>
                </a:uFill>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b="0" strike="noStrike" spc="-1" baseline="0" dirty="0" smtClean="0">
                <a:solidFill>
                  <a:srgbClr val="000000"/>
                </a:solidFill>
                <a:uFill>
                  <a:solidFill>
                    <a:srgbClr val="FFFFFF"/>
                  </a:solidFill>
                </a:uFill>
                <a:latin typeface="+mn-lt"/>
              </a:rPr>
              <a:t>Hier gilt die Faustregel: Größer geht eigentlich immer. </a:t>
            </a:r>
            <a:r>
              <a:rPr lang="de-DE" sz="900" b="0" strike="noStrike" spc="-1" dirty="0" smtClean="0">
                <a:solidFill>
                  <a:srgbClr val="000000"/>
                </a:solidFill>
                <a:uFill>
                  <a:solidFill>
                    <a:srgbClr val="FFFFFF"/>
                  </a:solidFill>
                </a:uFill>
                <a:latin typeface="+mn-lt"/>
              </a:rPr>
              <a:t> </a:t>
            </a:r>
          </a:p>
          <a:p>
            <a:endParaRPr lang="de-DE" sz="900" dirty="0" smtClean="0"/>
          </a:p>
          <a:p>
            <a:r>
              <a:rPr lang="de-DE" sz="900" dirty="0" smtClean="0"/>
              <a:t>Ca. 19 </a:t>
            </a:r>
            <a:r>
              <a:rPr lang="de-DE" sz="900" dirty="0" err="1" smtClean="0"/>
              <a:t>sek.</a:t>
            </a:r>
            <a:endParaRPr lang="de-DE" sz="900" dirty="0"/>
          </a:p>
        </p:txBody>
      </p:sp>
      <p:sp>
        <p:nvSpPr>
          <p:cNvPr id="4" name="Foliennummernplatzhalter 3"/>
          <p:cNvSpPr>
            <a:spLocks noGrp="1"/>
          </p:cNvSpPr>
          <p:nvPr>
            <p:ph type="sldNum" idx="10"/>
          </p:nvPr>
        </p:nvSpPr>
        <p:spPr/>
        <p:txBody>
          <a:bodyPr/>
          <a:lstStyle/>
          <a:p>
            <a:pPr algn="r"/>
            <a:fld id="{5B4540E1-8038-421D-8AE4-5E768A19B80B}" type="slidenum">
              <a:rPr lang="de-DE" sz="1400" b="0" strike="noStrike" spc="-1" smtClean="0">
                <a:solidFill>
                  <a:srgbClr val="000000"/>
                </a:solidFill>
                <a:uFill>
                  <a:solidFill>
                    <a:srgbClr val="FFFFFF"/>
                  </a:solidFill>
                </a:uFill>
                <a:latin typeface="Times New Roman"/>
              </a:rPr>
              <a:t>9</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7448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68360" y="148428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38" name="PlaceHolder 2"/>
          <p:cNvSpPr>
            <a:spLocks noGrp="1"/>
          </p:cNvSpPr>
          <p:nvPr>
            <p:ph type="body"/>
          </p:nvPr>
        </p:nvSpPr>
        <p:spPr>
          <a:xfrm>
            <a:off x="46836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300024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40" name="PlaceHolder 4"/>
          <p:cNvSpPr>
            <a:spLocks noGrp="1"/>
          </p:cNvSpPr>
          <p:nvPr>
            <p:ph type="body"/>
          </p:nvPr>
        </p:nvSpPr>
        <p:spPr>
          <a:xfrm>
            <a:off x="553212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41" name="PlaceHolder 5"/>
          <p:cNvSpPr>
            <a:spLocks noGrp="1"/>
          </p:cNvSpPr>
          <p:nvPr>
            <p:ph type="body"/>
          </p:nvPr>
        </p:nvSpPr>
        <p:spPr>
          <a:xfrm>
            <a:off x="553212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42" name="PlaceHolder 6"/>
          <p:cNvSpPr>
            <a:spLocks noGrp="1"/>
          </p:cNvSpPr>
          <p:nvPr>
            <p:ph type="body"/>
          </p:nvPr>
        </p:nvSpPr>
        <p:spPr>
          <a:xfrm>
            <a:off x="300024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43" name="PlaceHolder 7"/>
          <p:cNvSpPr>
            <a:spLocks noGrp="1"/>
          </p:cNvSpPr>
          <p:nvPr>
            <p:ph type="body"/>
          </p:nvPr>
        </p:nvSpPr>
        <p:spPr>
          <a:xfrm>
            <a:off x="46836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48" name="PlaceHolder 2"/>
          <p:cNvSpPr>
            <a:spLocks noGrp="1"/>
          </p:cNvSpPr>
          <p:nvPr>
            <p:ph type="subTitle"/>
          </p:nvPr>
        </p:nvSpPr>
        <p:spPr>
          <a:xfrm>
            <a:off x="468360" y="1484280"/>
            <a:ext cx="7488000" cy="475092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68360" y="1484280"/>
            <a:ext cx="7488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763640" y="464040"/>
            <a:ext cx="6192360" cy="267300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9" name="PlaceHolder 2"/>
          <p:cNvSpPr>
            <a:spLocks noGrp="1"/>
          </p:cNvSpPr>
          <p:nvPr>
            <p:ph type="subTitle"/>
          </p:nvPr>
        </p:nvSpPr>
        <p:spPr>
          <a:xfrm>
            <a:off x="468360" y="1484280"/>
            <a:ext cx="7488000" cy="475092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468360" y="148428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4"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5" name="PlaceHolder 5"/>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6836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8" name="PlaceHolder 3"/>
          <p:cNvSpPr>
            <a:spLocks noGrp="1"/>
          </p:cNvSpPr>
          <p:nvPr>
            <p:ph type="body"/>
          </p:nvPr>
        </p:nvSpPr>
        <p:spPr>
          <a:xfrm>
            <a:off x="300024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79" name="PlaceHolder 4"/>
          <p:cNvSpPr>
            <a:spLocks noGrp="1"/>
          </p:cNvSpPr>
          <p:nvPr>
            <p:ph type="body"/>
          </p:nvPr>
        </p:nvSpPr>
        <p:spPr>
          <a:xfrm>
            <a:off x="553212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80" name="PlaceHolder 5"/>
          <p:cNvSpPr>
            <a:spLocks noGrp="1"/>
          </p:cNvSpPr>
          <p:nvPr>
            <p:ph type="body"/>
          </p:nvPr>
        </p:nvSpPr>
        <p:spPr>
          <a:xfrm>
            <a:off x="553212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81" name="PlaceHolder 6"/>
          <p:cNvSpPr>
            <a:spLocks noGrp="1"/>
          </p:cNvSpPr>
          <p:nvPr>
            <p:ph type="body"/>
          </p:nvPr>
        </p:nvSpPr>
        <p:spPr>
          <a:xfrm>
            <a:off x="300024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82" name="PlaceHolder 7"/>
          <p:cNvSpPr>
            <a:spLocks noGrp="1"/>
          </p:cNvSpPr>
          <p:nvPr>
            <p:ph type="body"/>
          </p:nvPr>
        </p:nvSpPr>
        <p:spPr>
          <a:xfrm>
            <a:off x="46836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87" name="PlaceHolder 2"/>
          <p:cNvSpPr>
            <a:spLocks noGrp="1"/>
          </p:cNvSpPr>
          <p:nvPr>
            <p:ph type="subTitle"/>
          </p:nvPr>
        </p:nvSpPr>
        <p:spPr>
          <a:xfrm>
            <a:off x="468360" y="1484280"/>
            <a:ext cx="7488000" cy="475092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89" name="PlaceHolder 2"/>
          <p:cNvSpPr>
            <a:spLocks noGrp="1"/>
          </p:cNvSpPr>
          <p:nvPr>
            <p:ph type="body"/>
          </p:nvPr>
        </p:nvSpPr>
        <p:spPr>
          <a:xfrm>
            <a:off x="468360" y="1484280"/>
            <a:ext cx="7488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68360" y="1484280"/>
            <a:ext cx="7488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1763640" y="464040"/>
            <a:ext cx="6192360" cy="267300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98" name="PlaceHolder 4"/>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00"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1"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2"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6" name="PlaceHolder 4"/>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468360" y="148428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2"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3"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4" name="PlaceHolder 5"/>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6836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300024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8" name="PlaceHolder 4"/>
          <p:cNvSpPr>
            <a:spLocks noGrp="1"/>
          </p:cNvSpPr>
          <p:nvPr>
            <p:ph type="body"/>
          </p:nvPr>
        </p:nvSpPr>
        <p:spPr>
          <a:xfrm>
            <a:off x="5532120" y="148428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19" name="PlaceHolder 5"/>
          <p:cNvSpPr>
            <a:spLocks noGrp="1"/>
          </p:cNvSpPr>
          <p:nvPr>
            <p:ph type="body"/>
          </p:nvPr>
        </p:nvSpPr>
        <p:spPr>
          <a:xfrm>
            <a:off x="553212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20" name="PlaceHolder 6"/>
          <p:cNvSpPr>
            <a:spLocks noGrp="1"/>
          </p:cNvSpPr>
          <p:nvPr>
            <p:ph type="body"/>
          </p:nvPr>
        </p:nvSpPr>
        <p:spPr>
          <a:xfrm>
            <a:off x="300024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21" name="PlaceHolder 7"/>
          <p:cNvSpPr>
            <a:spLocks noGrp="1"/>
          </p:cNvSpPr>
          <p:nvPr>
            <p:ph type="body"/>
          </p:nvPr>
        </p:nvSpPr>
        <p:spPr>
          <a:xfrm>
            <a:off x="468360" y="3965760"/>
            <a:ext cx="241092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763640" y="464040"/>
            <a:ext cx="6192360" cy="267300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836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30560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68360" y="1484280"/>
            <a:ext cx="3654000" cy="475092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305600" y="396576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763640" y="464040"/>
            <a:ext cx="6192360" cy="576360"/>
          </a:xfrm>
          <a:prstGeom prst="rect">
            <a:avLst/>
          </a:prstGeom>
        </p:spPr>
        <p:txBody>
          <a:bodyPr lIns="0" tIns="0" rIns="0" bIns="0" anchor="ctr"/>
          <a:lstStyle/>
          <a:p>
            <a:endParaRPr lang="de-DE" sz="32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6836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305600" y="1484280"/>
            <a:ext cx="3654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68360" y="3965760"/>
            <a:ext cx="7488000" cy="2265840"/>
          </a:xfrm>
          <a:prstGeom prst="rect">
            <a:avLst/>
          </a:prstGeom>
        </p:spPr>
        <p:txBody>
          <a:bodyPr lIns="0" tIns="0" rIns="0" bIns="0"/>
          <a:lstStyle/>
          <a:p>
            <a:endParaRPr lang="de-DE"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7"/>
          <p:cNvPicPr/>
          <p:nvPr/>
        </p:nvPicPr>
        <p:blipFill>
          <a:blip r:embed="rId14" cstate="email">
            <a:extLst>
              <a:ext uri="{28A0092B-C50C-407E-A947-70E740481C1C}">
                <a14:useLocalDpi xmlns:a14="http://schemas.microsoft.com/office/drawing/2010/main"/>
              </a:ext>
            </a:extLst>
          </a:blip>
          <a:stretch/>
        </p:blipFill>
        <p:spPr>
          <a:xfrm>
            <a:off x="448112" y="492313"/>
            <a:ext cx="1211548" cy="328140"/>
          </a:xfrm>
          <a:prstGeom prst="rect">
            <a:avLst/>
          </a:prstGeom>
          <a:ln>
            <a:noFill/>
          </a:ln>
        </p:spPr>
      </p:pic>
      <p:pic>
        <p:nvPicPr>
          <p:cNvPr id="2" name="Grafik 12"/>
          <p:cNvPicPr/>
          <p:nvPr/>
        </p:nvPicPr>
        <p:blipFill>
          <a:blip r:embed="rId15" cstate="email">
            <a:extLst>
              <a:ext uri="{28A0092B-C50C-407E-A947-70E740481C1C}">
                <a14:useLocalDpi xmlns:a14="http://schemas.microsoft.com/office/drawing/2010/main"/>
              </a:ext>
            </a:extLst>
          </a:blip>
          <a:stretch/>
        </p:blipFill>
        <p:spPr>
          <a:xfrm>
            <a:off x="0" y="4240080"/>
            <a:ext cx="9143640" cy="934560"/>
          </a:xfrm>
          <a:prstGeom prst="rect">
            <a:avLst/>
          </a:prstGeom>
          <a:ln>
            <a:noFill/>
          </a:ln>
        </p:spPr>
      </p:pic>
      <p:sp>
        <p:nvSpPr>
          <p:cNvPr id="3" name="PlaceHolder 1"/>
          <p:cNvSpPr>
            <a:spLocks noGrp="1"/>
          </p:cNvSpPr>
          <p:nvPr>
            <p:ph type="title"/>
          </p:nvPr>
        </p:nvSpPr>
        <p:spPr>
          <a:xfrm>
            <a:off x="466560" y="1346040"/>
            <a:ext cx="7418160" cy="1368000"/>
          </a:xfrm>
          <a:prstGeom prst="rect">
            <a:avLst/>
          </a:prstGeom>
        </p:spPr>
        <p:txBody>
          <a:bodyPr lIns="90000" tIns="45000" rIns="90000" bIns="45000"/>
          <a:lstStyle/>
          <a:p>
            <a:pPr>
              <a:lnSpc>
                <a:spcPct val="100000"/>
              </a:lnSpc>
            </a:pPr>
            <a:r>
              <a:rPr lang="de-DE" sz="3600" b="1" strike="noStrike" spc="-1">
                <a:solidFill>
                  <a:srgbClr val="FFFFFF"/>
                </a:solidFill>
                <a:uFill>
                  <a:solidFill>
                    <a:srgbClr val="FFFFFF"/>
                  </a:solidFill>
                </a:uFill>
                <a:latin typeface="Arial"/>
              </a:rPr>
              <a:t>Titelmasterformat durch Klicken bearbeiten</a:t>
            </a:r>
            <a:endParaRPr lang="de-DE" sz="3600" b="0" strike="noStrike" spc="-1">
              <a:solidFill>
                <a:srgbClr val="000000"/>
              </a:solidFill>
              <a:uFill>
                <a:solidFill>
                  <a:srgbClr val="FFFFFF"/>
                </a:solidFill>
              </a:uFill>
              <a:latin typeface="Arial"/>
            </a:endParaRPr>
          </a:p>
        </p:txBody>
      </p:sp>
      <p:pic>
        <p:nvPicPr>
          <p:cNvPr id="4" name="Picture 49"/>
          <p:cNvPicPr/>
          <p:nvPr/>
        </p:nvPicPr>
        <p:blipFill>
          <a:blip r:embed="rId16" cstate="email">
            <a:extLst>
              <a:ext uri="{28A0092B-C50C-407E-A947-70E740481C1C}">
                <a14:useLocalDpi xmlns:a14="http://schemas.microsoft.com/office/drawing/2010/main"/>
              </a:ext>
            </a:extLst>
          </a:blip>
          <a:srcRect/>
          <a:stretch/>
        </p:blipFill>
        <p:spPr>
          <a:xfrm>
            <a:off x="2987824" y="442764"/>
            <a:ext cx="720080" cy="424027"/>
          </a:xfrm>
          <a:prstGeom prst="rect">
            <a:avLst/>
          </a:prstGeom>
          <a:ln>
            <a:noFill/>
          </a:ln>
        </p:spPr>
      </p:pic>
      <p:pic>
        <p:nvPicPr>
          <p:cNvPr id="5" name="Picture 56"/>
          <p:cNvPicPr/>
          <p:nvPr/>
        </p:nvPicPr>
        <p:blipFill>
          <a:blip r:embed="rId17" cstate="email">
            <a:extLst>
              <a:ext uri="{28A0092B-C50C-407E-A947-70E740481C1C}">
                <a14:useLocalDpi xmlns:a14="http://schemas.microsoft.com/office/drawing/2010/main"/>
              </a:ext>
            </a:extLst>
          </a:blip>
          <a:stretch/>
        </p:blipFill>
        <p:spPr>
          <a:xfrm>
            <a:off x="2411760" y="511517"/>
            <a:ext cx="520865" cy="271339"/>
          </a:xfrm>
          <a:prstGeom prst="rect">
            <a:avLst/>
          </a:prstGeom>
          <a:ln>
            <a:noFill/>
          </a:ln>
        </p:spPr>
      </p:pic>
      <p:pic>
        <p:nvPicPr>
          <p:cNvPr id="6" name="Picture 6"/>
          <p:cNvPicPr/>
          <p:nvPr/>
        </p:nvPicPr>
        <p:blipFill>
          <a:blip r:embed="rId18" cstate="email">
            <a:extLst>
              <a:ext uri="{28A0092B-C50C-407E-A947-70E740481C1C}">
                <a14:useLocalDpi xmlns:a14="http://schemas.microsoft.com/office/drawing/2010/main"/>
              </a:ext>
            </a:extLst>
          </a:blip>
          <a:srcRect/>
          <a:stretch/>
        </p:blipFill>
        <p:spPr>
          <a:xfrm>
            <a:off x="1835696" y="547213"/>
            <a:ext cx="517628" cy="199948"/>
          </a:xfrm>
          <a:prstGeom prst="rect">
            <a:avLst/>
          </a:prstGeom>
          <a:ln>
            <a:noFill/>
          </a:ln>
        </p:spPr>
      </p:pic>
      <p:sp>
        <p:nvSpPr>
          <p:cNvPr id="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8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2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0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Grafik 6"/>
          <p:cNvPicPr/>
          <p:nvPr/>
        </p:nvPicPr>
        <p:blipFill>
          <a:blip r:embed="rId14" cstate="email">
            <a:extLst>
              <a:ext uri="{28A0092B-C50C-407E-A947-70E740481C1C}">
                <a14:useLocalDpi xmlns:a14="http://schemas.microsoft.com/office/drawing/2010/main"/>
              </a:ext>
            </a:extLst>
          </a:blip>
          <a:stretch/>
        </p:blipFill>
        <p:spPr>
          <a:xfrm>
            <a:off x="8001000" y="5818320"/>
            <a:ext cx="1142640" cy="682200"/>
          </a:xfrm>
          <a:prstGeom prst="rect">
            <a:avLst/>
          </a:prstGeom>
          <a:ln>
            <a:noFill/>
          </a:ln>
        </p:spPr>
      </p:pic>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r>
              <a:rPr lang="de-DE" sz="3200" b="0" strike="noStrike" spc="-1">
                <a:solidFill>
                  <a:srgbClr val="000000"/>
                </a:solidFill>
                <a:uFill>
                  <a:solidFill>
                    <a:srgbClr val="FFFFFF"/>
                  </a:solidFill>
                </a:uFill>
                <a:latin typeface="Arial"/>
              </a:rPr>
              <a:t>Format des Titeltextes durch Klicken bearbeiten</a:t>
            </a:r>
          </a:p>
        </p:txBody>
      </p:sp>
      <p:sp>
        <p:nvSpPr>
          <p:cNvPr id="46"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8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2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0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18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 name="Grafik 6"/>
          <p:cNvPicPr/>
          <p:nvPr/>
        </p:nvPicPr>
        <p:blipFill>
          <a:blip r:embed="rId14" cstate="email">
            <a:extLst>
              <a:ext uri="{28A0092B-C50C-407E-A947-70E740481C1C}">
                <a14:useLocalDpi xmlns:a14="http://schemas.microsoft.com/office/drawing/2010/main"/>
              </a:ext>
            </a:extLst>
          </a:blip>
          <a:stretch/>
        </p:blipFill>
        <p:spPr>
          <a:xfrm>
            <a:off x="8001000" y="5818320"/>
            <a:ext cx="1142640" cy="682200"/>
          </a:xfrm>
          <a:prstGeom prst="rect">
            <a:avLst/>
          </a:prstGeom>
          <a:ln>
            <a:noFill/>
          </a:ln>
        </p:spPr>
      </p:pic>
      <p:sp>
        <p:nvSpPr>
          <p:cNvPr id="84" name="PlaceHolder 1"/>
          <p:cNvSpPr>
            <a:spLocks noGrp="1"/>
          </p:cNvSpPr>
          <p:nvPr>
            <p:ph type="title"/>
          </p:nvPr>
        </p:nvSpPr>
        <p:spPr>
          <a:xfrm>
            <a:off x="1763640" y="464040"/>
            <a:ext cx="6192360" cy="576360"/>
          </a:xfrm>
          <a:prstGeom prst="rect">
            <a:avLst/>
          </a:prstGeom>
        </p:spPr>
        <p:txBody>
          <a:bodyPr lIns="90000" tIns="45000" rIns="90000" bIns="45000"/>
          <a:lstStyle/>
          <a:p>
            <a:pPr>
              <a:lnSpc>
                <a:spcPct val="100000"/>
              </a:lnSpc>
            </a:pPr>
            <a:r>
              <a:rPr lang="de-DE" sz="3200" b="1" strike="noStrike" spc="-1">
                <a:solidFill>
                  <a:srgbClr val="000000"/>
                </a:solidFill>
                <a:uFill>
                  <a:solidFill>
                    <a:srgbClr val="FFFFFF"/>
                  </a:solidFill>
                </a:uFill>
                <a:latin typeface="Arial"/>
              </a:rPr>
              <a:t>Titelmasterformat  </a:t>
            </a:r>
            <a:endParaRPr lang="de-DE" sz="3200" b="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468360" y="1484280"/>
            <a:ext cx="7488000" cy="4750920"/>
          </a:xfrm>
          <a:prstGeom prst="rect">
            <a:avLst/>
          </a:prstGeom>
        </p:spPr>
        <p:txBody>
          <a:bodyPr lIns="90000" tIns="45000" rIns="90000" bIns="45000"/>
          <a:lstStyle/>
          <a:p>
            <a:pPr marL="343080" indent="-342720">
              <a:lnSpc>
                <a:spcPct val="100000"/>
              </a:lnSpc>
              <a:buClr>
                <a:srgbClr val="CCCCCC"/>
              </a:buClr>
              <a:buFont typeface="Wingdings" charset="2"/>
              <a:buChar char=""/>
            </a:pPr>
            <a:r>
              <a:rPr lang="de-DE" sz="2800" b="0" strike="noStrike" spc="-1">
                <a:solidFill>
                  <a:srgbClr val="000000"/>
                </a:solidFill>
                <a:uFill>
                  <a:solidFill>
                    <a:srgbClr val="FFFFFF"/>
                  </a:solidFill>
                </a:uFill>
                <a:latin typeface="Arial"/>
              </a:rPr>
              <a:t>Textmasterformat bearbeiten</a:t>
            </a:r>
          </a:p>
          <a:p>
            <a:pPr marL="743040" lvl="1" indent="-285480">
              <a:lnSpc>
                <a:spcPct val="100000"/>
              </a:lnSpc>
              <a:buClr>
                <a:srgbClr val="000000"/>
              </a:buClr>
              <a:buFont typeface="StarSymbol"/>
              <a:buChar char="-"/>
            </a:pPr>
            <a:r>
              <a:rPr lang="de-DE" sz="2400" b="0" strike="noStrike" spc="-1">
                <a:solidFill>
                  <a:srgbClr val="000000"/>
                </a:solidFill>
                <a:uFill>
                  <a:solidFill>
                    <a:srgbClr val="FFFFFF"/>
                  </a:solidFill>
                </a:uFill>
                <a:latin typeface="Arial"/>
              </a:rPr>
              <a:t>Zweite Ebene</a:t>
            </a:r>
            <a:endParaRPr lang="de-DE" sz="2800" b="0" strike="noStrike" spc="-1">
              <a:solidFill>
                <a:srgbClr val="000000"/>
              </a:solidFill>
              <a:uFill>
                <a:solidFill>
                  <a:srgbClr val="FFFFFF"/>
                </a:solidFill>
              </a:uFill>
              <a:latin typeface="Arial"/>
            </a:endParaRPr>
          </a:p>
          <a:p>
            <a:pPr marL="1143000" lvl="2" indent="-228240">
              <a:lnSpc>
                <a:spcPct val="100000"/>
              </a:lnSpc>
              <a:buClr>
                <a:srgbClr val="CCCCCC"/>
              </a:buClr>
              <a:buFont typeface="Symbol" charset="2"/>
              <a:buChar char=""/>
            </a:pPr>
            <a:r>
              <a:rPr lang="de-DE" sz="2200" b="0" strike="noStrike" spc="-1">
                <a:solidFill>
                  <a:srgbClr val="000000"/>
                </a:solidFill>
                <a:uFill>
                  <a:solidFill>
                    <a:srgbClr val="FFFFFF"/>
                  </a:solidFill>
                </a:uFill>
                <a:latin typeface="Arial"/>
              </a:rPr>
              <a:t>Dritte Ebene</a:t>
            </a:r>
            <a:endParaRPr lang="de-DE" sz="2800" b="0" strike="noStrike" spc="-1">
              <a:solidFill>
                <a:srgbClr val="000000"/>
              </a:solidFill>
              <a:uFill>
                <a:solidFill>
                  <a:srgbClr val="FFFFFF"/>
                </a:solidFill>
              </a:uFill>
              <a:latin typeface="Arial"/>
            </a:endParaRPr>
          </a:p>
          <a:p>
            <a:pPr marL="1600200" lvl="3" indent="-228240">
              <a:lnSpc>
                <a:spcPct val="100000"/>
              </a:lnSpc>
              <a:buClr>
                <a:srgbClr val="000000"/>
              </a:buClr>
              <a:buFont typeface="StarSymbol"/>
              <a:buChar char="-"/>
            </a:pPr>
            <a:r>
              <a:rPr lang="de-DE" sz="2000" b="0" strike="noStrike" spc="-1">
                <a:solidFill>
                  <a:srgbClr val="000000"/>
                </a:solidFill>
                <a:uFill>
                  <a:solidFill>
                    <a:srgbClr val="FFFFFF"/>
                  </a:solidFill>
                </a:uFill>
                <a:latin typeface="Arial"/>
              </a:rPr>
              <a:t>Vierte Ebene</a:t>
            </a:r>
            <a:endParaRPr lang="de-DE" sz="2800" b="0" strike="noStrike" spc="-1">
              <a:solidFill>
                <a:srgbClr val="000000"/>
              </a:solidFill>
              <a:uFill>
                <a:solidFill>
                  <a:srgbClr val="FFFFFF"/>
                </a:solidFill>
              </a:uFill>
              <a:latin typeface="Arial"/>
            </a:endParaRPr>
          </a:p>
          <a:p>
            <a:pPr marL="2057400" lvl="4" indent="-228240">
              <a:lnSpc>
                <a:spcPct val="100000"/>
              </a:lnSpc>
              <a:buClr>
                <a:srgbClr val="000000"/>
              </a:buClr>
              <a:buFont typeface="StarSymbol"/>
              <a:buChar char="-"/>
            </a:pPr>
            <a:r>
              <a:rPr lang="de-DE" sz="1800" b="0" strike="noStrike" spc="-1">
                <a:solidFill>
                  <a:srgbClr val="000000"/>
                </a:solidFill>
                <a:uFill>
                  <a:solidFill>
                    <a:srgbClr val="FFFFFF"/>
                  </a:solidFill>
                </a:uFill>
                <a:latin typeface="Arial"/>
              </a:rPr>
              <a:t>Fünfte Ebene</a:t>
            </a:r>
            <a:endParaRPr lang="de-DE" sz="28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hyperlink" Target="https://www.pexels.com/photo/asphalt-road-near-trees-under-white-sky-at-daytime-14748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exels.com/photo-license/" TargetMode="External"/><Relationship Id="rId5" Type="http://schemas.openxmlformats.org/officeDocument/2006/relationships/hyperlink" Target="https://unsplash.com/@foxxmd" TargetMode="External"/><Relationship Id="rId4" Type="http://schemas.openxmlformats.org/officeDocument/2006/relationships/hyperlink" Target="https://creativecommons.org/licenses/by/4.0/deed.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flickr.com/photos/tambako/494118044/in/photolist-KEu5C-8djwrd-TtcUHK-51ZL2c-8YWruy-bLebtp-6WgeDd-my698M-Ruaqz-axJgEf-2baqx9-7pcXUh-5J3DMQ-7ujPRk-8sgtK3-7Kz6VH-5J5vmd-bxjtYA-KEtFu-nun9Ae-8dT6sY-8MCrMZ-6zrWS5-azPykS-6qSaXd-6zHSJf-aE41P9-8ZrW7y-85VqMP-7JjAc8-9164V5-8ZFN9t-hS9Hix-7pyWEW-pH8xhL-SuiZa-8ZU6zx-nJ3Mh3-8WnyLF-8e26Pe-8e5tCU-aaRX6b-qUQENj-5d31PM-pHh8Wx-aneLmB-a6sdPv-cHLGu9-cp4gN9-fd2on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creativecommons.org/licenses/by/2.0/" TargetMode="External"/><Relationship Id="rId5" Type="http://schemas.openxmlformats.org/officeDocument/2006/relationships/hyperlink" Target="https://www.flickr.com/photos/tambako/" TargetMode="Externa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ww.pexels.com/photo/blur-bright-color-colorful-76441/" TargetMode="External"/><Relationship Id="rId4" Type="http://schemas.openxmlformats.org/officeDocument/2006/relationships/hyperlink" Target="https://www.pexels.com/photo-licen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pixabay.com/de/apfel-apfelst%C3%BCck-geschnitten-2122645/"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pixabay.com/de/service/terms/#usage" TargetMode="External"/><Relationship Id="rId5" Type="http://schemas.openxmlformats.org/officeDocument/2006/relationships/hyperlink" Target="https://pixabay.com/de/users/Myriams-Fotos-1627417/" TargetMode="Externa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e.slideshare.net/thecroaker?utm_campaign=profiletracking&amp;utm_medium=sssite&amp;utm_source=ssslideview"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s://creativecommons.org/licenses/by-nc/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aerzteblatt.de/archiv/170601/Lehrergesundhei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hyperlink" Target="https://www.pexels.com/photo/man-wearing-polo-shirt-holding-left-chest-128597/" TargetMode="External"/><Relationship Id="rId10" Type="http://schemas.openxmlformats.org/officeDocument/2006/relationships/image" Target="../media/image23.png"/><Relationship Id="rId4" Type="http://schemas.openxmlformats.org/officeDocument/2006/relationships/chart" Target="../charts/chart1.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de.slideshare.net/jessedee/steal-this-presentation-5038209" TargetMode="External"/><Relationship Id="rId5" Type="http://schemas.openxmlformats.org/officeDocument/2006/relationships/hyperlink" Target="https://de.slideshare.net/jessedee?utm_campaign=profiletracking&amp;utm_medium=sssite&amp;utm_source=ssslideview"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hyperlink" Target="https://pixabay.com/de/angst-tier-katze-k%C3%BChl-remeras-1299617/" TargetMode="External"/><Relationship Id="rId4" Type="http://schemas.openxmlformats.org/officeDocument/2006/relationships/hyperlink" Target="https://www.pexels.com/photo-lic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pixabay.com/de/klassenzimmer-h%C3%B6rsaal-hochschule-1699745/"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pixabay.com/de/service/terms/#usage" TargetMode="External"/><Relationship Id="rId5" Type="http://schemas.openxmlformats.org/officeDocument/2006/relationships/hyperlink" Target="https://pixabay.com/de/users/Wokandapix-614097/"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flickr.com/photos/graemenewcomb/358329131"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creativecommons.org/licenses/by/2.0/" TargetMode="External"/><Relationship Id="rId5" Type="http://schemas.openxmlformats.org/officeDocument/2006/relationships/hyperlink" Target="https://www.flickr.com/photos/graemenewcomb/" TargetMode="Externa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s://pixabay.com/de/bau-baustelle-abendstimmung-1895879/"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hyperlink" Target="https://pixabay.com/de/service/terms/#usage" TargetMode="External"/><Relationship Id="rId5" Type="http://schemas.openxmlformats.org/officeDocument/2006/relationships/hyperlink" Target="https://pixabay.com/de/users/MichaelGaida-652234/" TargetMode="Externa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de.slideshare.net/jessedee/steal-this-presentation-5038209"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de.slideshare.net/jessedee?utm_campaign=profiletracking&amp;utm_medium=sssite&amp;utm_source=ssslideview" TargetMode="External"/><Relationship Id="rId5" Type="http://schemas.openxmlformats.org/officeDocument/2006/relationships/hyperlink" Target="https://creativecommons.org/licenses/by/2.0/" TargetMode="External"/><Relationship Id="rId4" Type="http://schemas.openxmlformats.org/officeDocument/2006/relationships/hyperlink" Target="https://www.flickr.com/photos/gusjer/4301624858/"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13" Type="http://schemas.openxmlformats.org/officeDocument/2006/relationships/hyperlink" Target="http://maxpixel.freegreatpicture.com/Construction-Architecture-Blueprint-Floor-Plan-1857175" TargetMode="External"/><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hyperlink" Target="https://creativecommons.org/publicdomain/zero/1.0/deed.d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5.jpeg"/><Relationship Id="rId11" Type="http://schemas.openxmlformats.org/officeDocument/2006/relationships/hyperlink" Target="https://creativecommons.org/licenses/by-sa/2.0/" TargetMode="External"/><Relationship Id="rId5" Type="http://schemas.openxmlformats.org/officeDocument/2006/relationships/image" Target="../media/image34.jpeg"/><Relationship Id="rId15" Type="http://schemas.openxmlformats.org/officeDocument/2006/relationships/hyperlink" Target="https://de.slideshare.net/jessedee/steal-this-presentation-5038209" TargetMode="External"/><Relationship Id="rId10" Type="http://schemas.openxmlformats.org/officeDocument/2006/relationships/hyperlink" Target="https://www.flickr.com/photos/elpadawan/8710559553" TargetMode="External"/><Relationship Id="rId4" Type="http://schemas.openxmlformats.org/officeDocument/2006/relationships/image" Target="../media/image33.jpeg"/><Relationship Id="rId9" Type="http://schemas.openxmlformats.org/officeDocument/2006/relationships/hyperlink" Target="https://www.flickr.com/photos/gusjer/4301624858/" TargetMode="External"/><Relationship Id="rId14" Type="http://schemas.openxmlformats.org/officeDocument/2006/relationships/hyperlink" Target="https://de.slideshare.net/jessedee?utm_campaign=profiletracking&amp;utm_medium=sssite&amp;utm_source=ssslideview"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e.slideshare.net/jessedee?utm_campaign=profiletracking&amp;utm_medium=sssite&amp;utm_source=ssslideview"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de.slideshare.net/jessedee/steal-this-presentation-503820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slideshare.net/jessedee?utm_campaign=profiletracking&amp;utm_medium=sssite&amp;utm_source=ssslideview"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de.slideshare.net/jessedee/steal-this-presentation-503820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5.xml"/><Relationship Id="rId5" Type="http://schemas.openxmlformats.org/officeDocument/2006/relationships/hyperlink" Target="http://maxpixel.freegreatpicture.com/Birds-Animals-Eyes-View-Eagle-Owl-Bird-Owl-50267" TargetMode="External"/><Relationship Id="rId4" Type="http://schemas.openxmlformats.org/officeDocument/2006/relationships/hyperlink" Target="https://pixabay.com/de/service/terms/#us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pixabay.com/p-1915653/?no_redirect" TargetMode="External"/><Relationship Id="rId5" Type="http://schemas.openxmlformats.org/officeDocument/2006/relationships/hyperlink" Target="https://pixabay.com/de/service/terms/#usage" TargetMode="External"/><Relationship Id="rId4" Type="http://schemas.openxmlformats.org/officeDocument/2006/relationships/hyperlink" Target="https://pixabay.com/de/users/Starllyte-404255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pixabay.com/de/ratlos-unsicher-problem-deprimiert-2773594/"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pixabay.com/de/service/terms/#usage" TargetMode="External"/><Relationship Id="rId5" Type="http://schemas.openxmlformats.org/officeDocument/2006/relationships/hyperlink" Target="https://pixabay.com/de/users/Anemone123-2637160/" TargetMode="Externa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pixabay.com/de/krankenhaus-chirurgie-medizinische-721240/"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pixabay.com/de/service/terms/#usage" TargetMode="External"/><Relationship Id="rId5" Type="http://schemas.openxmlformats.org/officeDocument/2006/relationships/hyperlink" Target="https://pixabay.com/de/users/deborabalves-934304/" TargetMode="Externa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pixabay.com/de/krankenhaus-chirurgie-medizinische-721240/"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pixabay.com/de/service/terms/#usage" TargetMode="External"/><Relationship Id="rId5" Type="http://schemas.openxmlformats.org/officeDocument/2006/relationships/hyperlink" Target="https://pixabay.com/de/users/deborabalves-934304/" TargetMode="Externa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commons.wikimedia.org/wiki/File:Heart_normal.svg"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User:Wapcaplet" TargetMode="Externa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hyperlink" Target="https://commons.wikimedia.org/wiki/File:Heart_normal.svg"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User:Wapcapl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hyperlink" Target="https://commons.wikimedia.org/wiki/File:Heart_normal.svg"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User:Wapcapl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hyperlink" Target="https://commons.wikimedia.org/wiki/File:Heart_normal.svg"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User:Wapcapl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hyperlink" Target="https://commons.wikimedia.org/wiki/File:Heart_normal.svg"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User:Wapcaplet"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de/users/stux-12364/"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hyperlink" Target="https://pixabay.com/de/medizin-icon-set-k%C3%B6rper-gehirn-1250589/" TargetMode="External"/><Relationship Id="rId4" Type="http://schemas.openxmlformats.org/officeDocument/2006/relationships/image" Target="../media/image45.png"/><Relationship Id="rId9" Type="http://schemas.openxmlformats.org/officeDocument/2006/relationships/hyperlink" Target="https://pixabay.com/de/service/terms/#usage"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www.thenounprojec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pexels.com/photo/lights-bokeh-rope-light-window-41113/" TargetMode="External"/><Relationship Id="rId5" Type="http://schemas.openxmlformats.org/officeDocument/2006/relationships/hyperlink" Target="https://www.pexels.com/photo-license/" TargetMode="External"/><Relationship Id="rId4" Type="http://schemas.openxmlformats.org/officeDocument/2006/relationships/hyperlink" Target="https://www.pexels.com/photo/hand-drowning-paper-cafe-2821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hyperlink" Target="http://maxpixel.freegreatpicture.com/Board-Directory-Next-Right-Direction-Page-1161965" TargetMode="External"/><Relationship Id="rId4" Type="http://schemas.openxmlformats.org/officeDocument/2006/relationships/hyperlink" Target="https://creativecommons.org/publicdomain/zero/1.0/deed.d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hyperlink" Target="https://pixabay.com/de/hase-kaninchen-tier-im-freien-983940/" TargetMode="External"/><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hyperlink" Target="https://pixabay.com/de/service/terms/#usage" TargetMode="External"/><Relationship Id="rId5" Type="http://schemas.openxmlformats.org/officeDocument/2006/relationships/hyperlink" Target="https://pixabay.com/de/users/Unsplash-242387/" TargetMode="External"/><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8" Type="http://schemas.openxmlformats.org/officeDocument/2006/relationships/hyperlink" Target="https://pixabay.com/de/blitzeinschlag-blitz-wetterph%C3%A4nomen-731541/" TargetMode="External"/><Relationship Id="rId3" Type="http://schemas.openxmlformats.org/officeDocument/2006/relationships/image" Target="../media/image57.jpeg"/><Relationship Id="rId7" Type="http://schemas.openxmlformats.org/officeDocument/2006/relationships/hyperlink" Target="https://www.pexels.com/photo-license/"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 Id="rId6" Type="http://schemas.openxmlformats.org/officeDocument/2006/relationships/image" Target="../media/image58.png"/><Relationship Id="rId5" Type="http://schemas.openxmlformats.org/officeDocument/2006/relationships/hyperlink" Target="http://www.flaticon.com/" TargetMode="External"/><Relationship Id="rId4" Type="http://schemas.openxmlformats.org/officeDocument/2006/relationships/hyperlink" Target="http://www.freepik.com/" TargetMode="External"/><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pixabay.com/de/gl%C3%A4ser-augen-vision-brillen-1208262/" TargetMode="External"/><Relationship Id="rId4" Type="http://schemas.openxmlformats.org/officeDocument/2006/relationships/hyperlink" Target="https://pixabay.com/de/service/terms/#usag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User:Kevin_Payravi"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s://commons.wikimedia.org/wiki/File:Red_Silhouette_-_Brain.svg" TargetMode="External"/><Relationship Id="rId4" Type="http://schemas.openxmlformats.org/officeDocument/2006/relationships/hyperlink" Target="https://creativecommons.org/publicdomain/zero/1.0/deed.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sphalt Road Near Trees Under White Sky at Daytim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8920" y="1340640"/>
            <a:ext cx="7471080" cy="3294360"/>
          </a:xfrm>
          <a:prstGeom prst="rect">
            <a:avLst/>
          </a:prstGeom>
          <a:noFill/>
          <a:extLst>
            <a:ext uri="{909E8E84-426E-40DD-AFC4-6F175D3DCCD1}">
              <a14:hiddenFill xmlns:a14="http://schemas.microsoft.com/office/drawing/2010/main">
                <a:solidFill>
                  <a:srgbClr val="FFFFFF"/>
                </a:solidFill>
              </a14:hiddenFill>
            </a:ext>
          </a:extLst>
        </p:spPr>
      </p:pic>
      <p:sp>
        <p:nvSpPr>
          <p:cNvPr id="130" name="CustomShape 3"/>
          <p:cNvSpPr/>
          <p:nvPr/>
        </p:nvSpPr>
        <p:spPr>
          <a:xfrm>
            <a:off x="448920" y="5197232"/>
            <a:ext cx="7383960" cy="680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0" strike="noStrike" spc="-1" dirty="0" smtClean="0">
                <a:solidFill>
                  <a:srgbClr val="000000"/>
                </a:solidFill>
                <a:uFill>
                  <a:solidFill>
                    <a:srgbClr val="FFFFFF"/>
                  </a:solidFill>
                </a:uFill>
                <a:latin typeface="Arial"/>
              </a:rPr>
              <a:t>Tobias </a:t>
            </a:r>
            <a:r>
              <a:rPr lang="de-DE" sz="1400" b="0" strike="noStrike" spc="-1" dirty="0">
                <a:solidFill>
                  <a:srgbClr val="000000"/>
                </a:solidFill>
                <a:uFill>
                  <a:solidFill>
                    <a:srgbClr val="FFFFFF"/>
                  </a:solidFill>
                </a:uFill>
                <a:latin typeface="Arial"/>
              </a:rPr>
              <a:t>Schmidt (M.A.) </a:t>
            </a:r>
            <a:r>
              <a:rPr lang="de-DE" sz="1400" b="0" strike="noStrike" spc="-1" dirty="0" smtClean="0">
                <a:solidFill>
                  <a:srgbClr val="000000"/>
                </a:solidFill>
                <a:uFill>
                  <a:solidFill>
                    <a:srgbClr val="FFFFFF"/>
                  </a:solidFill>
                </a:uFill>
                <a:latin typeface="Arial"/>
              </a:rPr>
              <a:t>und</a:t>
            </a:r>
          </a:p>
          <a:p>
            <a:pPr>
              <a:lnSpc>
                <a:spcPct val="100000"/>
              </a:lnSpc>
            </a:pPr>
            <a:r>
              <a:rPr lang="de-DE" sz="1400" b="0" strike="noStrike" spc="-1" dirty="0" smtClean="0">
                <a:solidFill>
                  <a:srgbClr val="000000"/>
                </a:solidFill>
                <a:uFill>
                  <a:solidFill>
                    <a:srgbClr val="FFFFFF"/>
                  </a:solidFill>
                </a:uFill>
                <a:latin typeface="Arial"/>
              </a:rPr>
              <a:t>Ricarda </a:t>
            </a:r>
            <a:r>
              <a:rPr lang="de-DE" sz="1400" b="0" strike="noStrike" spc="-1" dirty="0">
                <a:solidFill>
                  <a:srgbClr val="000000"/>
                </a:solidFill>
                <a:uFill>
                  <a:solidFill>
                    <a:srgbClr val="FFFFFF"/>
                  </a:solidFill>
                </a:uFill>
                <a:latin typeface="Arial"/>
              </a:rPr>
              <a:t>Sophia Budde (B.A</a:t>
            </a:r>
            <a:r>
              <a:rPr lang="de-DE" sz="1400" b="0" strike="noStrike" spc="-1" dirty="0" smtClean="0">
                <a:solidFill>
                  <a:srgbClr val="000000"/>
                </a:solidFill>
                <a:uFill>
                  <a:solidFill>
                    <a:srgbClr val="FFFFFF"/>
                  </a:solidFill>
                </a:uFill>
                <a:latin typeface="Arial"/>
              </a:rPr>
              <a:t>.)</a:t>
            </a:r>
            <a:endParaRPr lang="de-DE" sz="2600" b="0" strike="noStrike" spc="-1" dirty="0">
              <a:solidFill>
                <a:srgbClr val="000000"/>
              </a:solidFill>
              <a:uFill>
                <a:solidFill>
                  <a:srgbClr val="FFFFFF"/>
                </a:solidFill>
              </a:uFill>
              <a:latin typeface="Arial"/>
            </a:endParaRPr>
          </a:p>
          <a:p>
            <a:pPr>
              <a:lnSpc>
                <a:spcPct val="100000"/>
              </a:lnSpc>
            </a:pPr>
            <a:endParaRPr lang="de-DE" sz="2600" b="0" strike="noStrike" spc="-1" dirty="0">
              <a:solidFill>
                <a:srgbClr val="000000"/>
              </a:solidFill>
              <a:uFill>
                <a:solidFill>
                  <a:srgbClr val="FFFFFF"/>
                </a:solidFill>
              </a:uFill>
              <a:latin typeface="Arial"/>
            </a:endParaRPr>
          </a:p>
        </p:txBody>
      </p:sp>
      <p:sp>
        <p:nvSpPr>
          <p:cNvPr id="133" name="CustomShape 5"/>
          <p:cNvSpPr/>
          <p:nvPr/>
        </p:nvSpPr>
        <p:spPr>
          <a:xfrm>
            <a:off x="1142272" y="6387676"/>
            <a:ext cx="6552360" cy="311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700" b="0" strike="noStrike" spc="-1" dirty="0">
                <a:solidFill>
                  <a:srgbClr val="000000"/>
                </a:solidFill>
                <a:uFill>
                  <a:solidFill>
                    <a:srgbClr val="FFFFFF"/>
                  </a:solidFill>
                </a:uFill>
                <a:latin typeface="Arial"/>
                <a:ea typeface="Geneva"/>
              </a:rPr>
              <a:t>Diese Präsentation </a:t>
            </a:r>
            <a:r>
              <a:rPr lang="de-DE" sz="700" b="0" strike="noStrike" spc="-1" dirty="0" smtClean="0">
                <a:solidFill>
                  <a:srgbClr val="000000"/>
                </a:solidFill>
                <a:uFill>
                  <a:solidFill>
                    <a:srgbClr val="FFFFFF"/>
                  </a:solidFill>
                </a:uFill>
                <a:latin typeface="Arial"/>
                <a:ea typeface="Geneva"/>
              </a:rPr>
              <a:t>„Auf geht’s‘! Lehrinhalte Lerner-freundlich präsentieren – 5 Tipps für Foliendesign</a:t>
            </a:r>
            <a:r>
              <a:rPr lang="de-DE" sz="700" b="0" strike="noStrike" spc="-1" dirty="0">
                <a:solidFill>
                  <a:srgbClr val="000000"/>
                </a:solidFill>
                <a:uFill>
                  <a:solidFill>
                    <a:srgbClr val="FFFFFF"/>
                  </a:solidFill>
                </a:uFill>
                <a:latin typeface="Arial"/>
                <a:ea typeface="Geneva"/>
              </a:rPr>
              <a:t>“ von Tobias Schmidt und Ricarda </a:t>
            </a:r>
            <a:r>
              <a:rPr lang="de-DE" sz="700" b="0" strike="noStrike" spc="-1" dirty="0" smtClean="0">
                <a:solidFill>
                  <a:srgbClr val="000000"/>
                </a:solidFill>
                <a:uFill>
                  <a:solidFill>
                    <a:srgbClr val="FFFFFF"/>
                  </a:solidFill>
                </a:uFill>
                <a:latin typeface="Arial"/>
                <a:ea typeface="Geneva"/>
              </a:rPr>
              <a:t>Budde</a:t>
            </a:r>
            <a:r>
              <a:rPr lang="de-DE" sz="700" b="0" strike="noStrike" spc="-1" dirty="0">
                <a:solidFill>
                  <a:srgbClr val="000000"/>
                </a:solidFill>
                <a:uFill>
                  <a:solidFill>
                    <a:srgbClr val="FFFFFF"/>
                  </a:solidFill>
                </a:uFill>
                <a:latin typeface="Arial"/>
                <a:ea typeface="Geneva"/>
              </a:rPr>
              <a:t>, entstand im Rahmen des MERLIN-Projektes und ist lizensiert unter der </a:t>
            </a:r>
            <a:r>
              <a:rPr lang="de-DE" sz="700" b="0" u="sng" strike="noStrike" spc="-1" dirty="0">
                <a:solidFill>
                  <a:srgbClr val="5781BD"/>
                </a:solidFill>
                <a:uFill>
                  <a:solidFill>
                    <a:srgbClr val="FFFFFF"/>
                  </a:solidFill>
                </a:uFill>
                <a:latin typeface="Arial"/>
                <a:ea typeface="Geneva"/>
                <a:hlinkClick r:id="rId4"/>
              </a:rPr>
              <a:t>Creative </a:t>
            </a:r>
            <a:r>
              <a:rPr lang="de-DE" sz="700" b="0" u="sng" strike="noStrike" spc="-1" dirty="0" err="1">
                <a:solidFill>
                  <a:srgbClr val="5781BD"/>
                </a:solidFill>
                <a:uFill>
                  <a:solidFill>
                    <a:srgbClr val="FFFFFF"/>
                  </a:solidFill>
                </a:uFill>
                <a:latin typeface="Arial"/>
                <a:ea typeface="Geneva"/>
                <a:hlinkClick r:id="rId4"/>
              </a:rPr>
              <a:t>Commons</a:t>
            </a:r>
            <a:r>
              <a:rPr lang="de-DE" sz="700" b="0" u="sng" strike="noStrike" spc="-1" dirty="0">
                <a:solidFill>
                  <a:srgbClr val="5781BD"/>
                </a:solidFill>
                <a:uFill>
                  <a:solidFill>
                    <a:srgbClr val="FFFFFF"/>
                  </a:solidFill>
                </a:uFill>
                <a:latin typeface="Arial"/>
                <a:ea typeface="Geneva"/>
                <a:hlinkClick r:id="rId4"/>
              </a:rPr>
              <a:t> Lizenz CC </a:t>
            </a:r>
            <a:r>
              <a:rPr lang="de-DE" sz="700" b="0" u="sng" strike="noStrike" spc="-1" dirty="0" smtClean="0">
                <a:solidFill>
                  <a:srgbClr val="5781BD"/>
                </a:solidFill>
                <a:uFill>
                  <a:solidFill>
                    <a:srgbClr val="FFFFFF"/>
                  </a:solidFill>
                </a:uFill>
                <a:latin typeface="Arial"/>
                <a:ea typeface="Geneva"/>
                <a:hlinkClick r:id="rId4"/>
              </a:rPr>
              <a:t>BY 4.0 International</a:t>
            </a:r>
            <a:r>
              <a:rPr lang="de-DE" sz="700" b="0" strike="noStrike" spc="-1" dirty="0" smtClean="0">
                <a:solidFill>
                  <a:srgbClr val="000000"/>
                </a:solidFill>
                <a:uFill>
                  <a:solidFill>
                    <a:srgbClr val="FFFFFF"/>
                  </a:solidFill>
                </a:uFill>
                <a:latin typeface="Arial"/>
                <a:ea typeface="Geneva"/>
              </a:rPr>
              <a:t>. </a:t>
            </a:r>
            <a:r>
              <a:rPr lang="de-DE" sz="700" b="0" strike="noStrike" spc="-1" dirty="0">
                <a:solidFill>
                  <a:srgbClr val="000000"/>
                </a:solidFill>
                <a:uFill>
                  <a:solidFill>
                    <a:srgbClr val="FFFFFF"/>
                  </a:solidFill>
                </a:uFill>
                <a:latin typeface="Arial"/>
                <a:ea typeface="Geneva"/>
              </a:rPr>
              <a:t>Alle Logos stehen unter Copyright ©.  </a:t>
            </a:r>
            <a:endParaRPr lang="de-DE" sz="1600" b="0" strike="noStrike" spc="-1" dirty="0">
              <a:solidFill>
                <a:srgbClr val="000000"/>
              </a:solidFill>
              <a:uFill>
                <a:solidFill>
                  <a:srgbClr val="FFFFFF"/>
                </a:solidFill>
              </a:uFill>
              <a:latin typeface="Arial"/>
            </a:endParaRPr>
          </a:p>
        </p:txBody>
      </p:sp>
      <p:sp>
        <p:nvSpPr>
          <p:cNvPr id="2" name="Rechteck 1"/>
          <p:cNvSpPr/>
          <p:nvPr/>
        </p:nvSpPr>
        <p:spPr>
          <a:xfrm>
            <a:off x="7812360" y="5453144"/>
            <a:ext cx="1331640" cy="140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455760" y="3481958"/>
            <a:ext cx="7464239" cy="1133131"/>
          </a:xfrm>
          <a:prstGeom prst="rect">
            <a:avLst/>
          </a:prstGeom>
        </p:spPr>
        <p:txBody>
          <a:bodyPr wrap="square">
            <a:spAutoFit/>
          </a:bodyPr>
          <a:lstStyle/>
          <a:p>
            <a:pPr algn="ctr">
              <a:lnSpc>
                <a:spcPts val="3900"/>
              </a:lnSpc>
            </a:pPr>
            <a:r>
              <a:rPr lang="de-DE" sz="4800" b="1" dirty="0" smtClean="0">
                <a:solidFill>
                  <a:schemeClr val="bg1"/>
                </a:solidFill>
                <a:latin typeface="Arial Black" panose="020B0A04020102020204" pitchFamily="34" charset="0"/>
              </a:rPr>
              <a:t>5 TIPPS FÜR FOLIENDESIGN</a:t>
            </a:r>
            <a:endParaRPr lang="de-DE" sz="4800" b="1" dirty="0">
              <a:solidFill>
                <a:schemeClr val="bg1"/>
              </a:solidFill>
              <a:latin typeface="Arial Black" panose="020B0A04020102020204" pitchFamily="34" charset="0"/>
            </a:endParaRPr>
          </a:p>
        </p:txBody>
      </p:sp>
      <p:sp>
        <p:nvSpPr>
          <p:cNvPr id="7" name="Textfeld 6"/>
          <p:cNvSpPr txBox="1"/>
          <p:nvPr/>
        </p:nvSpPr>
        <p:spPr>
          <a:xfrm rot="16200000">
            <a:off x="6509456" y="3229583"/>
            <a:ext cx="2618024" cy="184666"/>
          </a:xfrm>
          <a:prstGeom prst="rect">
            <a:avLst/>
          </a:prstGeom>
          <a:noFill/>
        </p:spPr>
        <p:txBody>
          <a:bodyPr wrap="none" rtlCol="0">
            <a:spAutoFit/>
          </a:bodyPr>
          <a:lstStyle/>
          <a:p>
            <a:r>
              <a:rPr lang="de-DE" sz="600" dirty="0" smtClean="0">
                <a:solidFill>
                  <a:schemeClr val="bg1"/>
                </a:solidFill>
              </a:rPr>
              <a:t>Foto: „Asphalt Road“ von </a:t>
            </a:r>
            <a:r>
              <a:rPr lang="de-DE" sz="600" dirty="0" smtClean="0">
                <a:solidFill>
                  <a:schemeClr val="bg1"/>
                </a:solidFill>
                <a:hlinkClick r:id="rId5"/>
              </a:rPr>
              <a:t>Matt Duncan </a:t>
            </a:r>
            <a:r>
              <a:rPr lang="de-DE" sz="600" dirty="0" smtClean="0">
                <a:solidFill>
                  <a:schemeClr val="bg1"/>
                </a:solidFill>
              </a:rPr>
              <a:t>unter der Lizenz </a:t>
            </a:r>
            <a:r>
              <a:rPr lang="de-DE" sz="600" dirty="0" smtClean="0">
                <a:solidFill>
                  <a:schemeClr val="bg1"/>
                </a:solidFill>
                <a:hlinkClick r:id="rId6"/>
              </a:rPr>
              <a:t>CC0</a:t>
            </a:r>
            <a:r>
              <a:rPr lang="de-DE" sz="600" dirty="0" smtClean="0">
                <a:solidFill>
                  <a:schemeClr val="bg1"/>
                </a:solidFill>
              </a:rPr>
              <a:t> via </a:t>
            </a:r>
            <a:r>
              <a:rPr lang="de-DE" sz="600" dirty="0" smtClean="0">
                <a:solidFill>
                  <a:schemeClr val="bg1"/>
                </a:solidFill>
                <a:hlinkClick r:id="rId7"/>
              </a:rPr>
              <a:t>pexels</a:t>
            </a:r>
            <a:endParaRPr lang="de-DE" sz="600" dirty="0">
              <a:solidFill>
                <a:schemeClr val="bg1"/>
              </a:solidFill>
            </a:endParaRPr>
          </a:p>
        </p:txBody>
      </p:sp>
      <p:sp>
        <p:nvSpPr>
          <p:cNvPr id="8" name="Rechteck 7"/>
          <p:cNvSpPr/>
          <p:nvPr/>
        </p:nvSpPr>
        <p:spPr>
          <a:xfrm rot="21427400">
            <a:off x="398523" y="2103842"/>
            <a:ext cx="3752747" cy="923330"/>
          </a:xfrm>
          <a:prstGeom prst="rect">
            <a:avLst/>
          </a:prstGeom>
        </p:spPr>
        <p:txBody>
          <a:bodyPr wrap="square">
            <a:spAutoFit/>
          </a:bodyPr>
          <a:lstStyle/>
          <a:p>
            <a:endParaRPr lang="de-DE" dirty="0" smtClean="0">
              <a:latin typeface="Arial Black" panose="020B0A04020102020204" pitchFamily="34" charset="0"/>
            </a:endParaRPr>
          </a:p>
          <a:p>
            <a:r>
              <a:rPr lang="de-DE" dirty="0" smtClean="0">
                <a:latin typeface="Arial Black" panose="020B0A04020102020204" pitchFamily="34" charset="0"/>
              </a:rPr>
              <a:t/>
            </a:r>
            <a:br>
              <a:rPr lang="de-DE" dirty="0" smtClean="0">
                <a:latin typeface="Arial Black" panose="020B0A04020102020204" pitchFamily="34" charset="0"/>
              </a:rPr>
            </a:br>
            <a:endParaRPr lang="de-DE" dirty="0"/>
          </a:p>
        </p:txBody>
      </p:sp>
      <p:sp>
        <p:nvSpPr>
          <p:cNvPr id="35" name="Rechteck 34"/>
          <p:cNvSpPr/>
          <p:nvPr/>
        </p:nvSpPr>
        <p:spPr>
          <a:xfrm rot="21413785">
            <a:off x="388777" y="1597571"/>
            <a:ext cx="1664693" cy="316139"/>
          </a:xfrm>
          <a:prstGeom prst="rect">
            <a:avLst/>
          </a:prstGeom>
          <a:solidFill>
            <a:srgbClr val="E98300"/>
          </a:solidFill>
          <a:ln>
            <a:noFill/>
          </a:ln>
          <a:effectLst>
            <a:outerShdw blurRad="38100" dist="25400" dir="768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txBody>
          <a:bodyPr rtlCol="0" anchor="ctr"/>
          <a:lstStyle/>
          <a:p>
            <a:r>
              <a:rPr lang="de-DE" sz="1600" dirty="0" smtClean="0">
                <a:solidFill>
                  <a:schemeClr val="lt1"/>
                </a:solidFill>
                <a:latin typeface="Arial Black" panose="020B0A04020102020204" pitchFamily="34" charset="0"/>
              </a:rPr>
              <a:t>AUF GEHT‘S!</a:t>
            </a:r>
            <a:endParaRPr lang="de-DE" sz="1600" dirty="0">
              <a:solidFill>
                <a:schemeClr val="lt1"/>
              </a:solidFill>
              <a:latin typeface="Arial Black" panose="020B0A04020102020204" pitchFamily="34" charset="0"/>
            </a:endParaRPr>
          </a:p>
        </p:txBody>
      </p:sp>
      <p:sp>
        <p:nvSpPr>
          <p:cNvPr id="25" name="Rechteck 24"/>
          <p:cNvSpPr/>
          <p:nvPr/>
        </p:nvSpPr>
        <p:spPr>
          <a:xfrm rot="21413785">
            <a:off x="404192" y="1924871"/>
            <a:ext cx="1799947" cy="316139"/>
          </a:xfrm>
          <a:prstGeom prst="rect">
            <a:avLst/>
          </a:prstGeom>
          <a:solidFill>
            <a:srgbClr val="D0EB8A"/>
          </a:solidFill>
          <a:ln>
            <a:noFill/>
          </a:ln>
          <a:effectLst>
            <a:outerShdw blurRad="38100" dist="25400" dir="768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txBody>
          <a:bodyPr rtlCol="0" anchor="ctr"/>
          <a:lstStyle/>
          <a:p>
            <a:r>
              <a:rPr lang="de-DE" sz="1600" dirty="0" smtClean="0">
                <a:latin typeface="Arial Black" panose="020B0A04020102020204" pitchFamily="34" charset="0"/>
              </a:rPr>
              <a:t>LEHRINHALTE</a:t>
            </a:r>
            <a:endParaRPr lang="de-DE" sz="1600" dirty="0">
              <a:latin typeface="Arial Black" panose="020B0A04020102020204" pitchFamily="34" charset="0"/>
            </a:endParaRPr>
          </a:p>
        </p:txBody>
      </p:sp>
      <p:sp>
        <p:nvSpPr>
          <p:cNvPr id="32" name="Rechteck 31"/>
          <p:cNvSpPr/>
          <p:nvPr/>
        </p:nvSpPr>
        <p:spPr>
          <a:xfrm rot="21413785">
            <a:off x="419452" y="2231295"/>
            <a:ext cx="2680979" cy="316139"/>
          </a:xfrm>
          <a:prstGeom prst="rect">
            <a:avLst/>
          </a:prstGeom>
          <a:solidFill>
            <a:srgbClr val="D0EB8A"/>
          </a:solidFill>
          <a:ln>
            <a:noFill/>
          </a:ln>
          <a:effectLst>
            <a:outerShdw blurRad="38100" dist="25400" dir="768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txBody>
          <a:bodyPr rtlCol="0" anchor="ctr"/>
          <a:lstStyle/>
          <a:p>
            <a:r>
              <a:rPr lang="de-DE" sz="1600" dirty="0" smtClean="0">
                <a:solidFill>
                  <a:schemeClr val="tx1"/>
                </a:solidFill>
                <a:latin typeface="Arial Black" panose="020B0A04020102020204" pitchFamily="34" charset="0"/>
              </a:rPr>
              <a:t>LERNER-FREUNDLICH</a:t>
            </a:r>
            <a:endParaRPr lang="de-DE" sz="1600" dirty="0">
              <a:solidFill>
                <a:schemeClr val="tx1"/>
              </a:solidFill>
              <a:latin typeface="Arial Black" panose="020B0A04020102020204" pitchFamily="34" charset="0"/>
            </a:endParaRPr>
          </a:p>
        </p:txBody>
      </p:sp>
      <p:sp>
        <p:nvSpPr>
          <p:cNvPr id="33" name="Rechteck 32"/>
          <p:cNvSpPr/>
          <p:nvPr/>
        </p:nvSpPr>
        <p:spPr>
          <a:xfrm rot="21413785">
            <a:off x="434743" y="2582480"/>
            <a:ext cx="1979753" cy="316139"/>
          </a:xfrm>
          <a:prstGeom prst="rect">
            <a:avLst/>
          </a:prstGeom>
          <a:solidFill>
            <a:srgbClr val="D0EB8A"/>
          </a:solidFill>
          <a:ln>
            <a:noFill/>
          </a:ln>
          <a:effectLst>
            <a:outerShdw blurRad="38100" dist="25400" dir="768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txBody>
          <a:bodyPr rtlCol="0" anchor="ctr"/>
          <a:lstStyle/>
          <a:p>
            <a:r>
              <a:rPr lang="de-DE" sz="1600" dirty="0" smtClean="0">
                <a:solidFill>
                  <a:schemeClr val="tx1"/>
                </a:solidFill>
                <a:latin typeface="Arial Black" panose="020B0A04020102020204" pitchFamily="34" charset="0"/>
              </a:rPr>
              <a:t>PRÄSENTIEREN</a:t>
            </a:r>
            <a:endParaRPr lang="de-DE" sz="1400" dirty="0">
              <a:solidFill>
                <a:schemeClr val="tx1"/>
              </a:solidFill>
              <a:latin typeface="Arial Black" panose="020B0A04020102020204" pitchFamily="34" charset="0"/>
            </a:endParaRPr>
          </a:p>
        </p:txBody>
      </p:sp>
      <p:pic>
        <p:nvPicPr>
          <p:cNvPr id="14" name="Picture 2" descr="Bildergebnis für cc licenc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8920" y="6414599"/>
            <a:ext cx="727232" cy="2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568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Grafik 7"/>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1440" y="-15840"/>
            <a:ext cx="9143640" cy="5604840"/>
          </a:xfrm>
          <a:prstGeom prst="rect">
            <a:avLst/>
          </a:prstGeom>
          <a:ln>
            <a:noFill/>
          </a:ln>
        </p:spPr>
      </p:pic>
      <p:sp>
        <p:nvSpPr>
          <p:cNvPr id="172" name="CustomShape 2"/>
          <p:cNvSpPr/>
          <p:nvPr/>
        </p:nvSpPr>
        <p:spPr>
          <a:xfrm>
            <a:off x="6084168" y="3116160"/>
            <a:ext cx="3059472" cy="153648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173" name="CustomShape 3"/>
          <p:cNvSpPr/>
          <p:nvPr/>
        </p:nvSpPr>
        <p:spPr>
          <a:xfrm>
            <a:off x="6084168" y="2998440"/>
            <a:ext cx="3109680" cy="18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1500" b="1" strike="noStrike" spc="-1" dirty="0">
                <a:uFill>
                  <a:solidFill>
                    <a:srgbClr val="FFFFFF"/>
                  </a:solidFill>
                </a:uFill>
                <a:latin typeface="Arial Black"/>
                <a:ea typeface="Geneva"/>
              </a:rPr>
              <a:t>BIG</a:t>
            </a:r>
            <a:endParaRPr lang="de-DE" sz="1800" b="0" strike="noStrike" spc="-1" dirty="0">
              <a:uFill>
                <a:solidFill>
                  <a:srgbClr val="FFFFFF"/>
                </a:solidFill>
              </a:uFill>
              <a:latin typeface="Arial"/>
            </a:endParaRPr>
          </a:p>
        </p:txBody>
      </p:sp>
      <p:sp>
        <p:nvSpPr>
          <p:cNvPr id="174" name="CustomShape 4"/>
          <p:cNvSpPr/>
          <p:nvPr/>
        </p:nvSpPr>
        <p:spPr>
          <a:xfrm>
            <a:off x="7291440" y="2183400"/>
            <a:ext cx="1853640" cy="93240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175" name="CustomShape 5"/>
          <p:cNvSpPr/>
          <p:nvPr/>
        </p:nvSpPr>
        <p:spPr>
          <a:xfrm>
            <a:off x="7388448" y="2299680"/>
            <a:ext cx="185400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400" b="0" strike="noStrike" spc="-1" dirty="0">
                <a:uFill>
                  <a:solidFill>
                    <a:srgbClr val="FFFFFF"/>
                  </a:solidFill>
                </a:uFill>
                <a:latin typeface="Century Gothic"/>
                <a:ea typeface="Geneva"/>
              </a:rPr>
              <a:t>Think</a:t>
            </a:r>
            <a:endParaRPr lang="de-DE" sz="1800" b="0" strike="noStrike" spc="-1" dirty="0">
              <a:uFill>
                <a:solidFill>
                  <a:srgbClr val="FFFFFF"/>
                </a:solidFill>
              </a:uFill>
              <a:latin typeface="Arial"/>
            </a:endParaRPr>
          </a:p>
        </p:txBody>
      </p:sp>
      <p:sp>
        <p:nvSpPr>
          <p:cNvPr id="8" name="CustomShape 1"/>
          <p:cNvSpPr/>
          <p:nvPr/>
        </p:nvSpPr>
        <p:spPr>
          <a:xfrm>
            <a:off x="5293800" y="5365341"/>
            <a:ext cx="385164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spc="-1" dirty="0">
                <a:solidFill>
                  <a:schemeClr val="bg1"/>
                </a:solidFill>
                <a:uFill>
                  <a:solidFill>
                    <a:srgbClr val="FFFFFF"/>
                  </a:solidFill>
                </a:uFill>
                <a:ea typeface="Geneva"/>
              </a:rPr>
              <a:t>„Roaring </a:t>
            </a:r>
            <a:r>
              <a:rPr lang="de-DE" sz="700" spc="-1" dirty="0" err="1">
                <a:solidFill>
                  <a:schemeClr val="bg1"/>
                </a:solidFill>
                <a:uFill>
                  <a:solidFill>
                    <a:srgbClr val="FFFFFF"/>
                  </a:solidFill>
                </a:uFill>
                <a:ea typeface="Geneva"/>
              </a:rPr>
              <a:t>lion</a:t>
            </a:r>
            <a:r>
              <a:rPr lang="de-DE" sz="700" spc="-1" dirty="0">
                <a:solidFill>
                  <a:schemeClr val="bg1"/>
                </a:solidFill>
                <a:uFill>
                  <a:solidFill>
                    <a:srgbClr val="FFFFFF"/>
                  </a:solidFill>
                </a:uFill>
                <a:ea typeface="Geneva"/>
              </a:rPr>
              <a:t>“ </a:t>
            </a:r>
            <a:r>
              <a:rPr lang="de-DE" sz="700" b="0" strike="noStrike" spc="-1" dirty="0" smtClean="0">
                <a:solidFill>
                  <a:schemeClr val="bg1"/>
                </a:solidFill>
                <a:uFill>
                  <a:solidFill>
                    <a:srgbClr val="FFFFFF"/>
                  </a:solidFill>
                </a:uFill>
                <a:latin typeface="Arial"/>
                <a:ea typeface="Geneva"/>
              </a:rPr>
              <a:t>von </a:t>
            </a:r>
            <a:r>
              <a:rPr lang="de-DE" sz="700" u="sng" spc="-1" dirty="0">
                <a:solidFill>
                  <a:schemeClr val="bg1"/>
                </a:solidFill>
                <a:uFill>
                  <a:solidFill>
                    <a:srgbClr val="FFFFFF"/>
                  </a:solidFill>
                </a:uFill>
                <a:ea typeface="Geneva"/>
                <a:hlinkClick r:id="rId5"/>
              </a:rPr>
              <a:t>Tambako The Jaguar </a:t>
            </a:r>
            <a:r>
              <a:rPr lang="de-DE" sz="700" b="0" strike="noStrike" spc="-1" dirty="0" smtClean="0">
                <a:solidFill>
                  <a:schemeClr val="bg1"/>
                </a:solidFill>
                <a:uFill>
                  <a:solidFill>
                    <a:srgbClr val="FFFFFF"/>
                  </a:solidFill>
                </a:uFill>
                <a:latin typeface="Arial"/>
                <a:ea typeface="Geneva"/>
              </a:rPr>
              <a:t>unter </a:t>
            </a:r>
            <a:r>
              <a:rPr lang="de-DE" sz="700" b="0" strike="noStrike" spc="-1" dirty="0">
                <a:solidFill>
                  <a:schemeClr val="bg1"/>
                </a:solidFill>
                <a:uFill>
                  <a:solidFill>
                    <a:srgbClr val="FFFFFF"/>
                  </a:solidFill>
                </a:uFill>
                <a:latin typeface="Arial"/>
                <a:ea typeface="Geneva"/>
              </a:rPr>
              <a:t>der Lizenz </a:t>
            </a:r>
            <a:r>
              <a:rPr lang="de-DE" sz="700" b="0" strike="noStrike" spc="-1" dirty="0" smtClean="0">
                <a:solidFill>
                  <a:schemeClr val="bg1"/>
                </a:solidFill>
                <a:uFill>
                  <a:solidFill>
                    <a:srgbClr val="FFFFFF"/>
                  </a:solidFill>
                </a:uFill>
                <a:latin typeface="Arial"/>
                <a:ea typeface="Geneva"/>
                <a:hlinkClick r:id="rId6"/>
              </a:rPr>
              <a:t>CC BY 2.0 </a:t>
            </a:r>
            <a:r>
              <a:rPr lang="de-DE" sz="700" b="0" strike="noStrike" spc="-1" dirty="0" smtClean="0">
                <a:solidFill>
                  <a:schemeClr val="bg1"/>
                </a:solidFill>
                <a:uFill>
                  <a:solidFill>
                    <a:srgbClr val="FFFFFF"/>
                  </a:solidFill>
                </a:uFill>
                <a:latin typeface="Arial"/>
                <a:ea typeface="Geneva"/>
              </a:rPr>
              <a:t>via </a:t>
            </a:r>
            <a:r>
              <a:rPr lang="de-DE" sz="700" b="0" u="sng" strike="noStrike" spc="-1" dirty="0" smtClean="0">
                <a:solidFill>
                  <a:schemeClr val="bg1"/>
                </a:solidFill>
                <a:uFill>
                  <a:solidFill>
                    <a:srgbClr val="FFFFFF"/>
                  </a:solidFill>
                </a:uFill>
                <a:latin typeface="Arial"/>
                <a:ea typeface="Geneva"/>
                <a:hlinkClick r:id="rId7"/>
              </a:rPr>
              <a:t>flickr</a:t>
            </a:r>
            <a:endParaRPr lang="de-DE" sz="1600" b="0" strike="noStrike" spc="-1" dirty="0">
              <a:solidFill>
                <a:schemeClr val="bg1"/>
              </a:solidFill>
              <a:uFill>
                <a:solidFill>
                  <a:srgbClr val="FFFFFF"/>
                </a:solidFill>
              </a:uFill>
              <a:latin typeface="Arial"/>
            </a:endParaRPr>
          </a:p>
        </p:txBody>
      </p:sp>
      <p:sp>
        <p:nvSpPr>
          <p:cNvPr id="9" name="Textfeld 8"/>
          <p:cNvSpPr txBox="1"/>
          <p:nvPr/>
        </p:nvSpPr>
        <p:spPr>
          <a:xfrm>
            <a:off x="-7661" y="5742546"/>
            <a:ext cx="5371750" cy="746358"/>
          </a:xfrm>
          <a:prstGeom prst="rect">
            <a:avLst/>
          </a:prstGeom>
          <a:noFill/>
        </p:spPr>
        <p:txBody>
          <a:bodyPr wrap="square" rtlCol="0">
            <a:spAutoFit/>
          </a:bodyPr>
          <a:lstStyle/>
          <a:p>
            <a:pPr>
              <a:spcAft>
                <a:spcPts val="300"/>
              </a:spcAft>
            </a:pPr>
            <a:r>
              <a:rPr lang="de-DE" sz="1000" dirty="0" smtClean="0"/>
              <a:t>Literaturempfehlungen: </a:t>
            </a:r>
          </a:p>
          <a:p>
            <a:pPr lvl="0"/>
            <a:r>
              <a:rPr lang="de-DE" sz="1000" dirty="0">
                <a:solidFill>
                  <a:prstClr val="black"/>
                </a:solidFill>
              </a:rPr>
              <a:t>Hey </a:t>
            </a:r>
            <a:r>
              <a:rPr lang="de-DE" sz="1000" dirty="0" smtClean="0">
                <a:solidFill>
                  <a:prstClr val="black"/>
                </a:solidFill>
              </a:rPr>
              <a:t>B </a:t>
            </a:r>
            <a:r>
              <a:rPr lang="de-DE" sz="1000" dirty="0">
                <a:solidFill>
                  <a:prstClr val="black"/>
                </a:solidFill>
              </a:rPr>
              <a:t>(2011). </a:t>
            </a:r>
            <a:r>
              <a:rPr lang="de-DE" sz="1000" i="1" dirty="0">
                <a:solidFill>
                  <a:prstClr val="black"/>
                </a:solidFill>
              </a:rPr>
              <a:t>Präsentieren in Wissenschaft und </a:t>
            </a:r>
            <a:r>
              <a:rPr lang="de-DE" sz="1000" i="1" dirty="0" smtClean="0">
                <a:solidFill>
                  <a:prstClr val="black"/>
                </a:solidFill>
              </a:rPr>
              <a:t>Forschung</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a:cs typeface="Times New Roman"/>
              </a:rPr>
              <a:t>Delivery</a:t>
            </a:r>
            <a:endParaRPr lang="de-DE" sz="1000" dirty="0"/>
          </a:p>
          <a:p>
            <a:pPr lvl="0"/>
            <a:endParaRPr lang="de-DE" sz="1000" i="1"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s://static.pexels.com/photos/76441/purple-yellow-light-76441.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4000" cy="5589000"/>
          </a:xfrm>
          <a:prstGeom prst="rect">
            <a:avLst/>
          </a:prstGeom>
          <a:noFill/>
          <a:extLst>
            <a:ext uri="{909E8E84-426E-40DD-AFC4-6F175D3DCCD1}">
              <a14:hiddenFill xmlns:a14="http://schemas.microsoft.com/office/drawing/2010/main">
                <a:solidFill>
                  <a:srgbClr val="FFFFFF"/>
                </a:solidFill>
              </a14:hiddenFill>
            </a:ext>
          </a:extLst>
        </p:spPr>
      </p:pic>
      <p:sp>
        <p:nvSpPr>
          <p:cNvPr id="10" name="CustomShape 1"/>
          <p:cNvSpPr/>
          <p:nvPr/>
        </p:nvSpPr>
        <p:spPr>
          <a:xfrm>
            <a:off x="0" y="0"/>
            <a:ext cx="1835280" cy="2276640"/>
          </a:xfrm>
          <a:prstGeom prst="rect">
            <a:avLst/>
          </a:prstGeom>
          <a:solidFill>
            <a:srgbClr val="C1002A"/>
          </a:solidFill>
          <a:ln>
            <a:noFill/>
          </a:ln>
          <a:effectLst>
            <a:outerShdw blurRad="114300" dist="38100" dir="19200000" algn="bl" rotWithShape="0">
              <a:srgbClr val="000000">
                <a:alpha val="69000"/>
              </a:srgbClr>
            </a:outerShdw>
          </a:effectLst>
        </p:spPr>
        <p:style>
          <a:lnRef idx="2">
            <a:schemeClr val="accent1">
              <a:shade val="50000"/>
            </a:schemeClr>
          </a:lnRef>
          <a:fillRef idx="1">
            <a:schemeClr val="accent1"/>
          </a:fillRef>
          <a:effectRef idx="0">
            <a:schemeClr val="accent1"/>
          </a:effectRef>
          <a:fontRef idx="minor"/>
        </p:style>
      </p:sp>
      <p:sp>
        <p:nvSpPr>
          <p:cNvPr id="11" name="CustomShape 2"/>
          <p:cNvSpPr/>
          <p:nvPr/>
        </p:nvSpPr>
        <p:spPr>
          <a:xfrm>
            <a:off x="66240" y="-292680"/>
            <a:ext cx="1703520" cy="283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0" b="0" strike="noStrike" spc="-1" dirty="0">
                <a:solidFill>
                  <a:srgbClr val="FFFFFF"/>
                </a:solidFill>
                <a:uFill>
                  <a:solidFill>
                    <a:srgbClr val="FFFFFF"/>
                  </a:solidFill>
                </a:uFill>
                <a:latin typeface="Eras Bold ITC"/>
                <a:ea typeface="Geneva"/>
              </a:rPr>
              <a:t>2</a:t>
            </a:r>
            <a:endParaRPr lang="de-DE" sz="1800" b="0" strike="noStrike" spc="-1" dirty="0">
              <a:solidFill>
                <a:srgbClr val="000000"/>
              </a:solidFill>
              <a:uFill>
                <a:solidFill>
                  <a:srgbClr val="FFFFFF"/>
                </a:solidFill>
              </a:uFill>
              <a:latin typeface="Arial"/>
            </a:endParaRPr>
          </a:p>
        </p:txBody>
      </p:sp>
      <p:sp>
        <p:nvSpPr>
          <p:cNvPr id="12" name="CustomShape 3"/>
          <p:cNvSpPr/>
          <p:nvPr/>
        </p:nvSpPr>
        <p:spPr>
          <a:xfrm rot="21421200">
            <a:off x="-113760" y="2901360"/>
            <a:ext cx="7427880"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3" name="CustomShape 4"/>
          <p:cNvSpPr/>
          <p:nvPr/>
        </p:nvSpPr>
        <p:spPr>
          <a:xfrm rot="21421200">
            <a:off x="-70200" y="3874080"/>
            <a:ext cx="7270200" cy="903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 name="CustomShape 5"/>
          <p:cNvSpPr/>
          <p:nvPr/>
        </p:nvSpPr>
        <p:spPr>
          <a:xfrm rot="21410400">
            <a:off x="111600" y="3916920"/>
            <a:ext cx="6920280" cy="852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de-DE" sz="4800" b="0" strike="noStrike" spc="-1" dirty="0" smtClean="0">
                <a:solidFill>
                  <a:srgbClr val="D0EB8A"/>
                </a:solidFill>
                <a:uFill>
                  <a:solidFill>
                    <a:srgbClr val="FFFFFF"/>
                  </a:solidFill>
                </a:uFill>
                <a:latin typeface="Arial Black"/>
                <a:ea typeface="Geneva"/>
              </a:rPr>
              <a:t>WENIGER </a:t>
            </a:r>
            <a:r>
              <a:rPr lang="de-DE" sz="4800" b="0" strike="noStrike" spc="-1" dirty="0">
                <a:solidFill>
                  <a:srgbClr val="D0EB8A"/>
                </a:solidFill>
                <a:uFill>
                  <a:solidFill>
                    <a:srgbClr val="FFFFFF"/>
                  </a:solidFill>
                </a:uFill>
                <a:latin typeface="Arial Black"/>
                <a:ea typeface="Geneva"/>
              </a:rPr>
              <a:t>IST MEHR</a:t>
            </a:r>
            <a:endParaRPr lang="de-DE" sz="1800" b="0" strike="noStrike" spc="-1" dirty="0">
              <a:solidFill>
                <a:srgbClr val="D0EB8A"/>
              </a:solidFill>
              <a:uFill>
                <a:solidFill>
                  <a:srgbClr val="FFFFFF"/>
                </a:solidFill>
              </a:uFill>
              <a:latin typeface="Arial"/>
            </a:endParaRPr>
          </a:p>
        </p:txBody>
      </p:sp>
      <p:sp>
        <p:nvSpPr>
          <p:cNvPr id="15" name="CustomShape 6"/>
          <p:cNvSpPr/>
          <p:nvPr/>
        </p:nvSpPr>
        <p:spPr>
          <a:xfrm rot="21411000">
            <a:off x="66240" y="2970479"/>
            <a:ext cx="7391880"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b="0" strike="noStrike" spc="-1" dirty="0" smtClean="0">
                <a:solidFill>
                  <a:srgbClr val="FFFFFF"/>
                </a:solidFill>
                <a:uFill>
                  <a:solidFill>
                    <a:srgbClr val="FFFFFF"/>
                  </a:solidFill>
                </a:uFill>
                <a:latin typeface="Arial Black"/>
                <a:ea typeface="Geneva"/>
              </a:rPr>
              <a:t>DENKEN </a:t>
            </a:r>
            <a:r>
              <a:rPr lang="de-DE" sz="4800" b="0" strike="noStrike" spc="-1" dirty="0">
                <a:solidFill>
                  <a:srgbClr val="FFFFFF"/>
                </a:solidFill>
                <a:uFill>
                  <a:solidFill>
                    <a:srgbClr val="FFFFFF"/>
                  </a:solidFill>
                </a:uFill>
                <a:latin typeface="Arial Black"/>
                <a:ea typeface="Geneva"/>
              </a:rPr>
              <a:t>SIE DARAN:</a:t>
            </a:r>
            <a:endParaRPr lang="de-DE" sz="1800" b="0" strike="noStrike" spc="-1" dirty="0">
              <a:solidFill>
                <a:srgbClr val="000000"/>
              </a:solidFill>
              <a:uFill>
                <a:solidFill>
                  <a:srgbClr val="FFFFFF"/>
                </a:solidFill>
              </a:uFill>
              <a:latin typeface="Arial"/>
            </a:endParaRPr>
          </a:p>
        </p:txBody>
      </p:sp>
      <p:sp>
        <p:nvSpPr>
          <p:cNvPr id="9" name="CustomShape 1"/>
          <p:cNvSpPr/>
          <p:nvPr/>
        </p:nvSpPr>
        <p:spPr>
          <a:xfrm>
            <a:off x="6012160" y="5373720"/>
            <a:ext cx="313184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a:t>
            </a:r>
            <a:r>
              <a:rPr lang="de-DE" sz="700" b="0" strike="noStrike" spc="-1" dirty="0" err="1" smtClean="0">
                <a:solidFill>
                  <a:schemeClr val="bg1"/>
                </a:solidFill>
                <a:uFill>
                  <a:solidFill>
                    <a:srgbClr val="FFFFFF"/>
                  </a:solidFill>
                </a:uFill>
                <a:latin typeface="Arial"/>
                <a:ea typeface="Geneva"/>
              </a:rPr>
              <a:t>blur</a:t>
            </a:r>
            <a:r>
              <a:rPr lang="de-DE" sz="700" b="0" strike="noStrike" spc="-1" dirty="0" smtClean="0">
                <a:solidFill>
                  <a:schemeClr val="bg1"/>
                </a:solidFill>
                <a:uFill>
                  <a:solidFill>
                    <a:srgbClr val="FFFFFF"/>
                  </a:solidFill>
                </a:uFill>
                <a:latin typeface="Arial"/>
                <a:ea typeface="Geneva"/>
              </a:rPr>
              <a:t>-</a:t>
            </a:r>
            <a:r>
              <a:rPr lang="de-DE" sz="700" b="0" strike="noStrike" spc="-1" dirty="0" err="1" smtClean="0">
                <a:solidFill>
                  <a:schemeClr val="bg1"/>
                </a:solidFill>
                <a:uFill>
                  <a:solidFill>
                    <a:srgbClr val="FFFFFF"/>
                  </a:solidFill>
                </a:uFill>
                <a:latin typeface="Arial"/>
                <a:ea typeface="Geneva"/>
              </a:rPr>
              <a:t>bright</a:t>
            </a:r>
            <a:r>
              <a:rPr lang="de-DE" sz="700" spc="-1" dirty="0" smtClean="0">
                <a:solidFill>
                  <a:schemeClr val="bg1"/>
                </a:solidFill>
                <a:uFill>
                  <a:solidFill>
                    <a:srgbClr val="FFFFFF"/>
                  </a:solidFill>
                </a:uFill>
                <a:latin typeface="Arial"/>
                <a:ea typeface="Geneva"/>
              </a:rPr>
              <a:t>-color-</a:t>
            </a:r>
            <a:r>
              <a:rPr lang="de-DE" sz="700" spc="-1" dirty="0" err="1" smtClean="0">
                <a:solidFill>
                  <a:schemeClr val="bg1"/>
                </a:solidFill>
                <a:uFill>
                  <a:solidFill>
                    <a:srgbClr val="FFFFFF"/>
                  </a:solidFill>
                </a:uFill>
                <a:latin typeface="Arial"/>
                <a:ea typeface="Geneva"/>
              </a:rPr>
              <a:t>colorful</a:t>
            </a:r>
            <a:r>
              <a:rPr lang="de-DE" sz="700" b="0" strike="noStrike" spc="-1" dirty="0" smtClean="0">
                <a:solidFill>
                  <a:schemeClr val="bg1"/>
                </a:solidFill>
                <a:uFill>
                  <a:solidFill>
                    <a:srgbClr val="FFFFFF"/>
                  </a:solidFill>
                </a:uFill>
                <a:latin typeface="Arial"/>
                <a:ea typeface="Geneva"/>
              </a:rPr>
              <a:t> “ lizensiert unter </a:t>
            </a:r>
            <a:r>
              <a:rPr lang="de-DE" sz="700" b="0" strike="noStrike" spc="-1" dirty="0" smtClean="0">
                <a:solidFill>
                  <a:schemeClr val="bg1"/>
                </a:solidFill>
                <a:uFill>
                  <a:solidFill>
                    <a:srgbClr val="FFFFFF"/>
                  </a:solidFill>
                </a:uFill>
                <a:latin typeface="Arial"/>
                <a:ea typeface="Geneva"/>
                <a:hlinkClick r:id="rId4"/>
              </a:rPr>
              <a:t>CC0 </a:t>
            </a:r>
            <a:r>
              <a:rPr lang="de-DE" sz="700" b="0" strike="noStrike" spc="-1" dirty="0" smtClean="0">
                <a:solidFill>
                  <a:schemeClr val="bg1"/>
                </a:solidFill>
                <a:uFill>
                  <a:solidFill>
                    <a:srgbClr val="FFFFFF"/>
                  </a:solidFill>
                </a:uFill>
                <a:latin typeface="Arial"/>
                <a:ea typeface="Geneva"/>
              </a:rPr>
              <a:t>via </a:t>
            </a:r>
            <a:r>
              <a:rPr lang="de-DE" sz="700" b="0" u="sng" strike="noStrike" spc="-1" dirty="0" smtClean="0">
                <a:solidFill>
                  <a:schemeClr val="bg1"/>
                </a:solidFill>
                <a:uFill>
                  <a:solidFill>
                    <a:srgbClr val="FFFFFF"/>
                  </a:solidFill>
                </a:uFill>
                <a:latin typeface="Arial"/>
                <a:ea typeface="Geneva"/>
                <a:hlinkClick r:id="rId5"/>
              </a:rPr>
              <a:t>pexels</a:t>
            </a:r>
            <a:endParaRPr lang="de-DE" sz="1600" b="0" strike="noStrike" spc="-1" dirty="0">
              <a:solidFill>
                <a:schemeClr val="bg1"/>
              </a:solidFill>
              <a:uFill>
                <a:solidFill>
                  <a:srgbClr val="FFFFFF"/>
                </a:solidFill>
              </a:uFill>
              <a:latin typeface="Arial"/>
            </a:endParaRPr>
          </a:p>
        </p:txBody>
      </p:sp>
    </p:spTree>
    <p:extLst>
      <p:ext uri="{BB962C8B-B14F-4D97-AF65-F5344CB8AC3E}">
        <p14:creationId xmlns:p14="http://schemas.microsoft.com/office/powerpoint/2010/main" val="2262411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0" y="44640"/>
            <a:ext cx="8100000" cy="122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85" name="Grafik 4"/>
          <p:cNvPicPr/>
          <p:nvPr/>
        </p:nvPicPr>
        <p:blipFill>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tretch/>
        </p:blipFill>
        <p:spPr>
          <a:xfrm>
            <a:off x="0" y="0"/>
            <a:ext cx="9143640" cy="5589000"/>
          </a:xfrm>
          <a:prstGeom prst="rect">
            <a:avLst/>
          </a:prstGeom>
          <a:ln>
            <a:noFill/>
          </a:ln>
        </p:spPr>
      </p:pic>
      <p:sp>
        <p:nvSpPr>
          <p:cNvPr id="186" name="CustomShape 2"/>
          <p:cNvSpPr/>
          <p:nvPr/>
        </p:nvSpPr>
        <p:spPr>
          <a:xfrm>
            <a:off x="5728680" y="5376960"/>
            <a:ext cx="3415320" cy="212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„Apfelstück“ von </a:t>
            </a:r>
            <a:r>
              <a:rPr lang="de-DE" sz="700" b="0" u="sng" strike="noStrike" spc="-1" dirty="0">
                <a:solidFill>
                  <a:schemeClr val="bg1"/>
                </a:solidFill>
                <a:uFill>
                  <a:solidFill>
                    <a:srgbClr val="FFFFFF"/>
                  </a:solidFill>
                </a:uFill>
                <a:latin typeface="Arial"/>
                <a:ea typeface="Geneva"/>
                <a:hlinkClick r:id="rId5"/>
              </a:rPr>
              <a:t>Myriams-Fotos</a:t>
            </a:r>
            <a:r>
              <a:rPr lang="de-DE" sz="700" b="0" strike="noStrike" spc="-1" dirty="0">
                <a:solidFill>
                  <a:schemeClr val="bg1"/>
                </a:solidFill>
                <a:uFill>
                  <a:solidFill>
                    <a:srgbClr val="FFFFFF"/>
                  </a:solidFill>
                </a:uFill>
                <a:latin typeface="Arial"/>
                <a:ea typeface="Geneva"/>
              </a:rPr>
              <a:t> unter der Lizenz </a:t>
            </a:r>
            <a:r>
              <a:rPr lang="de-DE" sz="700" b="0" u="sng" strike="noStrike" spc="-1" dirty="0">
                <a:solidFill>
                  <a:schemeClr val="bg1"/>
                </a:solidFill>
                <a:uFill>
                  <a:solidFill>
                    <a:srgbClr val="FFFFFF"/>
                  </a:solidFill>
                </a:uFill>
                <a:latin typeface="Arial"/>
                <a:ea typeface="Geneva"/>
                <a:hlinkClick r:id="rId6"/>
              </a:rPr>
              <a:t>CC0</a:t>
            </a:r>
            <a:r>
              <a:rPr lang="de-DE" sz="700" b="0" strike="noStrike" spc="-1" dirty="0">
                <a:solidFill>
                  <a:schemeClr val="bg1"/>
                </a:solidFill>
                <a:uFill>
                  <a:solidFill>
                    <a:srgbClr val="FFFFFF"/>
                  </a:solidFill>
                </a:uFill>
                <a:latin typeface="Arial"/>
                <a:ea typeface="Geneva"/>
              </a:rPr>
              <a:t> via </a:t>
            </a:r>
            <a:r>
              <a:rPr lang="de-DE" sz="700" b="0" u="sng" strike="noStrike" spc="-1" dirty="0">
                <a:solidFill>
                  <a:schemeClr val="bg1"/>
                </a:solidFill>
                <a:uFill>
                  <a:solidFill>
                    <a:srgbClr val="FFFFFF"/>
                  </a:solidFill>
                </a:uFill>
                <a:latin typeface="Arial"/>
                <a:ea typeface="Geneva"/>
                <a:hlinkClick r:id="rId7"/>
              </a:rPr>
              <a:t>pixabay</a:t>
            </a:r>
            <a:endParaRPr lang="de-DE" sz="1600" b="0" strike="noStrike" spc="-1" dirty="0">
              <a:solidFill>
                <a:schemeClr val="bg1"/>
              </a:solidFill>
              <a:uFill>
                <a:solidFill>
                  <a:srgbClr val="FFFFFF"/>
                </a:solidFill>
              </a:uFill>
              <a:latin typeface="Arial"/>
            </a:endParaRPr>
          </a:p>
        </p:txBody>
      </p:sp>
      <p:sp>
        <p:nvSpPr>
          <p:cNvPr id="187" name="CustomShape 3"/>
          <p:cNvSpPr/>
          <p:nvPr/>
        </p:nvSpPr>
        <p:spPr>
          <a:xfrm>
            <a:off x="3240" y="2348880"/>
            <a:ext cx="9140400" cy="1224136"/>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rgbClr val="FFFFFF"/>
                </a:solidFill>
                <a:uFill>
                  <a:solidFill>
                    <a:srgbClr val="FFFFFF"/>
                  </a:solidFill>
                </a:uFill>
                <a:latin typeface="Arial Black"/>
                <a:ea typeface="Geneva"/>
              </a:rPr>
              <a:t>STÜCK </a:t>
            </a:r>
            <a:r>
              <a:rPr lang="de-DE" sz="3600" b="0" strike="noStrike" spc="-1" dirty="0">
                <a:solidFill>
                  <a:srgbClr val="FFFFFF"/>
                </a:solidFill>
                <a:uFill>
                  <a:solidFill>
                    <a:srgbClr val="FFFFFF"/>
                  </a:solidFill>
                </a:uFill>
                <a:latin typeface="Arial Black"/>
                <a:ea typeface="Geneva"/>
              </a:rPr>
              <a:t>FÜR STÜCK</a:t>
            </a:r>
            <a:r>
              <a:rPr lang="de-DE" sz="3600" b="0" strike="noStrike" spc="-1" dirty="0" smtClean="0">
                <a:solidFill>
                  <a:srgbClr val="FFFFFF"/>
                </a:solidFill>
                <a:uFill>
                  <a:solidFill>
                    <a:srgbClr val="FFFFFF"/>
                  </a:solidFill>
                </a:uFill>
                <a:latin typeface="Arial Black"/>
                <a:ea typeface="Geneva"/>
              </a:rPr>
              <a:t>.</a:t>
            </a:r>
          </a:p>
          <a:p>
            <a:pPr algn="ctr"/>
            <a:r>
              <a:rPr lang="de-DE" sz="3600" b="0" strike="noStrike" spc="-1" dirty="0" smtClean="0">
                <a:solidFill>
                  <a:schemeClr val="bg1"/>
                </a:solidFill>
                <a:uFill>
                  <a:solidFill>
                    <a:srgbClr val="FFFFFF"/>
                  </a:solidFill>
                </a:uFill>
                <a:latin typeface="Arial Black"/>
                <a:ea typeface="Geneva"/>
              </a:rPr>
              <a:t>EINE </a:t>
            </a:r>
            <a:r>
              <a:rPr lang="de-DE" sz="3600" b="0" strike="noStrike" spc="-1" dirty="0">
                <a:solidFill>
                  <a:schemeClr val="bg1"/>
                </a:solidFill>
                <a:uFill>
                  <a:solidFill>
                    <a:srgbClr val="FFFFFF"/>
                  </a:solidFill>
                </a:uFill>
                <a:latin typeface="Arial Black"/>
                <a:ea typeface="Geneva"/>
              </a:rPr>
              <a:t>BOTSCHAFT PRO FOLIE!</a:t>
            </a:r>
            <a:endParaRPr lang="de-DE" sz="1800" b="0" strike="noStrike" spc="-1" dirty="0">
              <a:solidFill>
                <a:schemeClr val="bg1"/>
              </a:solidFill>
              <a:uFill>
                <a:solidFill>
                  <a:srgbClr val="FFFFFF"/>
                </a:solidFill>
              </a:uFill>
              <a:latin typeface="Arial"/>
            </a:endParaRPr>
          </a:p>
        </p:txBody>
      </p:sp>
      <p:sp>
        <p:nvSpPr>
          <p:cNvPr id="8" name="Textfeld 7"/>
          <p:cNvSpPr txBox="1"/>
          <p:nvPr/>
        </p:nvSpPr>
        <p:spPr>
          <a:xfrm>
            <a:off x="-7661" y="5742546"/>
            <a:ext cx="5371750" cy="746358"/>
          </a:xfrm>
          <a:prstGeom prst="rect">
            <a:avLst/>
          </a:prstGeom>
          <a:noFill/>
        </p:spPr>
        <p:txBody>
          <a:bodyPr wrap="square" rtlCol="0">
            <a:spAutoFit/>
          </a:bodyPr>
          <a:lstStyle/>
          <a:p>
            <a:pPr>
              <a:spcAft>
                <a:spcPts val="300"/>
              </a:spcAft>
            </a:pPr>
            <a:r>
              <a:rPr lang="de-DE" sz="1000" dirty="0" smtClean="0"/>
              <a:t>Literaturempfehlungen: </a:t>
            </a:r>
          </a:p>
          <a:p>
            <a:pPr lvl="0"/>
            <a:r>
              <a:rPr lang="de-DE" sz="1000" dirty="0">
                <a:solidFill>
                  <a:prstClr val="black"/>
                </a:solidFill>
              </a:rPr>
              <a:t>Hey </a:t>
            </a:r>
            <a:r>
              <a:rPr lang="de-DE" sz="1000" dirty="0" smtClean="0">
                <a:solidFill>
                  <a:prstClr val="black"/>
                </a:solidFill>
              </a:rPr>
              <a:t>B </a:t>
            </a:r>
            <a:r>
              <a:rPr lang="de-DE" sz="1000" dirty="0">
                <a:solidFill>
                  <a:prstClr val="black"/>
                </a:solidFill>
              </a:rPr>
              <a:t>(2011</a:t>
            </a:r>
            <a:r>
              <a:rPr lang="de-DE" sz="1000" dirty="0" smtClean="0">
                <a:solidFill>
                  <a:prstClr val="black"/>
                </a:solidFill>
              </a:rPr>
              <a:t>). </a:t>
            </a:r>
            <a:r>
              <a:rPr lang="de-DE" sz="1000" i="1" dirty="0" smtClean="0">
                <a:solidFill>
                  <a:prstClr val="black"/>
                </a:solidFill>
              </a:rPr>
              <a:t>Präsentieren </a:t>
            </a:r>
            <a:r>
              <a:rPr lang="de-DE" sz="1000" i="1" dirty="0">
                <a:solidFill>
                  <a:prstClr val="black"/>
                </a:solidFill>
              </a:rPr>
              <a:t>in Wissenschaft und </a:t>
            </a:r>
            <a:r>
              <a:rPr lang="de-DE" sz="1000" i="1" dirty="0" smtClean="0">
                <a:solidFill>
                  <a:prstClr val="black"/>
                </a:solidFill>
              </a:rPr>
              <a:t>Forschung</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a:cs typeface="Times New Roman"/>
              </a:rPr>
              <a:t>Delivery</a:t>
            </a:r>
            <a:endParaRPr lang="de-DE" sz="1000" dirty="0"/>
          </a:p>
          <a:p>
            <a:pPr lvl="0"/>
            <a:endParaRPr lang="de-DE" sz="1000" i="1"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a:off x="670320" y="1268640"/>
            <a:ext cx="3037320" cy="2016000"/>
          </a:xfrm>
          <a:prstGeom prst="rect">
            <a:avLst/>
          </a:prstGeom>
          <a:solidFill>
            <a:srgbClr val="C00000"/>
          </a:solidFill>
          <a:ln w="57240">
            <a:solidFill>
              <a:schemeClr val="bg1"/>
            </a:solidFill>
            <a:miter/>
          </a:ln>
          <a:effectLst>
            <a:glow rad="127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85680" indent="-85320">
              <a:lnSpc>
                <a:spcPct val="150000"/>
              </a:lnSpc>
              <a:buClr>
                <a:srgbClr val="FFFFFF"/>
              </a:buClr>
              <a:buFont typeface="Arial"/>
              <a:buChar char="•"/>
            </a:pPr>
            <a:r>
              <a:rPr lang="de-DE" sz="1200" b="0" strike="noStrike" spc="-1" dirty="0">
                <a:solidFill>
                  <a:schemeClr val="bg1"/>
                </a:solidFill>
                <a:uFill>
                  <a:solidFill>
                    <a:srgbClr val="FFFFFF"/>
                  </a:solidFill>
                </a:uFill>
                <a:latin typeface="Arial"/>
                <a:ea typeface="Geneva"/>
              </a:rPr>
              <a:t>Anstatt alles auf die Folie zu schreiben…</a:t>
            </a:r>
            <a:endParaRPr lang="de-DE" sz="1800" b="0" strike="noStrike" spc="-1" dirty="0">
              <a:solidFill>
                <a:schemeClr val="bg1"/>
              </a:solidFill>
              <a:uFill>
                <a:solidFill>
                  <a:srgbClr val="FFFFFF"/>
                </a:solidFill>
              </a:uFill>
              <a:latin typeface="Arial"/>
            </a:endParaRPr>
          </a:p>
          <a:p>
            <a:pPr marL="85680" indent="-85320">
              <a:lnSpc>
                <a:spcPct val="150000"/>
              </a:lnSpc>
              <a:buClr>
                <a:srgbClr val="FFFFFF"/>
              </a:buClr>
              <a:buFont typeface="Arial"/>
              <a:buChar char="•"/>
            </a:pPr>
            <a:r>
              <a:rPr lang="de-DE" sz="1200" b="0" strike="noStrike" spc="-1" dirty="0">
                <a:solidFill>
                  <a:schemeClr val="bg1"/>
                </a:solidFill>
                <a:uFill>
                  <a:solidFill>
                    <a:srgbClr val="FFFFFF"/>
                  </a:solidFill>
                </a:uFill>
                <a:latin typeface="Arial"/>
                <a:ea typeface="Geneva"/>
              </a:rPr>
              <a:t>Anstatt alles auf die Folie zu schreiben…</a:t>
            </a:r>
            <a:endParaRPr lang="de-DE" sz="1800" b="0" strike="noStrike" spc="-1" dirty="0">
              <a:solidFill>
                <a:schemeClr val="bg1"/>
              </a:solidFill>
              <a:uFill>
                <a:solidFill>
                  <a:srgbClr val="FFFFFF"/>
                </a:solidFill>
              </a:uFill>
              <a:latin typeface="Arial"/>
            </a:endParaRPr>
          </a:p>
          <a:p>
            <a:pPr marL="85680" indent="-85320">
              <a:lnSpc>
                <a:spcPct val="150000"/>
              </a:lnSpc>
              <a:buClr>
                <a:srgbClr val="FFFFFF"/>
              </a:buClr>
              <a:buFont typeface="Arial"/>
              <a:buChar char="•"/>
            </a:pPr>
            <a:r>
              <a:rPr lang="de-DE" sz="1200" b="0" strike="noStrike" spc="-1" dirty="0">
                <a:solidFill>
                  <a:schemeClr val="bg1"/>
                </a:solidFill>
                <a:uFill>
                  <a:solidFill>
                    <a:srgbClr val="FFFFFF"/>
                  </a:solidFill>
                </a:uFill>
                <a:latin typeface="Arial"/>
                <a:ea typeface="Geneva"/>
              </a:rPr>
              <a:t>Anstatt alles auf die Folie zu schreiben…</a:t>
            </a:r>
            <a:endParaRPr lang="de-DE" sz="1800" b="0" strike="noStrike" spc="-1" dirty="0">
              <a:solidFill>
                <a:schemeClr val="bg1"/>
              </a:solidFill>
              <a:uFill>
                <a:solidFill>
                  <a:srgbClr val="FFFFFF"/>
                </a:solidFill>
              </a:uFill>
              <a:latin typeface="Arial"/>
            </a:endParaRPr>
          </a:p>
          <a:p>
            <a:pPr marL="85680" indent="-85320">
              <a:lnSpc>
                <a:spcPct val="150000"/>
              </a:lnSpc>
              <a:buClr>
                <a:srgbClr val="FFFFFF"/>
              </a:buClr>
              <a:buFont typeface="Arial"/>
              <a:buChar char="•"/>
            </a:pPr>
            <a:r>
              <a:rPr lang="de-DE" sz="1200" b="0" strike="noStrike" spc="-1" dirty="0">
                <a:solidFill>
                  <a:schemeClr val="bg1"/>
                </a:solidFill>
                <a:uFill>
                  <a:solidFill>
                    <a:srgbClr val="FFFFFF"/>
                  </a:solidFill>
                </a:uFill>
                <a:latin typeface="Arial"/>
                <a:ea typeface="Geneva"/>
              </a:rPr>
              <a:t>Anstatt alles auf die Folie zu schreiben…</a:t>
            </a:r>
            <a:endParaRPr lang="de-DE" sz="1800" b="0" strike="noStrike" spc="-1" dirty="0">
              <a:solidFill>
                <a:schemeClr val="bg1"/>
              </a:solidFill>
              <a:uFill>
                <a:solidFill>
                  <a:srgbClr val="FFFFFF"/>
                </a:solidFill>
              </a:uFill>
              <a:latin typeface="Arial"/>
            </a:endParaRPr>
          </a:p>
        </p:txBody>
      </p:sp>
      <p:sp>
        <p:nvSpPr>
          <p:cNvPr id="161" name="CustomShape 3"/>
          <p:cNvSpPr/>
          <p:nvPr/>
        </p:nvSpPr>
        <p:spPr>
          <a:xfrm>
            <a:off x="5004000" y="1188360"/>
            <a:ext cx="1583640" cy="1079640"/>
          </a:xfrm>
          <a:prstGeom prst="rect">
            <a:avLst/>
          </a:prstGeom>
          <a:solidFill>
            <a:srgbClr val="C00000"/>
          </a:solidFill>
          <a:ln w="38160">
            <a:solidFill>
              <a:schemeClr val="bg1"/>
            </a:solidFill>
            <a:miter/>
          </a:ln>
          <a:effectLst>
            <a:glow rad="127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50000"/>
              </a:lnSpc>
            </a:pPr>
            <a:r>
              <a:rPr lang="de-DE" sz="1600" b="1" strike="noStrike" spc="-1">
                <a:solidFill>
                  <a:srgbClr val="FFFFFF"/>
                </a:solidFill>
                <a:uFill>
                  <a:solidFill>
                    <a:srgbClr val="FFFFFF"/>
                  </a:solidFill>
                </a:uFill>
                <a:latin typeface="Arial"/>
                <a:ea typeface="Geneva"/>
              </a:rPr>
              <a:t>Botschaft 1</a:t>
            </a:r>
            <a:endParaRPr lang="de-DE" sz="1800" b="0" strike="noStrike" spc="-1">
              <a:solidFill>
                <a:srgbClr val="000000"/>
              </a:solidFill>
              <a:uFill>
                <a:solidFill>
                  <a:srgbClr val="FFFFFF"/>
                </a:solidFill>
              </a:uFill>
              <a:latin typeface="Arial"/>
            </a:endParaRPr>
          </a:p>
        </p:txBody>
      </p:sp>
      <p:sp>
        <p:nvSpPr>
          <p:cNvPr id="162" name="CustomShape 4"/>
          <p:cNvSpPr/>
          <p:nvPr/>
        </p:nvSpPr>
        <p:spPr>
          <a:xfrm>
            <a:off x="6774120" y="1208248"/>
            <a:ext cx="1583640" cy="1079640"/>
          </a:xfrm>
          <a:prstGeom prst="rect">
            <a:avLst/>
          </a:prstGeom>
          <a:solidFill>
            <a:srgbClr val="C00000"/>
          </a:solidFill>
          <a:ln w="38160">
            <a:solidFill>
              <a:schemeClr val="bg1"/>
            </a:solidFill>
            <a:miter/>
          </a:ln>
          <a:effectLst>
            <a:glow rad="127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50000"/>
              </a:lnSpc>
            </a:pPr>
            <a:r>
              <a:rPr lang="de-DE" sz="1600" b="1" strike="noStrike" spc="-1">
                <a:solidFill>
                  <a:srgbClr val="FFFFFF"/>
                </a:solidFill>
                <a:uFill>
                  <a:solidFill>
                    <a:srgbClr val="FFFFFF"/>
                  </a:solidFill>
                </a:uFill>
                <a:latin typeface="Arial"/>
                <a:ea typeface="Geneva"/>
              </a:rPr>
              <a:t>Botschaft 2</a:t>
            </a:r>
            <a:endParaRPr lang="de-DE" sz="1800" b="0" strike="noStrike" spc="-1">
              <a:solidFill>
                <a:srgbClr val="000000"/>
              </a:solidFill>
              <a:uFill>
                <a:solidFill>
                  <a:srgbClr val="FFFFFF"/>
                </a:solidFill>
              </a:uFill>
              <a:latin typeface="Arial"/>
            </a:endParaRPr>
          </a:p>
        </p:txBody>
      </p:sp>
      <p:sp>
        <p:nvSpPr>
          <p:cNvPr id="163" name="CustomShape 5"/>
          <p:cNvSpPr/>
          <p:nvPr/>
        </p:nvSpPr>
        <p:spPr>
          <a:xfrm>
            <a:off x="5004000" y="2421000"/>
            <a:ext cx="1583640" cy="1079640"/>
          </a:xfrm>
          <a:prstGeom prst="rect">
            <a:avLst/>
          </a:prstGeom>
          <a:solidFill>
            <a:srgbClr val="C00000"/>
          </a:solidFill>
          <a:ln w="38160">
            <a:solidFill>
              <a:schemeClr val="bg1"/>
            </a:solidFill>
            <a:miter/>
          </a:ln>
          <a:effectLst>
            <a:glow rad="127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50000"/>
              </a:lnSpc>
            </a:pPr>
            <a:r>
              <a:rPr lang="de-DE" sz="1600" b="1" strike="noStrike" spc="-1">
                <a:solidFill>
                  <a:srgbClr val="FFFFFF"/>
                </a:solidFill>
                <a:uFill>
                  <a:solidFill>
                    <a:srgbClr val="FFFFFF"/>
                  </a:solidFill>
                </a:uFill>
                <a:latin typeface="Arial"/>
                <a:ea typeface="Geneva"/>
              </a:rPr>
              <a:t>Botschaft 3</a:t>
            </a:r>
            <a:endParaRPr lang="de-DE" sz="1800" b="0" strike="noStrike" spc="-1">
              <a:solidFill>
                <a:srgbClr val="000000"/>
              </a:solidFill>
              <a:uFill>
                <a:solidFill>
                  <a:srgbClr val="FFFFFF"/>
                </a:solidFill>
              </a:uFill>
              <a:latin typeface="Arial"/>
            </a:endParaRPr>
          </a:p>
        </p:txBody>
      </p:sp>
      <p:sp>
        <p:nvSpPr>
          <p:cNvPr id="164" name="CustomShape 6"/>
          <p:cNvSpPr/>
          <p:nvPr/>
        </p:nvSpPr>
        <p:spPr>
          <a:xfrm>
            <a:off x="6775560" y="2421000"/>
            <a:ext cx="1583640" cy="1079640"/>
          </a:xfrm>
          <a:prstGeom prst="rect">
            <a:avLst/>
          </a:prstGeom>
          <a:solidFill>
            <a:srgbClr val="C00000"/>
          </a:solidFill>
          <a:ln w="38160">
            <a:solidFill>
              <a:schemeClr val="bg1"/>
            </a:solidFill>
            <a:miter/>
          </a:ln>
          <a:effectLst>
            <a:glow rad="127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50000"/>
              </a:lnSpc>
            </a:pPr>
            <a:r>
              <a:rPr lang="de-DE" sz="1600" b="1" strike="noStrike" spc="-1">
                <a:solidFill>
                  <a:srgbClr val="FFFFFF"/>
                </a:solidFill>
                <a:uFill>
                  <a:solidFill>
                    <a:srgbClr val="FFFFFF"/>
                  </a:solidFill>
                </a:uFill>
                <a:latin typeface="Arial"/>
                <a:ea typeface="Geneva"/>
              </a:rPr>
              <a:t>Botschaft 4</a:t>
            </a:r>
            <a:endParaRPr lang="de-DE" sz="1800" b="0" strike="noStrike" spc="-1">
              <a:solidFill>
                <a:srgbClr val="000000"/>
              </a:solidFill>
              <a:uFill>
                <a:solidFill>
                  <a:srgbClr val="FFFFFF"/>
                </a:solidFill>
              </a:uFill>
              <a:latin typeface="Arial"/>
            </a:endParaRPr>
          </a:p>
        </p:txBody>
      </p:sp>
      <p:sp>
        <p:nvSpPr>
          <p:cNvPr id="165" name="CustomShape 7"/>
          <p:cNvSpPr/>
          <p:nvPr/>
        </p:nvSpPr>
        <p:spPr>
          <a:xfrm>
            <a:off x="3996000" y="2133000"/>
            <a:ext cx="719640" cy="287640"/>
          </a:xfrm>
          <a:prstGeom prst="rightArrow">
            <a:avLst>
              <a:gd name="adj1" fmla="val 37302"/>
              <a:gd name="adj2" fmla="val 74339"/>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6" name="CustomShape 8"/>
          <p:cNvSpPr/>
          <p:nvPr/>
        </p:nvSpPr>
        <p:spPr>
          <a:xfrm>
            <a:off x="1662120" y="4263480"/>
            <a:ext cx="581976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200" b="0" strike="noStrike" spc="-1" dirty="0">
                <a:solidFill>
                  <a:srgbClr val="D0EB8A"/>
                </a:solidFill>
                <a:uFill>
                  <a:solidFill>
                    <a:srgbClr val="FFFFFF"/>
                  </a:solidFill>
                </a:uFill>
                <a:latin typeface="Century Gothic"/>
                <a:ea typeface="Geneva"/>
              </a:rPr>
              <a:t>Erstellen Sie aus jedem Bullet Point</a:t>
            </a:r>
            <a:endParaRPr lang="de-DE" sz="3200" b="0" strike="noStrike" spc="-1" dirty="0">
              <a:solidFill>
                <a:srgbClr val="D0EB8A"/>
              </a:solidFill>
              <a:uFill>
                <a:solidFill>
                  <a:srgbClr val="FFFFFF"/>
                </a:solidFill>
              </a:uFill>
              <a:latin typeface="Arial"/>
            </a:endParaRPr>
          </a:p>
          <a:p>
            <a:pPr algn="ctr">
              <a:lnSpc>
                <a:spcPct val="100000"/>
              </a:lnSpc>
            </a:pPr>
            <a:r>
              <a:rPr lang="de-DE" sz="3200" b="0" strike="noStrike" spc="-1" dirty="0">
                <a:solidFill>
                  <a:srgbClr val="D0EB8A"/>
                </a:solidFill>
                <a:uFill>
                  <a:solidFill>
                    <a:srgbClr val="FFFFFF"/>
                  </a:solidFill>
                </a:uFill>
                <a:latin typeface="Century Gothic"/>
                <a:ea typeface="Geneva"/>
              </a:rPr>
              <a:t>eine eigene Folie.</a:t>
            </a:r>
            <a:endParaRPr lang="de-DE" sz="3200" b="0" strike="noStrike" spc="-1" dirty="0">
              <a:solidFill>
                <a:srgbClr val="D0EB8A"/>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6" name="CustomShape 8"/>
          <p:cNvSpPr/>
          <p:nvPr/>
        </p:nvSpPr>
        <p:spPr>
          <a:xfrm>
            <a:off x="1662120" y="620688"/>
            <a:ext cx="581976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200" b="0" strike="noStrike" spc="-1" dirty="0" smtClean="0">
                <a:solidFill>
                  <a:schemeClr val="bg1"/>
                </a:solidFill>
                <a:uFill>
                  <a:solidFill>
                    <a:srgbClr val="FFFFFF"/>
                  </a:solidFill>
                </a:uFill>
                <a:latin typeface="Arial Black" panose="020B0A04020102020204" pitchFamily="34" charset="0"/>
                <a:ea typeface="Geneva"/>
              </a:rPr>
              <a:t>Aber Vorsicht</a:t>
            </a:r>
            <a:r>
              <a:rPr lang="de-DE" sz="3200" spc="-1" dirty="0">
                <a:solidFill>
                  <a:schemeClr val="bg1"/>
                </a:solidFill>
                <a:uFill>
                  <a:solidFill>
                    <a:srgbClr val="FFFFFF"/>
                  </a:solidFill>
                </a:uFill>
                <a:latin typeface="Arial Black" panose="020B0A04020102020204" pitchFamily="34" charset="0"/>
                <a:ea typeface="Geneva"/>
              </a:rPr>
              <a:t>!</a:t>
            </a:r>
            <a:endParaRPr lang="de-DE" sz="3200" b="0" strike="noStrike" spc="-1" dirty="0">
              <a:solidFill>
                <a:schemeClr val="bg1"/>
              </a:solidFill>
              <a:uFill>
                <a:solidFill>
                  <a:srgbClr val="FFFFFF"/>
                </a:solidFill>
              </a:uFill>
              <a:latin typeface="Arial Black" panose="020B0A04020102020204" pitchFamily="34" charset="0"/>
            </a:endParaRPr>
          </a:p>
          <a:p>
            <a:pPr algn="ctr">
              <a:lnSpc>
                <a:spcPct val="100000"/>
              </a:lnSpc>
            </a:pPr>
            <a:r>
              <a:rPr lang="de-DE" sz="3200" b="0" strike="noStrike" spc="-1" dirty="0" smtClean="0">
                <a:solidFill>
                  <a:schemeClr val="bg1"/>
                </a:solidFill>
                <a:uFill>
                  <a:solidFill>
                    <a:srgbClr val="FFFFFF"/>
                  </a:solidFill>
                </a:uFill>
                <a:latin typeface="Arial Black" panose="020B0A04020102020204" pitchFamily="34" charset="0"/>
                <a:ea typeface="Geneva"/>
              </a:rPr>
              <a:t>Nicht übertreiben.</a:t>
            </a:r>
            <a:endParaRPr lang="de-DE" sz="3200" b="0" strike="noStrike" spc="-1" dirty="0">
              <a:solidFill>
                <a:schemeClr val="bg1"/>
              </a:solidFill>
              <a:uFill>
                <a:solidFill>
                  <a:srgbClr val="FFFFFF"/>
                </a:solidFill>
              </a:uFill>
              <a:latin typeface="Arial Black" panose="020B0A04020102020204" pitchFamily="34" charset="0"/>
            </a:endParaRPr>
          </a:p>
        </p:txBody>
      </p:sp>
      <p:sp>
        <p:nvSpPr>
          <p:cNvPr id="10" name="Ellipse 9"/>
          <p:cNvSpPr/>
          <p:nvPr/>
        </p:nvSpPr>
        <p:spPr>
          <a:xfrm>
            <a:off x="971600" y="2348880"/>
            <a:ext cx="2304256" cy="2376264"/>
          </a:xfrm>
          <a:prstGeom prst="ellipse">
            <a:avLst/>
          </a:prstGeom>
          <a:solidFill>
            <a:srgbClr val="D0EB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dirty="0" smtClean="0">
                <a:solidFill>
                  <a:schemeClr val="tx1"/>
                </a:solidFill>
                <a:latin typeface="Franklin Gothic Demi Cond" panose="020B0706030402020204" pitchFamily="34" charset="0"/>
              </a:rPr>
              <a:t>10</a:t>
            </a:r>
            <a:r>
              <a:rPr lang="de-DE" sz="4400" dirty="0" smtClean="0">
                <a:solidFill>
                  <a:schemeClr val="tx1"/>
                </a:solidFill>
                <a:latin typeface="Helvetica" pitchFamily="34" charset="0"/>
              </a:rPr>
              <a:t> </a:t>
            </a:r>
          </a:p>
          <a:p>
            <a:pPr algn="ctr"/>
            <a:r>
              <a:rPr lang="de-DE" sz="2400" dirty="0" smtClean="0">
                <a:solidFill>
                  <a:schemeClr val="tx1"/>
                </a:solidFill>
                <a:latin typeface="Helvetica" pitchFamily="34" charset="0"/>
              </a:rPr>
              <a:t>SLIDES</a:t>
            </a:r>
            <a:endParaRPr lang="de-DE" sz="4000" dirty="0">
              <a:solidFill>
                <a:schemeClr val="tx1"/>
              </a:solidFill>
              <a:latin typeface="Helvetica" pitchFamily="34" charset="0"/>
            </a:endParaRPr>
          </a:p>
        </p:txBody>
      </p:sp>
      <p:sp>
        <p:nvSpPr>
          <p:cNvPr id="11" name="Ellipse 10"/>
          <p:cNvSpPr/>
          <p:nvPr/>
        </p:nvSpPr>
        <p:spPr>
          <a:xfrm>
            <a:off x="5868144" y="2348880"/>
            <a:ext cx="2304256" cy="2376264"/>
          </a:xfrm>
          <a:prstGeom prst="ellipse">
            <a:avLst/>
          </a:prstGeom>
          <a:solidFill>
            <a:srgbClr val="D0EB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dirty="0">
                <a:solidFill>
                  <a:schemeClr val="tx1"/>
                </a:solidFill>
                <a:latin typeface="Franklin Gothic Demi Cond" panose="020B0706030402020204" pitchFamily="34" charset="0"/>
              </a:rPr>
              <a:t>3</a:t>
            </a:r>
            <a:r>
              <a:rPr lang="de-DE" sz="8000" b="1" dirty="0" smtClean="0">
                <a:solidFill>
                  <a:schemeClr val="tx1"/>
                </a:solidFill>
                <a:latin typeface="Franklin Gothic Demi Cond" panose="020B0706030402020204" pitchFamily="34" charset="0"/>
              </a:rPr>
              <a:t>0</a:t>
            </a:r>
            <a:r>
              <a:rPr lang="de-DE" sz="3600" dirty="0" smtClean="0">
                <a:solidFill>
                  <a:schemeClr val="tx1"/>
                </a:solidFill>
                <a:latin typeface="Helvetica" pitchFamily="34" charset="0"/>
              </a:rPr>
              <a:t> </a:t>
            </a:r>
            <a:endParaRPr lang="de-DE" sz="3200" dirty="0" smtClean="0">
              <a:solidFill>
                <a:schemeClr val="tx1"/>
              </a:solidFill>
              <a:latin typeface="Helvetica" pitchFamily="34" charset="0"/>
            </a:endParaRPr>
          </a:p>
          <a:p>
            <a:pPr algn="ctr"/>
            <a:r>
              <a:rPr lang="de-DE" sz="2400" dirty="0" smtClean="0">
                <a:solidFill>
                  <a:schemeClr val="tx1"/>
                </a:solidFill>
                <a:latin typeface="Helvetica" pitchFamily="34" charset="0"/>
              </a:rPr>
              <a:t>PT FONT</a:t>
            </a:r>
            <a:endParaRPr lang="de-DE" sz="3200" dirty="0" smtClean="0">
              <a:solidFill>
                <a:schemeClr val="tx1"/>
              </a:solidFill>
              <a:latin typeface="Helvetica" pitchFamily="34" charset="0"/>
            </a:endParaRPr>
          </a:p>
        </p:txBody>
      </p:sp>
      <p:sp>
        <p:nvSpPr>
          <p:cNvPr id="12" name="Ellipse 11"/>
          <p:cNvSpPr/>
          <p:nvPr/>
        </p:nvSpPr>
        <p:spPr>
          <a:xfrm>
            <a:off x="3419872" y="2348880"/>
            <a:ext cx="2304256" cy="2376264"/>
          </a:xfrm>
          <a:prstGeom prst="ellipse">
            <a:avLst/>
          </a:prstGeom>
          <a:solidFill>
            <a:srgbClr val="D0EB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dirty="0" smtClean="0">
                <a:solidFill>
                  <a:schemeClr val="tx1"/>
                </a:solidFill>
                <a:latin typeface="Franklin Gothic Demi Cond" panose="020B0706030402020204" pitchFamily="34" charset="0"/>
              </a:rPr>
              <a:t>20</a:t>
            </a:r>
            <a:r>
              <a:rPr lang="de-DE" sz="3600" dirty="0" smtClean="0">
                <a:solidFill>
                  <a:schemeClr val="tx1"/>
                </a:solidFill>
                <a:latin typeface="Helvetica" pitchFamily="34" charset="0"/>
              </a:rPr>
              <a:t> </a:t>
            </a:r>
          </a:p>
          <a:p>
            <a:pPr algn="ctr"/>
            <a:r>
              <a:rPr lang="de-DE" sz="2400" dirty="0" smtClean="0">
                <a:solidFill>
                  <a:schemeClr val="tx1"/>
                </a:solidFill>
                <a:latin typeface="Helvetica" pitchFamily="34" charset="0"/>
              </a:rPr>
              <a:t>MINUTES</a:t>
            </a:r>
            <a:endParaRPr lang="de-DE" sz="3200" dirty="0" smtClean="0">
              <a:solidFill>
                <a:schemeClr val="tx1"/>
              </a:solidFill>
              <a:latin typeface="Helvetica" pitchFamily="34" charset="0"/>
            </a:endParaRPr>
          </a:p>
        </p:txBody>
      </p:sp>
      <p:sp>
        <p:nvSpPr>
          <p:cNvPr id="13" name="Textfeld 12"/>
          <p:cNvSpPr txBox="1"/>
          <p:nvPr/>
        </p:nvSpPr>
        <p:spPr>
          <a:xfrm>
            <a:off x="-7662" y="5742546"/>
            <a:ext cx="7603997" cy="438582"/>
          </a:xfrm>
          <a:prstGeom prst="rect">
            <a:avLst/>
          </a:prstGeom>
          <a:noFill/>
        </p:spPr>
        <p:txBody>
          <a:bodyPr wrap="square" rtlCol="0">
            <a:spAutoFit/>
          </a:bodyPr>
          <a:lstStyle/>
          <a:p>
            <a:pPr>
              <a:spcAft>
                <a:spcPts val="300"/>
              </a:spcAft>
            </a:pPr>
            <a:r>
              <a:rPr lang="de-DE" sz="1000" dirty="0" smtClean="0"/>
              <a:t>Literaturempfehlungen: </a:t>
            </a:r>
          </a:p>
          <a:p>
            <a:r>
              <a:rPr lang="en-US" sz="1000" dirty="0"/>
              <a:t>Mayer </a:t>
            </a:r>
            <a:r>
              <a:rPr lang="en-US" sz="1000" dirty="0" smtClean="0"/>
              <a:t>RE </a:t>
            </a:r>
            <a:r>
              <a:rPr lang="en-US" sz="1000" dirty="0"/>
              <a:t>&amp; Moreno </a:t>
            </a:r>
            <a:r>
              <a:rPr lang="en-US" sz="1000" dirty="0" smtClean="0"/>
              <a:t>R </a:t>
            </a:r>
            <a:r>
              <a:rPr lang="en-US" sz="1000" dirty="0"/>
              <a:t>(2003). Nine Ways to Reduce Cognitive Load in Multimedia Learning. </a:t>
            </a:r>
          </a:p>
        </p:txBody>
      </p:sp>
    </p:spTree>
    <p:extLst>
      <p:ext uri="{BB962C8B-B14F-4D97-AF65-F5344CB8AC3E}">
        <p14:creationId xmlns:p14="http://schemas.microsoft.com/office/powerpoint/2010/main" val="26929163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1"/>
            <a:ext cx="9143999"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583456" y="2890242"/>
            <a:ext cx="2044328" cy="810478"/>
          </a:xfrm>
          <a:prstGeom prst="rect">
            <a:avLst/>
          </a:prstGeom>
          <a:noFill/>
        </p:spPr>
        <p:txBody>
          <a:bodyPr wrap="square" rtlCol="0">
            <a:spAutoFit/>
          </a:bodyPr>
          <a:lstStyle/>
          <a:p>
            <a:pPr>
              <a:lnSpc>
                <a:spcPts val="2800"/>
              </a:lnSpc>
            </a:pPr>
            <a:r>
              <a:rPr lang="de-DE" sz="10000" b="1" dirty="0" smtClean="0">
                <a:solidFill>
                  <a:srgbClr val="D0EB8A"/>
                </a:solidFill>
                <a:latin typeface="Century Gothic" panose="020B0502020202020204" pitchFamily="34" charset="0"/>
              </a:rPr>
              <a:t>20</a:t>
            </a:r>
            <a:r>
              <a:rPr lang="de-DE" sz="10000" dirty="0" smtClean="0">
                <a:solidFill>
                  <a:srgbClr val="E98300"/>
                </a:solidFill>
                <a:latin typeface="Century Gothic" panose="020B0502020202020204" pitchFamily="34" charset="0"/>
              </a:rPr>
              <a:t> </a:t>
            </a:r>
            <a:r>
              <a:rPr lang="de-DE" sz="4000" dirty="0" smtClean="0">
                <a:solidFill>
                  <a:srgbClr val="E98300"/>
                </a:solidFill>
                <a:latin typeface="Century Gothic" panose="020B0502020202020204" pitchFamily="34" charset="0"/>
              </a:rPr>
              <a:t/>
            </a:r>
            <a:br>
              <a:rPr lang="de-DE" sz="4000" dirty="0" smtClean="0">
                <a:solidFill>
                  <a:srgbClr val="E98300"/>
                </a:solidFill>
                <a:latin typeface="Century Gothic" panose="020B0502020202020204" pitchFamily="34" charset="0"/>
              </a:rPr>
            </a:br>
            <a:r>
              <a:rPr lang="de-DE" sz="2700" dirty="0" smtClean="0">
                <a:solidFill>
                  <a:srgbClr val="D0EB8A"/>
                </a:solidFill>
                <a:latin typeface="Century Gothic" panose="020B0502020202020204" pitchFamily="34" charset="0"/>
              </a:rPr>
              <a:t>Minuten</a:t>
            </a:r>
            <a:endParaRPr lang="de-DE" sz="2700" dirty="0">
              <a:solidFill>
                <a:srgbClr val="D0EB8A"/>
              </a:solidFill>
              <a:latin typeface="Century Gothic" panose="020B0502020202020204" pitchFamily="34" charset="0"/>
            </a:endParaRPr>
          </a:p>
        </p:txBody>
      </p:sp>
      <p:sp>
        <p:nvSpPr>
          <p:cNvPr id="38" name="Textfeld 37"/>
          <p:cNvSpPr txBox="1"/>
          <p:nvPr/>
        </p:nvSpPr>
        <p:spPr>
          <a:xfrm>
            <a:off x="3995936" y="641216"/>
            <a:ext cx="2089033" cy="646331"/>
          </a:xfrm>
          <a:prstGeom prst="rect">
            <a:avLst/>
          </a:prstGeom>
          <a:noFill/>
        </p:spPr>
        <p:txBody>
          <a:bodyPr wrap="none" rtlCol="0">
            <a:spAutoFit/>
          </a:bodyPr>
          <a:lstStyle/>
          <a:p>
            <a:r>
              <a:rPr lang="de-DE" sz="3600" b="1" dirty="0" smtClean="0">
                <a:solidFill>
                  <a:schemeClr val="bg1"/>
                </a:solidFill>
                <a:latin typeface="Century Gothic" panose="020B0502020202020204" pitchFamily="34" charset="0"/>
              </a:rPr>
              <a:t>EINSTIEG</a:t>
            </a:r>
            <a:endParaRPr lang="de-DE" sz="3600" b="1" dirty="0">
              <a:solidFill>
                <a:schemeClr val="bg1"/>
              </a:solidFill>
              <a:latin typeface="Century Gothic" panose="020B0502020202020204" pitchFamily="34" charset="0"/>
            </a:endParaRPr>
          </a:p>
        </p:txBody>
      </p:sp>
      <p:sp>
        <p:nvSpPr>
          <p:cNvPr id="3" name="Runde Klammer links 2"/>
          <p:cNvSpPr/>
          <p:nvPr/>
        </p:nvSpPr>
        <p:spPr>
          <a:xfrm>
            <a:off x="3148840" y="908719"/>
            <a:ext cx="372013" cy="4032448"/>
          </a:xfrm>
          <a:prstGeom prst="leftBracket">
            <a:avLst/>
          </a:prstGeom>
          <a:ln w="76200">
            <a:solidFill>
              <a:srgbClr val="D0EB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Runde Klammer rechts 8"/>
          <p:cNvSpPr/>
          <p:nvPr/>
        </p:nvSpPr>
        <p:spPr>
          <a:xfrm>
            <a:off x="6528859" y="895084"/>
            <a:ext cx="348067" cy="4032448"/>
          </a:xfrm>
          <a:prstGeom prst="rightBracket">
            <a:avLst/>
          </a:prstGeom>
          <a:ln w="76200">
            <a:solidFill>
              <a:srgbClr val="D0EB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p:cNvSpPr txBox="1"/>
          <p:nvPr/>
        </p:nvSpPr>
        <p:spPr>
          <a:xfrm>
            <a:off x="3683643" y="4581128"/>
            <a:ext cx="2688557" cy="646331"/>
          </a:xfrm>
          <a:prstGeom prst="rect">
            <a:avLst/>
          </a:prstGeom>
          <a:noFill/>
        </p:spPr>
        <p:txBody>
          <a:bodyPr wrap="none" rtlCol="0">
            <a:spAutoFit/>
          </a:bodyPr>
          <a:lstStyle/>
          <a:p>
            <a:r>
              <a:rPr lang="de-DE" sz="3600" b="1" dirty="0" smtClean="0">
                <a:solidFill>
                  <a:schemeClr val="bg1"/>
                </a:solidFill>
                <a:latin typeface="Century Gothic" panose="020B0502020202020204" pitchFamily="34" charset="0"/>
              </a:rPr>
              <a:t>ABSCHLUSS</a:t>
            </a:r>
            <a:endParaRPr lang="de-DE" sz="3600" b="1" dirty="0">
              <a:solidFill>
                <a:schemeClr val="bg1"/>
              </a:solidFill>
              <a:latin typeface="Century Gothic" panose="020B0502020202020204" pitchFamily="34" charset="0"/>
            </a:endParaRPr>
          </a:p>
        </p:txBody>
      </p:sp>
      <p:sp>
        <p:nvSpPr>
          <p:cNvPr id="41" name="Textfeld 40"/>
          <p:cNvSpPr txBox="1"/>
          <p:nvPr/>
        </p:nvSpPr>
        <p:spPr>
          <a:xfrm>
            <a:off x="3439017" y="1844824"/>
            <a:ext cx="2145139" cy="523220"/>
          </a:xfrm>
          <a:prstGeom prst="rect">
            <a:avLst/>
          </a:prstGeom>
          <a:noFill/>
        </p:spPr>
        <p:txBody>
          <a:bodyPr wrap="none" rtlCol="0">
            <a:spAutoFit/>
          </a:bodyPr>
          <a:lstStyle/>
          <a:p>
            <a:r>
              <a:rPr lang="de-DE" sz="2800" b="1" dirty="0" smtClean="0">
                <a:solidFill>
                  <a:schemeClr val="bg1"/>
                </a:solidFill>
              </a:rPr>
              <a:t>Botschaft 1</a:t>
            </a:r>
            <a:endParaRPr lang="de-DE" sz="2800" b="1" dirty="0">
              <a:solidFill>
                <a:schemeClr val="bg1"/>
              </a:solidFill>
            </a:endParaRPr>
          </a:p>
        </p:txBody>
      </p:sp>
      <p:sp>
        <p:nvSpPr>
          <p:cNvPr id="42" name="Textfeld 41"/>
          <p:cNvSpPr txBox="1"/>
          <p:nvPr/>
        </p:nvSpPr>
        <p:spPr>
          <a:xfrm>
            <a:off x="3439017" y="2611068"/>
            <a:ext cx="2145139" cy="523220"/>
          </a:xfrm>
          <a:prstGeom prst="rect">
            <a:avLst/>
          </a:prstGeom>
          <a:noFill/>
        </p:spPr>
        <p:txBody>
          <a:bodyPr wrap="none" rtlCol="0">
            <a:spAutoFit/>
          </a:bodyPr>
          <a:lstStyle/>
          <a:p>
            <a:r>
              <a:rPr lang="de-DE" sz="2800" b="1" dirty="0" smtClean="0">
                <a:solidFill>
                  <a:schemeClr val="bg1"/>
                </a:solidFill>
              </a:rPr>
              <a:t>Botschaft 2</a:t>
            </a:r>
            <a:endParaRPr lang="de-DE" sz="2800" b="1" dirty="0">
              <a:solidFill>
                <a:schemeClr val="bg1"/>
              </a:solidFill>
            </a:endParaRPr>
          </a:p>
        </p:txBody>
      </p:sp>
      <p:sp>
        <p:nvSpPr>
          <p:cNvPr id="43" name="Textfeld 42"/>
          <p:cNvSpPr txBox="1"/>
          <p:nvPr/>
        </p:nvSpPr>
        <p:spPr>
          <a:xfrm>
            <a:off x="3432121" y="3403156"/>
            <a:ext cx="2145139" cy="523220"/>
          </a:xfrm>
          <a:prstGeom prst="rect">
            <a:avLst/>
          </a:prstGeom>
          <a:noFill/>
        </p:spPr>
        <p:txBody>
          <a:bodyPr wrap="none" rtlCol="0">
            <a:spAutoFit/>
          </a:bodyPr>
          <a:lstStyle/>
          <a:p>
            <a:r>
              <a:rPr lang="de-DE" sz="2800" b="1" dirty="0" smtClean="0">
                <a:solidFill>
                  <a:schemeClr val="bg1"/>
                </a:solidFill>
              </a:rPr>
              <a:t>Botschaft 3</a:t>
            </a:r>
            <a:endParaRPr lang="de-DE" sz="2800" b="1" dirty="0">
              <a:solidFill>
                <a:schemeClr val="bg1"/>
              </a:solidFill>
            </a:endParaRPr>
          </a:p>
        </p:txBody>
      </p:sp>
      <p:sp>
        <p:nvSpPr>
          <p:cNvPr id="45" name="Textfeld 44"/>
          <p:cNvSpPr txBox="1"/>
          <p:nvPr/>
        </p:nvSpPr>
        <p:spPr>
          <a:xfrm>
            <a:off x="5609827" y="1844824"/>
            <a:ext cx="944489" cy="553998"/>
          </a:xfrm>
          <a:prstGeom prst="rect">
            <a:avLst/>
          </a:prstGeom>
          <a:noFill/>
        </p:spPr>
        <p:txBody>
          <a:bodyPr wrap="none" rtlCol="0">
            <a:spAutoFit/>
          </a:bodyPr>
          <a:lstStyle/>
          <a:p>
            <a:r>
              <a:rPr lang="de-DE" sz="1000" b="1" dirty="0" smtClean="0">
                <a:solidFill>
                  <a:schemeClr val="bg1"/>
                </a:solidFill>
              </a:rPr>
              <a:t>Mehr Details</a:t>
            </a:r>
          </a:p>
          <a:p>
            <a:r>
              <a:rPr lang="de-DE" sz="1000" b="1" dirty="0" smtClean="0">
                <a:solidFill>
                  <a:schemeClr val="bg1"/>
                </a:solidFill>
              </a:rPr>
              <a:t>Mehr Details</a:t>
            </a:r>
          </a:p>
          <a:p>
            <a:r>
              <a:rPr lang="de-DE" sz="1000" b="1" dirty="0" smtClean="0">
                <a:solidFill>
                  <a:schemeClr val="bg1"/>
                </a:solidFill>
              </a:rPr>
              <a:t>Mehr Details</a:t>
            </a:r>
            <a:endParaRPr lang="de-DE" sz="1000" b="1" dirty="0">
              <a:solidFill>
                <a:schemeClr val="bg1"/>
              </a:solidFill>
            </a:endParaRPr>
          </a:p>
        </p:txBody>
      </p:sp>
      <p:sp>
        <p:nvSpPr>
          <p:cNvPr id="48" name="Textfeld 47"/>
          <p:cNvSpPr txBox="1"/>
          <p:nvPr/>
        </p:nvSpPr>
        <p:spPr>
          <a:xfrm>
            <a:off x="5609827" y="2611068"/>
            <a:ext cx="944489" cy="553998"/>
          </a:xfrm>
          <a:prstGeom prst="rect">
            <a:avLst/>
          </a:prstGeom>
          <a:noFill/>
        </p:spPr>
        <p:txBody>
          <a:bodyPr wrap="none" rtlCol="0">
            <a:spAutoFit/>
          </a:bodyPr>
          <a:lstStyle/>
          <a:p>
            <a:r>
              <a:rPr lang="de-DE" sz="1000" b="1" dirty="0" smtClean="0">
                <a:solidFill>
                  <a:schemeClr val="bg1"/>
                </a:solidFill>
              </a:rPr>
              <a:t>Mehr Details</a:t>
            </a:r>
          </a:p>
          <a:p>
            <a:r>
              <a:rPr lang="de-DE" sz="1000" b="1" dirty="0" smtClean="0">
                <a:solidFill>
                  <a:schemeClr val="bg1"/>
                </a:solidFill>
              </a:rPr>
              <a:t>Mehr Details</a:t>
            </a:r>
          </a:p>
          <a:p>
            <a:r>
              <a:rPr lang="de-DE" sz="1000" b="1" dirty="0" smtClean="0">
                <a:solidFill>
                  <a:schemeClr val="bg1"/>
                </a:solidFill>
              </a:rPr>
              <a:t>Mehr Details</a:t>
            </a:r>
            <a:endParaRPr lang="de-DE" sz="1000" b="1" dirty="0">
              <a:solidFill>
                <a:schemeClr val="bg1"/>
              </a:solidFill>
            </a:endParaRPr>
          </a:p>
        </p:txBody>
      </p:sp>
      <p:sp>
        <p:nvSpPr>
          <p:cNvPr id="49" name="Textfeld 48"/>
          <p:cNvSpPr txBox="1"/>
          <p:nvPr/>
        </p:nvSpPr>
        <p:spPr>
          <a:xfrm>
            <a:off x="5609826" y="3403960"/>
            <a:ext cx="944489" cy="553998"/>
          </a:xfrm>
          <a:prstGeom prst="rect">
            <a:avLst/>
          </a:prstGeom>
          <a:noFill/>
        </p:spPr>
        <p:txBody>
          <a:bodyPr wrap="none" rtlCol="0">
            <a:spAutoFit/>
          </a:bodyPr>
          <a:lstStyle/>
          <a:p>
            <a:r>
              <a:rPr lang="de-DE" sz="1000" b="1" dirty="0" smtClean="0">
                <a:solidFill>
                  <a:schemeClr val="bg1"/>
                </a:solidFill>
              </a:rPr>
              <a:t>Mehr Details</a:t>
            </a:r>
          </a:p>
          <a:p>
            <a:r>
              <a:rPr lang="de-DE" sz="1000" b="1" dirty="0" smtClean="0">
                <a:solidFill>
                  <a:schemeClr val="bg1"/>
                </a:solidFill>
              </a:rPr>
              <a:t>Mehr Details</a:t>
            </a:r>
          </a:p>
          <a:p>
            <a:r>
              <a:rPr lang="de-DE" sz="1000" b="1" dirty="0" smtClean="0">
                <a:solidFill>
                  <a:schemeClr val="bg1"/>
                </a:solidFill>
              </a:rPr>
              <a:t>Mehr Details</a:t>
            </a:r>
            <a:endParaRPr lang="de-DE" sz="1000" b="1" dirty="0">
              <a:solidFill>
                <a:schemeClr val="bg1"/>
              </a:solidFill>
            </a:endParaRPr>
          </a:p>
        </p:txBody>
      </p:sp>
      <p:sp>
        <p:nvSpPr>
          <p:cNvPr id="14" name="CustomShape 1"/>
          <p:cNvSpPr/>
          <p:nvPr/>
        </p:nvSpPr>
        <p:spPr>
          <a:xfrm>
            <a:off x="3203848" y="5381791"/>
            <a:ext cx="5940152"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smtClean="0">
                <a:solidFill>
                  <a:schemeClr val="bg1"/>
                </a:solidFill>
                <a:uFill>
                  <a:solidFill>
                    <a:srgbClr val="FFFFFF"/>
                  </a:solidFill>
                </a:uFill>
                <a:latin typeface="Arial"/>
                <a:ea typeface="Geneva"/>
              </a:rPr>
              <a:t>Foliendesign in Anlehnung an „</a:t>
            </a:r>
            <a:r>
              <a:rPr lang="de-DE" sz="700" spc="-1" dirty="0" err="1" smtClean="0">
                <a:solidFill>
                  <a:schemeClr val="bg1"/>
                </a:solidFill>
                <a:uFill>
                  <a:solidFill>
                    <a:srgbClr val="FFFFFF"/>
                  </a:solidFill>
                </a:uFill>
                <a:latin typeface="Arial"/>
                <a:ea typeface="Geneva"/>
              </a:rPr>
              <a:t>Fighting</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death</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by</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Powerpoint</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and</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how</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to</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fight</a:t>
            </a:r>
            <a:r>
              <a:rPr lang="de-DE" sz="700" spc="-1" dirty="0" smtClean="0">
                <a:solidFill>
                  <a:schemeClr val="bg1"/>
                </a:solidFill>
                <a:uFill>
                  <a:solidFill>
                    <a:srgbClr val="FFFFFF"/>
                  </a:solidFill>
                </a:uFill>
                <a:latin typeface="Arial"/>
                <a:ea typeface="Geneva"/>
              </a:rPr>
              <a:t> </a:t>
            </a:r>
            <a:r>
              <a:rPr lang="de-DE" sz="700" spc="-1" dirty="0" err="1" smtClean="0">
                <a:solidFill>
                  <a:schemeClr val="bg1"/>
                </a:solidFill>
                <a:uFill>
                  <a:solidFill>
                    <a:srgbClr val="FFFFFF"/>
                  </a:solidFill>
                </a:uFill>
                <a:latin typeface="Arial"/>
                <a:ea typeface="Geneva"/>
              </a:rPr>
              <a:t>it</a:t>
            </a:r>
            <a:r>
              <a:rPr lang="de-DE" sz="700" spc="-1" dirty="0" smtClean="0">
                <a:solidFill>
                  <a:schemeClr val="bg1"/>
                </a:solidFill>
                <a:uFill>
                  <a:solidFill>
                    <a:srgbClr val="FFFFFF"/>
                  </a:solidFill>
                </a:uFill>
                <a:latin typeface="Arial"/>
                <a:ea typeface="Geneva"/>
              </a:rPr>
              <a:t>)“ von </a:t>
            </a:r>
            <a:r>
              <a:rPr lang="de-DE" sz="700" b="0" strike="noStrike" spc="-1" dirty="0" smtClean="0">
                <a:solidFill>
                  <a:schemeClr val="bg1"/>
                </a:solidFill>
                <a:uFill>
                  <a:solidFill>
                    <a:srgbClr val="FFFFFF"/>
                  </a:solidFill>
                </a:uFill>
                <a:latin typeface="Arial"/>
                <a:ea typeface="Geneva"/>
                <a:hlinkClick r:id="rId3"/>
              </a:rPr>
              <a:t>Alexei </a:t>
            </a:r>
            <a:r>
              <a:rPr lang="de-DE" sz="700" b="0" strike="noStrike" spc="-1" dirty="0" err="1" smtClean="0">
                <a:solidFill>
                  <a:schemeClr val="bg1"/>
                </a:solidFill>
                <a:uFill>
                  <a:solidFill>
                    <a:srgbClr val="FFFFFF"/>
                  </a:solidFill>
                </a:uFill>
                <a:latin typeface="Arial"/>
                <a:ea typeface="Geneva"/>
                <a:hlinkClick r:id="rId3"/>
              </a:rPr>
              <a:t>Kapterev</a:t>
            </a:r>
            <a:r>
              <a:rPr lang="de-DE" sz="700" b="0" strike="noStrike" spc="-1" dirty="0" smtClean="0">
                <a:solidFill>
                  <a:schemeClr val="bg1"/>
                </a:solidFill>
                <a:uFill>
                  <a:solidFill>
                    <a:srgbClr val="FFFFFF"/>
                  </a:solidFill>
                </a:uFill>
                <a:latin typeface="Arial"/>
                <a:ea typeface="Geneva"/>
                <a:hlinkClick r:id="rId3"/>
              </a:rPr>
              <a:t> </a:t>
            </a:r>
            <a:r>
              <a:rPr lang="de-DE" sz="700" b="0" strike="noStrike" spc="-1" dirty="0" smtClean="0">
                <a:solidFill>
                  <a:schemeClr val="bg1"/>
                </a:solidFill>
                <a:uFill>
                  <a:solidFill>
                    <a:srgbClr val="FFFFFF"/>
                  </a:solidFill>
                </a:uFill>
                <a:latin typeface="Arial"/>
                <a:ea typeface="Geneva"/>
              </a:rPr>
              <a:t> via </a:t>
            </a:r>
            <a:r>
              <a:rPr lang="de-DE" sz="700" b="0" strike="noStrike" spc="-1" dirty="0" smtClean="0">
                <a:solidFill>
                  <a:schemeClr val="bg1"/>
                </a:solidFill>
                <a:uFill>
                  <a:solidFill>
                    <a:srgbClr val="FFFFFF"/>
                  </a:solidFill>
                </a:uFill>
                <a:latin typeface="Arial"/>
                <a:ea typeface="Geneva"/>
                <a:hlinkClick r:id="rId4"/>
              </a:rPr>
              <a:t>Slideshare</a:t>
            </a:r>
            <a:r>
              <a:rPr lang="de-DE" sz="700" b="0" strike="noStrike" spc="-1" dirty="0" smtClean="0">
                <a:solidFill>
                  <a:schemeClr val="bg1"/>
                </a:solidFill>
                <a:uFill>
                  <a:solidFill>
                    <a:srgbClr val="FFFFFF"/>
                  </a:solidFill>
                </a:uFill>
                <a:latin typeface="Arial"/>
                <a:ea typeface="Geneva"/>
              </a:rPr>
              <a:t> </a:t>
            </a:r>
            <a:endParaRPr lang="de-DE" sz="1600" b="0" strike="noStrike" spc="-1" dirty="0">
              <a:solidFill>
                <a:schemeClr val="bg1"/>
              </a:solidFill>
              <a:uFill>
                <a:solidFill>
                  <a:srgbClr val="FFFFFF"/>
                </a:solidFill>
              </a:uFill>
              <a:latin typeface="Arial"/>
            </a:endParaRPr>
          </a:p>
        </p:txBody>
      </p:sp>
    </p:spTree>
    <p:extLst>
      <p:ext uri="{BB962C8B-B14F-4D97-AF65-F5344CB8AC3E}">
        <p14:creationId xmlns:p14="http://schemas.microsoft.com/office/powerpoint/2010/main" val="96854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0" name="Picture 7"/>
          <p:cNvPicPr/>
          <p:nvPr/>
        </p:nvPicPr>
        <p:blipFill>
          <a:blip r:embed="rId3" cstate="email">
            <a:extLst>
              <a:ext uri="{28A0092B-C50C-407E-A947-70E740481C1C}">
                <a14:useLocalDpi xmlns:a14="http://schemas.microsoft.com/office/drawing/2010/main"/>
              </a:ext>
            </a:extLst>
          </a:blip>
          <a:srcRect/>
          <a:stretch/>
        </p:blipFill>
        <p:spPr>
          <a:xfrm>
            <a:off x="204120" y="324000"/>
            <a:ext cx="4439888" cy="4761184"/>
          </a:xfrm>
          <a:prstGeom prst="rect">
            <a:avLst/>
          </a:prstGeom>
          <a:ln>
            <a:noFill/>
          </a:ln>
        </p:spPr>
      </p:pic>
      <p:sp>
        <p:nvSpPr>
          <p:cNvPr id="191" name="TextShape 3"/>
          <p:cNvSpPr txBox="1"/>
          <p:nvPr/>
        </p:nvSpPr>
        <p:spPr>
          <a:xfrm>
            <a:off x="4885200" y="360000"/>
            <a:ext cx="3682800" cy="2121840"/>
          </a:xfrm>
          <a:prstGeom prst="rect">
            <a:avLst/>
          </a:prstGeom>
          <a:noFill/>
          <a:ln>
            <a:noFill/>
          </a:ln>
        </p:spPr>
        <p:txBody>
          <a:bodyPr lIns="90000" tIns="45000" rIns="90000" bIns="45000"/>
          <a:lstStyle/>
          <a:p>
            <a:r>
              <a:rPr lang="de-DE" sz="1600" b="1" strike="noStrike" spc="-1">
                <a:solidFill>
                  <a:srgbClr val="000000"/>
                </a:solidFill>
                <a:uFill>
                  <a:solidFill>
                    <a:srgbClr val="FFFFFF"/>
                  </a:solidFill>
                </a:uFill>
                <a:latin typeface="Arial"/>
              </a:rPr>
              <a:t>Ärztliche Diagnose (e29) bei </a:t>
            </a:r>
            <a:endParaRPr lang="de-DE" sz="1600" b="0" strike="noStrike" spc="-1">
              <a:solidFill>
                <a:srgbClr val="000000"/>
              </a:solidFill>
              <a:uFill>
                <a:solidFill>
                  <a:srgbClr val="FFFFFF"/>
                </a:solidFill>
              </a:uFill>
              <a:latin typeface="Arial"/>
            </a:endParaRPr>
          </a:p>
          <a:p>
            <a:r>
              <a:rPr lang="de-DE" sz="1600" b="1" strike="noStrike" spc="-1">
                <a:solidFill>
                  <a:srgbClr val="000000"/>
                </a:solidFill>
                <a:uFill>
                  <a:solidFill>
                    <a:srgbClr val="FFFFFF"/>
                  </a:solidFill>
                </a:uFill>
                <a:latin typeface="Arial"/>
              </a:rPr>
              <a:t>Lehrkräften im Schulartenvergleich</a:t>
            </a:r>
            <a:endParaRPr lang="de-DE" sz="1600" b="0" strike="noStrike" spc="-1">
              <a:solidFill>
                <a:srgbClr val="000000"/>
              </a:solidFill>
              <a:uFill>
                <a:solidFill>
                  <a:srgbClr val="FFFFFF"/>
                </a:solidFill>
              </a:uFill>
              <a:latin typeface="Arial"/>
            </a:endParaRPr>
          </a:p>
          <a:p>
            <a:r>
              <a:rPr lang="de-DE" sz="1600" b="1" strike="noStrike" spc="-1">
                <a:solidFill>
                  <a:srgbClr val="000000"/>
                </a:solidFill>
                <a:uFill>
                  <a:solidFill>
                    <a:srgbClr val="FFFFFF"/>
                  </a:solidFill>
                </a:uFill>
                <a:latin typeface="Arial"/>
              </a:rPr>
              <a:t>(Untersuchung 2009, nach Angaben 
der Beschäftigten [14]) </a:t>
            </a:r>
            <a:endParaRPr lang="de-DE" sz="1600" b="0" strike="noStrike" spc="-1">
              <a:solidFill>
                <a:srgbClr val="000000"/>
              </a:solidFill>
              <a:uFill>
                <a:solidFill>
                  <a:srgbClr val="FFFFFF"/>
                </a:solidFill>
              </a:uFill>
              <a:latin typeface="Arial"/>
            </a:endParaRPr>
          </a:p>
          <a:p>
            <a:r>
              <a:rPr lang="de-DE" sz="1600" b="0" strike="noStrike" spc="-1">
                <a:solidFill>
                  <a:srgbClr val="000000"/>
                </a:solidFill>
                <a:uFill>
                  <a:solidFill>
                    <a:srgbClr val="FFFFFF"/>
                  </a:solidFill>
                </a:uFill>
                <a:latin typeface="Arial"/>
              </a:rPr>
              <a:t>
</a:t>
            </a:r>
            <a:r>
              <a:rPr lang="de-DE" sz="1600" b="1" strike="noStrike" spc="-1">
                <a:solidFill>
                  <a:srgbClr val="000000"/>
                </a:solidFill>
                <a:uFill>
                  <a:solidFill>
                    <a:srgbClr val="FFFFFF"/>
                  </a:solidFill>
                </a:uFill>
                <a:latin typeface="Arial"/>
              </a:rPr>
              <a:t>GS:</a:t>
            </a:r>
            <a:r>
              <a:rPr lang="de-DE" sz="1600" b="0" strike="noStrike" spc="-1">
                <a:solidFill>
                  <a:srgbClr val="000000"/>
                </a:solidFill>
                <a:uFill>
                  <a:solidFill>
                    <a:srgbClr val="FFFFFF"/>
                  </a:solidFill>
                </a:uFill>
                <a:latin typeface="Arial"/>
              </a:rPr>
              <a:t> Grundschule</a:t>
            </a:r>
          </a:p>
          <a:p>
            <a:r>
              <a:rPr lang="de-DE" sz="1600" b="1" strike="noStrike" spc="-1">
                <a:solidFill>
                  <a:srgbClr val="000000"/>
                </a:solidFill>
                <a:uFill>
                  <a:solidFill>
                    <a:srgbClr val="FFFFFF"/>
                  </a:solidFill>
                </a:uFill>
                <a:latin typeface="Arial"/>
              </a:rPr>
              <a:t>MS: </a:t>
            </a:r>
            <a:r>
              <a:rPr lang="de-DE" sz="1600" b="0" strike="noStrike" spc="-1">
                <a:solidFill>
                  <a:srgbClr val="000000"/>
                </a:solidFill>
                <a:uFill>
                  <a:solidFill>
                    <a:srgbClr val="FFFFFF"/>
                  </a:solidFill>
                </a:uFill>
                <a:latin typeface="Arial"/>
              </a:rPr>
              <a:t>Mittelstufe</a:t>
            </a:r>
          </a:p>
          <a:p>
            <a:r>
              <a:rPr lang="de-DE" sz="1600" b="1" strike="noStrike" spc="-1">
                <a:solidFill>
                  <a:srgbClr val="000000"/>
                </a:solidFill>
                <a:uFill>
                  <a:solidFill>
                    <a:srgbClr val="FFFFFF"/>
                  </a:solidFill>
                </a:uFill>
                <a:latin typeface="Arial"/>
              </a:rPr>
              <a:t>GYM:</a:t>
            </a:r>
            <a:r>
              <a:rPr lang="de-DE" sz="1600" b="0" strike="noStrike" spc="-1">
                <a:solidFill>
                  <a:srgbClr val="000000"/>
                </a:solidFill>
                <a:uFill>
                  <a:solidFill>
                    <a:srgbClr val="FFFFFF"/>
                  </a:solidFill>
                </a:uFill>
                <a:latin typeface="Arial"/>
              </a:rPr>
              <a:t> Gymnasium
</a:t>
            </a:r>
            <a:r>
              <a:rPr lang="de-DE" sz="1600" b="1" strike="noStrike" spc="-1">
                <a:solidFill>
                  <a:srgbClr val="000000"/>
                </a:solidFill>
                <a:uFill>
                  <a:solidFill>
                    <a:srgbClr val="FFFFFF"/>
                  </a:solidFill>
                </a:uFill>
                <a:latin typeface="Arial"/>
              </a:rPr>
              <a:t>FÖS: </a:t>
            </a:r>
            <a:r>
              <a:rPr lang="de-DE" sz="1600" b="0" strike="noStrike" spc="-1">
                <a:solidFill>
                  <a:srgbClr val="000000"/>
                </a:solidFill>
                <a:uFill>
                  <a:solidFill>
                    <a:srgbClr val="FFFFFF"/>
                  </a:solidFill>
                </a:uFill>
                <a:latin typeface="Arial"/>
              </a:rPr>
              <a:t>Förderschule</a:t>
            </a:r>
          </a:p>
        </p:txBody>
      </p:sp>
      <p:sp>
        <p:nvSpPr>
          <p:cNvPr id="6" name="Textfeld 5"/>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Quelle: </a:t>
            </a:r>
          </a:p>
          <a:p>
            <a:pPr>
              <a:lnSpc>
                <a:spcPct val="100000"/>
              </a:lnSpc>
            </a:pPr>
            <a:r>
              <a:rPr lang="de-DE" sz="1000" spc="-1" dirty="0">
                <a:solidFill>
                  <a:srgbClr val="000000"/>
                </a:solidFill>
                <a:uFill>
                  <a:solidFill>
                    <a:srgbClr val="FFFFFF"/>
                  </a:solidFill>
                </a:uFill>
                <a:ea typeface="Geneva"/>
              </a:rPr>
              <a:t>Deutsches Ärzteblatt Int. (2015). Lehrergesundheit. 112(20): S. </a:t>
            </a:r>
            <a:r>
              <a:rPr lang="de-DE" sz="1000" spc="-1" dirty="0" smtClean="0">
                <a:solidFill>
                  <a:srgbClr val="000000"/>
                </a:solidFill>
                <a:uFill>
                  <a:solidFill>
                    <a:srgbClr val="FFFFFF"/>
                  </a:solidFill>
                </a:uFill>
                <a:ea typeface="Geneva"/>
              </a:rPr>
              <a:t>347-56</a:t>
            </a:r>
          </a:p>
          <a:p>
            <a:pPr>
              <a:lnSpc>
                <a:spcPct val="100000"/>
              </a:lnSpc>
            </a:pPr>
            <a:r>
              <a:rPr lang="de-DE" sz="1000" spc="-1" dirty="0">
                <a:solidFill>
                  <a:srgbClr val="000000"/>
                </a:solidFill>
                <a:uFill>
                  <a:solidFill>
                    <a:srgbClr val="FFFFFF"/>
                  </a:solidFill>
                </a:uFill>
                <a:ea typeface="Geneva"/>
              </a:rPr>
              <a:t>o</a:t>
            </a:r>
            <a:r>
              <a:rPr lang="de-DE" sz="1000" spc="-1" dirty="0" smtClean="0">
                <a:solidFill>
                  <a:srgbClr val="000000"/>
                </a:solidFill>
                <a:uFill>
                  <a:solidFill>
                    <a:srgbClr val="FFFFFF"/>
                  </a:solidFill>
                </a:uFill>
                <a:ea typeface="Geneva"/>
              </a:rPr>
              <a:t>nline abrufbar unter: </a:t>
            </a:r>
            <a:r>
              <a:rPr lang="de-DE" sz="1000" spc="-1" dirty="0" smtClean="0">
                <a:solidFill>
                  <a:srgbClr val="000000"/>
                </a:solidFill>
                <a:uFill>
                  <a:solidFill>
                    <a:srgbClr val="FFFFFF"/>
                  </a:solidFill>
                </a:uFill>
                <a:ea typeface="Geneva"/>
                <a:hlinkClick r:id="rId4"/>
              </a:rPr>
              <a:t>https</a:t>
            </a:r>
            <a:r>
              <a:rPr lang="de-DE" sz="1000" spc="-1" dirty="0">
                <a:solidFill>
                  <a:srgbClr val="000000"/>
                </a:solidFill>
                <a:uFill>
                  <a:solidFill>
                    <a:srgbClr val="FFFFFF"/>
                  </a:solidFill>
                </a:uFill>
                <a:ea typeface="Geneva"/>
                <a:hlinkClick r:id="rId4"/>
              </a:rPr>
              <a:t>://www.aerzteblatt.de/archiv/170601/Lehrergesundheit </a:t>
            </a:r>
            <a:endParaRPr lang="de-DE" sz="10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Grafik 1"/>
          <p:cNvPicPr/>
          <p:nvPr/>
        </p:nvPicPr>
        <p:blipFill>
          <a:blip r:embed="rId3" cstate="email">
            <a:extLst>
              <a:ext uri="{28A0092B-C50C-407E-A947-70E740481C1C}">
                <a14:useLocalDpi xmlns:a14="http://schemas.microsoft.com/office/drawing/2010/main"/>
              </a:ext>
            </a:extLst>
          </a:blip>
          <a:stretch/>
        </p:blipFill>
        <p:spPr>
          <a:xfrm>
            <a:off x="360" y="0"/>
            <a:ext cx="9143640" cy="5589000"/>
          </a:xfrm>
          <a:prstGeom prst="rect">
            <a:avLst/>
          </a:prstGeom>
          <a:ln>
            <a:noFill/>
          </a:ln>
        </p:spPr>
      </p:pic>
      <p:graphicFrame>
        <p:nvGraphicFramePr>
          <p:cNvPr id="195" name="Diagramm 2"/>
          <p:cNvGraphicFramePr/>
          <p:nvPr>
            <p:extLst>
              <p:ext uri="{D42A27DB-BD31-4B8C-83A1-F6EECF244321}">
                <p14:modId xmlns:p14="http://schemas.microsoft.com/office/powerpoint/2010/main" val="3737584118"/>
              </p:ext>
            </p:extLst>
          </p:nvPr>
        </p:nvGraphicFramePr>
        <p:xfrm>
          <a:off x="199800" y="1160640"/>
          <a:ext cx="5003640" cy="3869280"/>
        </p:xfrm>
        <a:graphic>
          <a:graphicData uri="http://schemas.openxmlformats.org/drawingml/2006/chart">
            <c:chart xmlns:c="http://schemas.openxmlformats.org/drawingml/2006/chart" xmlns:r="http://schemas.openxmlformats.org/officeDocument/2006/relationships" r:id="rId4"/>
          </a:graphicData>
        </a:graphic>
      </p:graphicFrame>
      <p:sp>
        <p:nvSpPr>
          <p:cNvPr id="196" name="CustomShape 1"/>
          <p:cNvSpPr/>
          <p:nvPr/>
        </p:nvSpPr>
        <p:spPr>
          <a:xfrm>
            <a:off x="4932360" y="5376960"/>
            <a:ext cx="421164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„Man </a:t>
            </a:r>
            <a:r>
              <a:rPr lang="de-DE" sz="700" b="0" strike="noStrike" spc="-1" dirty="0" err="1">
                <a:solidFill>
                  <a:schemeClr val="bg1"/>
                </a:solidFill>
                <a:uFill>
                  <a:solidFill>
                    <a:srgbClr val="FFFFFF"/>
                  </a:solidFill>
                </a:uFill>
                <a:latin typeface="Arial"/>
                <a:ea typeface="Geneva"/>
              </a:rPr>
              <a:t>Wearing</a:t>
            </a:r>
            <a:r>
              <a:rPr lang="de-DE" sz="700" b="0" strike="noStrike" spc="-1" dirty="0">
                <a:solidFill>
                  <a:schemeClr val="bg1"/>
                </a:solidFill>
                <a:uFill>
                  <a:solidFill>
                    <a:srgbClr val="FFFFFF"/>
                  </a:solidFill>
                </a:uFill>
                <a:latin typeface="Arial"/>
                <a:ea typeface="Geneva"/>
              </a:rPr>
              <a:t> Polo Shirt Holding </a:t>
            </a:r>
            <a:r>
              <a:rPr lang="de-DE" sz="700" b="0" strike="noStrike" spc="-1" dirty="0" err="1">
                <a:solidFill>
                  <a:schemeClr val="bg1"/>
                </a:solidFill>
                <a:uFill>
                  <a:solidFill>
                    <a:srgbClr val="FFFFFF"/>
                  </a:solidFill>
                </a:uFill>
                <a:latin typeface="Arial"/>
                <a:ea typeface="Geneva"/>
              </a:rPr>
              <a:t>Left</a:t>
            </a:r>
            <a:r>
              <a:rPr lang="de-DE" sz="700" b="0" strike="noStrike" spc="-1" dirty="0">
                <a:solidFill>
                  <a:schemeClr val="bg1"/>
                </a:solidFill>
                <a:uFill>
                  <a:solidFill>
                    <a:srgbClr val="FFFFFF"/>
                  </a:solidFill>
                </a:uFill>
                <a:latin typeface="Arial"/>
                <a:ea typeface="Geneva"/>
              </a:rPr>
              <a:t> </a:t>
            </a:r>
            <a:r>
              <a:rPr lang="de-DE" sz="700" b="0" strike="noStrike" spc="-1" dirty="0" err="1">
                <a:solidFill>
                  <a:schemeClr val="bg1"/>
                </a:solidFill>
                <a:uFill>
                  <a:solidFill>
                    <a:srgbClr val="FFFFFF"/>
                  </a:solidFill>
                </a:uFill>
                <a:latin typeface="Arial"/>
                <a:ea typeface="Geneva"/>
              </a:rPr>
              <a:t>Chest</a:t>
            </a:r>
            <a:r>
              <a:rPr lang="de-DE" sz="700" b="0" strike="noStrike" spc="-1" dirty="0">
                <a:solidFill>
                  <a:schemeClr val="bg1"/>
                </a:solidFill>
                <a:uFill>
                  <a:solidFill>
                    <a:srgbClr val="FFFFFF"/>
                  </a:solidFill>
                </a:uFill>
                <a:latin typeface="Arial"/>
                <a:ea typeface="Geneva"/>
              </a:rPr>
              <a:t> “ unter der Lizenz </a:t>
            </a:r>
            <a:r>
              <a:rPr lang="de-DE" sz="700" b="0" u="sng" strike="noStrike" spc="-1" dirty="0">
                <a:solidFill>
                  <a:schemeClr val="bg1"/>
                </a:solidFill>
                <a:uFill>
                  <a:solidFill>
                    <a:srgbClr val="FFFFFF"/>
                  </a:solidFill>
                </a:uFill>
                <a:latin typeface="Arial"/>
                <a:ea typeface="Geneva"/>
                <a:hlinkClick r:id="rId5"/>
              </a:rPr>
              <a:t>CC0</a:t>
            </a:r>
            <a:r>
              <a:rPr lang="de-DE" sz="700" b="0" strike="noStrike" spc="-1" dirty="0">
                <a:solidFill>
                  <a:schemeClr val="bg1"/>
                </a:solidFill>
                <a:uFill>
                  <a:solidFill>
                    <a:srgbClr val="FFFFFF"/>
                  </a:solidFill>
                </a:uFill>
                <a:latin typeface="Arial"/>
                <a:ea typeface="Geneva"/>
              </a:rPr>
              <a:t> via </a:t>
            </a:r>
            <a:r>
              <a:rPr lang="de-DE" sz="700" b="0" u="sng" strike="noStrike" spc="-1" dirty="0">
                <a:solidFill>
                  <a:schemeClr val="bg1"/>
                </a:solidFill>
                <a:uFill>
                  <a:solidFill>
                    <a:srgbClr val="FFFFFF"/>
                  </a:solidFill>
                </a:uFill>
                <a:latin typeface="Arial"/>
                <a:ea typeface="Geneva"/>
                <a:hlinkClick r:id="rId5"/>
              </a:rPr>
              <a:t>pexels</a:t>
            </a:r>
            <a:endParaRPr lang="de-DE" sz="1600" b="0" strike="noStrike" spc="-1" dirty="0">
              <a:solidFill>
                <a:schemeClr val="bg1"/>
              </a:solidFill>
              <a:uFill>
                <a:solidFill>
                  <a:srgbClr val="FFFFFF"/>
                </a:solidFill>
              </a:uFill>
              <a:latin typeface="Arial"/>
            </a:endParaRPr>
          </a:p>
        </p:txBody>
      </p:sp>
      <p:pic>
        <p:nvPicPr>
          <p:cNvPr id="197" name="Picture 2"/>
          <p:cNvPicPr/>
          <p:nvPr/>
        </p:nvPicPr>
        <p:blipFill>
          <a:blip r:embed="rId6" cstate="email">
            <a:extLst>
              <a:ext uri="{28A0092B-C50C-407E-A947-70E740481C1C}">
                <a14:useLocalDpi xmlns:a14="http://schemas.microsoft.com/office/drawing/2010/main"/>
              </a:ext>
            </a:extLst>
          </a:blip>
          <a:stretch/>
        </p:blipFill>
        <p:spPr>
          <a:xfrm>
            <a:off x="5361701" y="1296000"/>
            <a:ext cx="3384000" cy="432000"/>
          </a:xfrm>
          <a:prstGeom prst="rect">
            <a:avLst/>
          </a:prstGeom>
          <a:ln>
            <a:noFill/>
          </a:ln>
        </p:spPr>
      </p:pic>
      <p:pic>
        <p:nvPicPr>
          <p:cNvPr id="198" name="Picture 2"/>
          <p:cNvPicPr/>
          <p:nvPr/>
        </p:nvPicPr>
        <p:blipFill>
          <a:blip r:embed="rId7" cstate="email">
            <a:extLst>
              <a:ext uri="{28A0092B-C50C-407E-A947-70E740481C1C}">
                <a14:useLocalDpi xmlns:a14="http://schemas.microsoft.com/office/drawing/2010/main"/>
              </a:ext>
            </a:extLst>
          </a:blip>
          <a:stretch/>
        </p:blipFill>
        <p:spPr>
          <a:xfrm>
            <a:off x="5361701" y="1728000"/>
            <a:ext cx="3684800" cy="432000"/>
          </a:xfrm>
          <a:prstGeom prst="rect">
            <a:avLst/>
          </a:prstGeom>
          <a:ln>
            <a:noFill/>
          </a:ln>
        </p:spPr>
      </p:pic>
      <p:pic>
        <p:nvPicPr>
          <p:cNvPr id="199" name="Picture 2"/>
          <p:cNvPicPr/>
          <p:nvPr/>
        </p:nvPicPr>
        <p:blipFill>
          <a:blip r:embed="rId8" cstate="email">
            <a:extLst>
              <a:ext uri="{28A0092B-C50C-407E-A947-70E740481C1C}">
                <a14:useLocalDpi xmlns:a14="http://schemas.microsoft.com/office/drawing/2010/main"/>
              </a:ext>
            </a:extLst>
          </a:blip>
          <a:stretch/>
        </p:blipFill>
        <p:spPr>
          <a:xfrm>
            <a:off x="5361701" y="2160000"/>
            <a:ext cx="3008000" cy="432000"/>
          </a:xfrm>
          <a:prstGeom prst="rect">
            <a:avLst/>
          </a:prstGeom>
          <a:ln>
            <a:noFill/>
          </a:ln>
        </p:spPr>
      </p:pic>
      <p:pic>
        <p:nvPicPr>
          <p:cNvPr id="200" name="Picture 2"/>
          <p:cNvPicPr/>
          <p:nvPr/>
        </p:nvPicPr>
        <p:blipFill>
          <a:blip r:embed="rId9" cstate="email">
            <a:extLst>
              <a:ext uri="{28A0092B-C50C-407E-A947-70E740481C1C}">
                <a14:useLocalDpi xmlns:a14="http://schemas.microsoft.com/office/drawing/2010/main"/>
              </a:ext>
            </a:extLst>
          </a:blip>
          <a:stretch/>
        </p:blipFill>
        <p:spPr>
          <a:xfrm>
            <a:off x="5361700" y="2592000"/>
            <a:ext cx="2666683" cy="432000"/>
          </a:xfrm>
          <a:prstGeom prst="rect">
            <a:avLst/>
          </a:prstGeom>
          <a:ln>
            <a:noFill/>
          </a:ln>
        </p:spPr>
      </p:pic>
      <p:pic>
        <p:nvPicPr>
          <p:cNvPr id="201" name="Picture 2"/>
          <p:cNvPicPr/>
          <p:nvPr/>
        </p:nvPicPr>
        <p:blipFill>
          <a:blip r:embed="rId10" cstate="email">
            <a:extLst>
              <a:ext uri="{28A0092B-C50C-407E-A947-70E740481C1C}">
                <a14:useLocalDpi xmlns:a14="http://schemas.microsoft.com/office/drawing/2010/main"/>
              </a:ext>
            </a:extLst>
          </a:blip>
          <a:stretch/>
        </p:blipFill>
        <p:spPr>
          <a:xfrm>
            <a:off x="5361701" y="3024000"/>
            <a:ext cx="3534400" cy="432000"/>
          </a:xfrm>
          <a:prstGeom prst="rect">
            <a:avLst/>
          </a:prstGeom>
          <a:ln>
            <a:noFill/>
          </a:ln>
        </p:spPr>
      </p:pic>
      <p:pic>
        <p:nvPicPr>
          <p:cNvPr id="202" name="Picture 2"/>
          <p:cNvPicPr/>
          <p:nvPr/>
        </p:nvPicPr>
        <p:blipFill>
          <a:blip r:embed="rId11" cstate="email">
            <a:extLst>
              <a:ext uri="{28A0092B-C50C-407E-A947-70E740481C1C}">
                <a14:useLocalDpi xmlns:a14="http://schemas.microsoft.com/office/drawing/2010/main"/>
              </a:ext>
            </a:extLst>
          </a:blip>
          <a:stretch/>
        </p:blipFill>
        <p:spPr>
          <a:xfrm>
            <a:off x="5361701" y="3456000"/>
            <a:ext cx="3308800" cy="432000"/>
          </a:xfrm>
          <a:prstGeom prst="rect">
            <a:avLst/>
          </a:prstGeom>
          <a:ln>
            <a:noFill/>
          </a:ln>
        </p:spPr>
      </p:pic>
      <p:pic>
        <p:nvPicPr>
          <p:cNvPr id="203" name="Picture 2"/>
          <p:cNvPicPr/>
          <p:nvPr/>
        </p:nvPicPr>
        <p:blipFill>
          <a:blip r:embed="rId12" cstate="email">
            <a:extLst>
              <a:ext uri="{28A0092B-C50C-407E-A947-70E740481C1C}">
                <a14:useLocalDpi xmlns:a14="http://schemas.microsoft.com/office/drawing/2010/main"/>
              </a:ext>
            </a:extLst>
          </a:blip>
          <a:stretch/>
        </p:blipFill>
        <p:spPr>
          <a:xfrm>
            <a:off x="5361701" y="3888000"/>
            <a:ext cx="2932800" cy="432000"/>
          </a:xfrm>
          <a:prstGeom prst="rect">
            <a:avLst/>
          </a:prstGeom>
          <a:ln>
            <a:noFill/>
          </a:ln>
        </p:spPr>
      </p:pic>
      <p:sp>
        <p:nvSpPr>
          <p:cNvPr id="204" name="CustomShape 2"/>
          <p:cNvSpPr/>
          <p:nvPr/>
        </p:nvSpPr>
        <p:spPr>
          <a:xfrm>
            <a:off x="5370791" y="1243440"/>
            <a:ext cx="3917520" cy="30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800" b="0" strike="noStrike" spc="-1" dirty="0">
                <a:solidFill>
                  <a:srgbClr val="000000"/>
                </a:solidFill>
                <a:uFill>
                  <a:solidFill>
                    <a:srgbClr val="FFFFFF"/>
                  </a:solidFill>
                </a:uFill>
                <a:latin typeface="Century Gothic" panose="020B0502020202020204" pitchFamily="34" charset="0"/>
                <a:ea typeface="Geneva"/>
              </a:rPr>
              <a:t>Der Schulvergleich 
zeigt, dass Lehrende 
der Grundschule 
am häufigsten 
unter </a:t>
            </a:r>
            <a:r>
              <a:rPr lang="de-DE" sz="2800" strike="noStrike" spc="-1" dirty="0">
                <a:solidFill>
                  <a:srgbClr val="000000"/>
                </a:solidFill>
                <a:uFill>
                  <a:solidFill>
                    <a:srgbClr val="FFFFFF"/>
                  </a:solidFill>
                </a:uFill>
                <a:latin typeface="Century Gothic" panose="020B0502020202020204" pitchFamily="34" charset="0"/>
                <a:ea typeface="Geneva"/>
              </a:rPr>
              <a:t>Erkrankungen des Herz-Kreislauf-Systems </a:t>
            </a:r>
            <a:r>
              <a:rPr lang="de-DE" sz="2800" b="0" strike="noStrike" spc="-1" dirty="0" smtClean="0">
                <a:solidFill>
                  <a:srgbClr val="000000"/>
                </a:solidFill>
                <a:uFill>
                  <a:solidFill>
                    <a:srgbClr val="FFFFFF"/>
                  </a:solidFill>
                </a:uFill>
                <a:latin typeface="Century Gothic" panose="020B0502020202020204" pitchFamily="34" charset="0"/>
                <a:ea typeface="Geneva"/>
              </a:rPr>
              <a:t>leiden.</a:t>
            </a:r>
            <a:endParaRPr lang="de-DE" sz="1800" b="0" strike="noStrike" spc="-1" dirty="0">
              <a:solidFill>
                <a:srgbClr val="000000"/>
              </a:solidFill>
              <a:uFill>
                <a:solidFill>
                  <a:srgbClr val="FFFFFF"/>
                </a:solidFill>
              </a:uFill>
              <a:latin typeface="Century Gothic" panose="020B0502020202020204" pitchFamily="34" charset="0"/>
            </a:endParaRPr>
          </a:p>
        </p:txBody>
      </p:sp>
      <p:sp>
        <p:nvSpPr>
          <p:cNvPr id="3" name="Textfeld 2"/>
          <p:cNvSpPr txBox="1"/>
          <p:nvPr/>
        </p:nvSpPr>
        <p:spPr>
          <a:xfrm>
            <a:off x="255712" y="794073"/>
            <a:ext cx="1236236" cy="369332"/>
          </a:xfrm>
          <a:prstGeom prst="rect">
            <a:avLst/>
          </a:prstGeom>
          <a:noFill/>
        </p:spPr>
        <p:txBody>
          <a:bodyPr wrap="none" rtlCol="0">
            <a:spAutoFit/>
          </a:bodyPr>
          <a:lstStyle/>
          <a:p>
            <a:r>
              <a:rPr lang="de-DE" dirty="0" smtClean="0">
                <a:solidFill>
                  <a:schemeClr val="bg1"/>
                </a:solidFill>
              </a:rPr>
              <a:t>in Prozent</a:t>
            </a:r>
            <a:endParaRPr lang="de-DE" dirty="0">
              <a:solidFill>
                <a:schemeClr val="bg1"/>
              </a:solidFill>
            </a:endParaRPr>
          </a:p>
        </p:txBody>
      </p:sp>
      <p:sp>
        <p:nvSpPr>
          <p:cNvPr id="4" name="Textfeld 3"/>
          <p:cNvSpPr txBox="1"/>
          <p:nvPr/>
        </p:nvSpPr>
        <p:spPr>
          <a:xfrm>
            <a:off x="971600" y="4166111"/>
            <a:ext cx="686406" cy="307777"/>
          </a:xfrm>
          <a:prstGeom prst="rect">
            <a:avLst/>
          </a:prstGeom>
          <a:noFill/>
        </p:spPr>
        <p:txBody>
          <a:bodyPr wrap="none" rtlCol="0">
            <a:spAutoFit/>
          </a:bodyPr>
          <a:lstStyle/>
          <a:p>
            <a:r>
              <a:rPr lang="de-DE" sz="1400" dirty="0" smtClean="0">
                <a:solidFill>
                  <a:schemeClr val="bg1"/>
                </a:solidFill>
              </a:rPr>
              <a:t>n=303</a:t>
            </a:r>
            <a:endParaRPr lang="de-DE" dirty="0">
              <a:solidFill>
                <a:schemeClr val="bg1"/>
              </a:solidFill>
            </a:endParaRPr>
          </a:p>
        </p:txBody>
      </p:sp>
      <p:sp>
        <p:nvSpPr>
          <p:cNvPr id="17" name="Textfeld 16"/>
          <p:cNvSpPr txBox="1"/>
          <p:nvPr/>
        </p:nvSpPr>
        <p:spPr>
          <a:xfrm>
            <a:off x="2123728" y="4166111"/>
            <a:ext cx="686406" cy="307777"/>
          </a:xfrm>
          <a:prstGeom prst="rect">
            <a:avLst/>
          </a:prstGeom>
          <a:noFill/>
        </p:spPr>
        <p:txBody>
          <a:bodyPr wrap="none" rtlCol="0">
            <a:spAutoFit/>
          </a:bodyPr>
          <a:lstStyle/>
          <a:p>
            <a:r>
              <a:rPr lang="de-DE" sz="1400" dirty="0" smtClean="0">
                <a:solidFill>
                  <a:schemeClr val="bg1"/>
                </a:solidFill>
              </a:rPr>
              <a:t>n=198</a:t>
            </a:r>
            <a:endParaRPr lang="de-DE" dirty="0">
              <a:solidFill>
                <a:schemeClr val="bg1"/>
              </a:solidFill>
            </a:endParaRPr>
          </a:p>
        </p:txBody>
      </p:sp>
      <p:sp>
        <p:nvSpPr>
          <p:cNvPr id="18" name="Textfeld 17"/>
          <p:cNvSpPr txBox="1"/>
          <p:nvPr/>
        </p:nvSpPr>
        <p:spPr>
          <a:xfrm>
            <a:off x="3203848" y="4153724"/>
            <a:ext cx="686406" cy="307777"/>
          </a:xfrm>
          <a:prstGeom prst="rect">
            <a:avLst/>
          </a:prstGeom>
          <a:noFill/>
        </p:spPr>
        <p:txBody>
          <a:bodyPr wrap="none" rtlCol="0">
            <a:spAutoFit/>
          </a:bodyPr>
          <a:lstStyle/>
          <a:p>
            <a:r>
              <a:rPr lang="de-DE" sz="1400" dirty="0" smtClean="0">
                <a:solidFill>
                  <a:schemeClr val="bg1"/>
                </a:solidFill>
              </a:rPr>
              <a:t>n=129</a:t>
            </a:r>
            <a:endParaRPr lang="de-DE" dirty="0">
              <a:solidFill>
                <a:schemeClr val="bg1"/>
              </a:solidFill>
            </a:endParaRPr>
          </a:p>
        </p:txBody>
      </p:sp>
      <p:sp>
        <p:nvSpPr>
          <p:cNvPr id="19" name="Textfeld 18"/>
          <p:cNvSpPr txBox="1"/>
          <p:nvPr/>
        </p:nvSpPr>
        <p:spPr>
          <a:xfrm>
            <a:off x="4317642" y="4153724"/>
            <a:ext cx="686406" cy="307777"/>
          </a:xfrm>
          <a:prstGeom prst="rect">
            <a:avLst/>
          </a:prstGeom>
          <a:noFill/>
        </p:spPr>
        <p:txBody>
          <a:bodyPr wrap="none" rtlCol="0">
            <a:spAutoFit/>
          </a:bodyPr>
          <a:lstStyle/>
          <a:p>
            <a:r>
              <a:rPr lang="de-DE" sz="1400" dirty="0" smtClean="0">
                <a:solidFill>
                  <a:schemeClr val="bg1"/>
                </a:solidFill>
              </a:rPr>
              <a:t>n=149</a:t>
            </a:r>
            <a:endParaRPr lang="de-DE" dirty="0">
              <a:solidFill>
                <a:schemeClr val="bg1"/>
              </a:solidFill>
            </a:endParaRPr>
          </a:p>
        </p:txBody>
      </p:sp>
      <p:sp>
        <p:nvSpPr>
          <p:cNvPr id="21" name="Textfeld 20"/>
          <p:cNvSpPr txBox="1"/>
          <p:nvPr/>
        </p:nvSpPr>
        <p:spPr>
          <a:xfrm>
            <a:off x="-7662" y="5742546"/>
            <a:ext cx="7603997" cy="453970"/>
          </a:xfrm>
          <a:prstGeom prst="rect">
            <a:avLst/>
          </a:prstGeom>
          <a:noFill/>
        </p:spPr>
        <p:txBody>
          <a:bodyPr wrap="square" rtlCol="0">
            <a:spAutoFit/>
          </a:bodyPr>
          <a:lstStyle/>
          <a:p>
            <a:pPr>
              <a:spcAft>
                <a:spcPts val="300"/>
              </a:spcAft>
            </a:pPr>
            <a:r>
              <a:rPr lang="de-DE" sz="1000" dirty="0" smtClean="0"/>
              <a:t>Literaturempfehlungen: </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(1997). </a:t>
            </a:r>
            <a:r>
              <a:rPr lang="en-US" sz="1000" dirty="0">
                <a:ea typeface="Calibri"/>
                <a:cs typeface="Times New Roman"/>
              </a:rPr>
              <a:t>Twelve tips for effective PowerPoint presentations for the technologically challenged</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7662" y="5742546"/>
            <a:ext cx="7603997" cy="453970"/>
          </a:xfrm>
          <a:prstGeom prst="rect">
            <a:avLst/>
          </a:prstGeom>
          <a:noFill/>
        </p:spPr>
        <p:txBody>
          <a:bodyPr wrap="square" rtlCol="0">
            <a:spAutoFit/>
          </a:bodyPr>
          <a:lstStyle/>
          <a:p>
            <a:pPr>
              <a:spcAft>
                <a:spcPts val="300"/>
              </a:spcAft>
            </a:pPr>
            <a:r>
              <a:rPr lang="de-DE" sz="1000" dirty="0" smtClean="0"/>
              <a:t>Literaturempfehlungen: </a:t>
            </a:r>
          </a:p>
          <a:p>
            <a:r>
              <a:rPr lang="de-DE" sz="1000" dirty="0" err="1">
                <a:ea typeface="Times New Roman"/>
                <a:cs typeface="Times New Roman"/>
              </a:rPr>
              <a:t>Laidlaw</a:t>
            </a:r>
            <a:r>
              <a:rPr lang="de-DE" sz="1000" dirty="0">
                <a:ea typeface="Times New Roman"/>
                <a:cs typeface="Times New Roman"/>
              </a:rPr>
              <a:t> </a:t>
            </a:r>
            <a:r>
              <a:rPr lang="de-DE" sz="1000" dirty="0" smtClean="0">
                <a:ea typeface="Times New Roman"/>
                <a:cs typeface="Times New Roman"/>
              </a:rPr>
              <a:t>JM </a:t>
            </a:r>
            <a:r>
              <a:rPr lang="de-DE" sz="1000" dirty="0">
                <a:ea typeface="Times New Roman"/>
                <a:cs typeface="Times New Roman"/>
              </a:rPr>
              <a:t>(1987). </a:t>
            </a:r>
            <a:r>
              <a:rPr lang="en-US" sz="1000" dirty="0">
                <a:ea typeface="Times New Roman"/>
                <a:cs typeface="Times New Roman"/>
              </a:rPr>
              <a:t>Twelve tips on preparing 35 mm slides</a:t>
            </a:r>
          </a:p>
        </p:txBody>
      </p:sp>
      <p:grpSp>
        <p:nvGrpSpPr>
          <p:cNvPr id="2" name="Gruppieren 1"/>
          <p:cNvGrpSpPr/>
          <p:nvPr/>
        </p:nvGrpSpPr>
        <p:grpSpPr>
          <a:xfrm>
            <a:off x="-7662" y="-1"/>
            <a:ext cx="9151662" cy="5593839"/>
            <a:chOff x="-7662" y="-1"/>
            <a:chExt cx="9151662" cy="5593839"/>
          </a:xfrm>
        </p:grpSpPr>
        <p:sp>
          <p:nvSpPr>
            <p:cNvPr id="6" name="Rechteck 5"/>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CustomShape 2"/>
            <p:cNvSpPr/>
            <p:nvPr/>
          </p:nvSpPr>
          <p:spPr>
            <a:xfrm rot="180090">
              <a:off x="4335756" y="2978607"/>
              <a:ext cx="3216713" cy="2017913"/>
            </a:xfrm>
            <a:prstGeom prst="rect">
              <a:avLst/>
            </a:prstGeom>
            <a:solidFill>
              <a:schemeClr val="bg1">
                <a:lumMod val="75000"/>
              </a:schemeClr>
            </a:solidFill>
            <a:ln w="177840">
              <a:solidFill>
                <a:schemeClr val="bg1"/>
              </a:solidFill>
              <a:miter/>
            </a:ln>
            <a:effectLst>
              <a:glow rad="12700">
                <a:schemeClr val="accent1">
                  <a:satMod val="175000"/>
                  <a:alpha val="70000"/>
                </a:schemeClr>
              </a:glow>
              <a:outerShdw blurRad="50800" dist="127000" dir="85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sp>
        <p:pic>
          <p:nvPicPr>
            <p:cNvPr id="7172" name="Picture 4" descr="\\ad\home\schmidto\Windows\Desktop\Bild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0733">
              <a:off x="4430077" y="3056788"/>
              <a:ext cx="3065697" cy="1844552"/>
            </a:xfrm>
            <a:prstGeom prst="rect">
              <a:avLst/>
            </a:prstGeom>
            <a:noFill/>
            <a:extLst>
              <a:ext uri="{909E8E84-426E-40DD-AFC4-6F175D3DCCD1}">
                <a14:hiddenFill xmlns:a14="http://schemas.microsoft.com/office/drawing/2010/main">
                  <a:solidFill>
                    <a:srgbClr val="FFFFFF"/>
                  </a:solidFill>
                </a14:hiddenFill>
              </a:ext>
            </a:extLst>
          </p:spPr>
        </p:pic>
        <p:sp>
          <p:nvSpPr>
            <p:cNvPr id="4" name="CustomShape 2"/>
            <p:cNvSpPr/>
            <p:nvPr/>
          </p:nvSpPr>
          <p:spPr>
            <a:xfrm rot="21340800">
              <a:off x="1115040" y="2323150"/>
              <a:ext cx="3216713" cy="2017913"/>
            </a:xfrm>
            <a:prstGeom prst="rect">
              <a:avLst/>
            </a:prstGeom>
            <a:solidFill>
              <a:schemeClr val="bg1">
                <a:lumMod val="75000"/>
              </a:schemeClr>
            </a:solidFill>
            <a:ln w="177840">
              <a:solidFill>
                <a:schemeClr val="bg1"/>
              </a:solidFill>
              <a:miter/>
            </a:ln>
            <a:effectLst>
              <a:glow rad="12700">
                <a:schemeClr val="accent1">
                  <a:satMod val="175000"/>
                  <a:alpha val="70000"/>
                </a:schemeClr>
              </a:glow>
              <a:outerShdw blurRad="50800" dist="127000" dir="85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p:style>
        </p:sp>
        <p:pic>
          <p:nvPicPr>
            <p:cNvPr id="7171" name="Picture 3" descr="\\ad\home\schmidto\Windows\Desktop\Bild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51863">
              <a:off x="1273543" y="2499271"/>
              <a:ext cx="2905725" cy="1645754"/>
            </a:xfrm>
            <a:prstGeom prst="rect">
              <a:avLst/>
            </a:prstGeom>
            <a:noFill/>
            <a:extLst>
              <a:ext uri="{909E8E84-426E-40DD-AFC4-6F175D3DCCD1}">
                <a14:hiddenFill xmlns:a14="http://schemas.microsoft.com/office/drawing/2010/main">
                  <a:solidFill>
                    <a:srgbClr val="FFFFFF"/>
                  </a:solidFill>
                </a14:hiddenFill>
              </a:ext>
            </a:extLst>
          </p:spPr>
        </p:pic>
        <p:sp>
          <p:nvSpPr>
            <p:cNvPr id="11" name="CustomShape 1"/>
            <p:cNvSpPr/>
            <p:nvPr/>
          </p:nvSpPr>
          <p:spPr>
            <a:xfrm>
              <a:off x="-7662" y="404664"/>
              <a:ext cx="9151662" cy="1152128"/>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200" b="0" strike="noStrike" spc="-1" dirty="0" smtClean="0">
                  <a:solidFill>
                    <a:schemeClr val="bg1"/>
                  </a:solidFill>
                  <a:uFill>
                    <a:solidFill>
                      <a:srgbClr val="FFFFFF"/>
                    </a:solidFill>
                  </a:uFill>
                  <a:latin typeface="Arial Black"/>
                </a:rPr>
                <a:t>MACHEN SIE </a:t>
              </a:r>
              <a:r>
                <a:rPr lang="de-DE" sz="3200" b="0" strike="noStrike" spc="-1" smtClean="0">
                  <a:solidFill>
                    <a:schemeClr val="bg1"/>
                  </a:solidFill>
                  <a:uFill>
                    <a:solidFill>
                      <a:srgbClr val="FFFFFF"/>
                    </a:solidFill>
                  </a:uFill>
                  <a:latin typeface="Arial Black"/>
                </a:rPr>
                <a:t>ZAHLEN LEBENDIG</a:t>
              </a:r>
              <a:r>
                <a:rPr lang="de-DE" sz="3200" b="0" strike="noStrike" spc="-1" dirty="0" smtClean="0">
                  <a:solidFill>
                    <a:schemeClr val="bg1"/>
                  </a:solidFill>
                  <a:uFill>
                    <a:solidFill>
                      <a:srgbClr val="FFFFFF"/>
                    </a:solidFill>
                  </a:uFill>
                  <a:latin typeface="Arial Black"/>
                </a:rPr>
                <a:t>. </a:t>
              </a:r>
            </a:p>
            <a:p>
              <a:pPr algn="ctr"/>
              <a:r>
                <a:rPr lang="de-DE" sz="3200" spc="-1" dirty="0" smtClean="0">
                  <a:solidFill>
                    <a:schemeClr val="bg1"/>
                  </a:solidFill>
                  <a:uFill>
                    <a:solidFill>
                      <a:srgbClr val="FFFFFF"/>
                    </a:solidFill>
                  </a:uFill>
                  <a:latin typeface="Arial Black"/>
                </a:rPr>
                <a:t>GEBEN SIE IHNEN EINE BEDEUTUNG.</a:t>
              </a:r>
              <a:endParaRPr lang="de-DE" sz="2000" b="0" strike="noStrike" spc="-1" dirty="0">
                <a:solidFill>
                  <a:schemeClr val="bg1"/>
                </a:solidFill>
                <a:uFill>
                  <a:solidFill>
                    <a:srgbClr val="FFFFFF"/>
                  </a:solidFill>
                </a:uFill>
                <a:latin typeface="Arial Black"/>
              </a:endParaRPr>
            </a:p>
          </p:txBody>
        </p:sp>
        <p:sp>
          <p:nvSpPr>
            <p:cNvPr id="13" name="Rechteck 12"/>
            <p:cNvSpPr/>
            <p:nvPr/>
          </p:nvSpPr>
          <p:spPr>
            <a:xfrm>
              <a:off x="5328627" y="5378394"/>
              <a:ext cx="3811941" cy="200055"/>
            </a:xfrm>
            <a:prstGeom prst="rect">
              <a:avLst/>
            </a:prstGeom>
          </p:spPr>
          <p:txBody>
            <a:bodyPr wrap="none">
              <a:spAutoFit/>
            </a:bodyPr>
            <a:lstStyle/>
            <a:p>
              <a:pPr lvl="0" algn="r"/>
              <a:r>
                <a:rPr lang="de-DE" sz="700" spc="-1" dirty="0">
                  <a:uFill>
                    <a:solidFill>
                      <a:srgbClr val="FFFFFF"/>
                    </a:solidFill>
                  </a:uFill>
                  <a:ea typeface="Geneva"/>
                </a:rPr>
                <a:t>Foliendesign in Anlehnung an „</a:t>
              </a:r>
              <a:r>
                <a:rPr lang="de-DE" sz="700" spc="-1" dirty="0" err="1">
                  <a:uFill>
                    <a:solidFill>
                      <a:srgbClr val="FFFFFF"/>
                    </a:solidFill>
                  </a:uFill>
                  <a:ea typeface="Geneva"/>
                </a:rPr>
                <a:t>Steal</a:t>
              </a:r>
              <a:r>
                <a:rPr lang="de-DE" sz="700" spc="-1" dirty="0">
                  <a:uFill>
                    <a:solidFill>
                      <a:srgbClr val="FFFFFF"/>
                    </a:solidFill>
                  </a:uFill>
                  <a:ea typeface="Geneva"/>
                </a:rPr>
                <a:t> This </a:t>
              </a:r>
              <a:r>
                <a:rPr lang="de-DE" sz="700" spc="-1" dirty="0" err="1">
                  <a:uFill>
                    <a:solidFill>
                      <a:srgbClr val="FFFFFF"/>
                    </a:solidFill>
                  </a:uFill>
                  <a:ea typeface="Geneva"/>
                </a:rPr>
                <a:t>Presentation</a:t>
              </a:r>
              <a:r>
                <a:rPr lang="de-DE" sz="700" spc="-1" dirty="0">
                  <a:uFill>
                    <a:solidFill>
                      <a:srgbClr val="FFFFFF"/>
                    </a:solidFill>
                  </a:uFill>
                  <a:ea typeface="Geneva"/>
                </a:rPr>
                <a:t>“ von </a:t>
              </a:r>
              <a:r>
                <a:rPr lang="de-DE" sz="700" spc="-1" dirty="0">
                  <a:uFill>
                    <a:solidFill>
                      <a:srgbClr val="FFFFFF"/>
                    </a:solidFill>
                  </a:uFill>
                  <a:ea typeface="Geneva"/>
                  <a:hlinkClick r:id="rId5"/>
                </a:rPr>
                <a:t>Jesse </a:t>
              </a:r>
              <a:r>
                <a:rPr lang="de-DE" sz="700" spc="-1" dirty="0" err="1">
                  <a:uFill>
                    <a:solidFill>
                      <a:srgbClr val="FFFFFF"/>
                    </a:solidFill>
                  </a:uFill>
                  <a:ea typeface="Geneva"/>
                  <a:hlinkClick r:id="rId5"/>
                </a:rPr>
                <a:t>Desjardins</a:t>
              </a:r>
              <a:r>
                <a:rPr lang="de-DE" sz="700" spc="-1" dirty="0">
                  <a:uFill>
                    <a:solidFill>
                      <a:srgbClr val="FFFFFF"/>
                    </a:solidFill>
                  </a:uFill>
                  <a:ea typeface="Geneva"/>
                  <a:hlinkClick r:id="rId5"/>
                </a:rPr>
                <a:t> </a:t>
              </a:r>
              <a:r>
                <a:rPr lang="de-DE" sz="700" spc="-1" dirty="0">
                  <a:uFill>
                    <a:solidFill>
                      <a:srgbClr val="FFFFFF"/>
                    </a:solidFill>
                  </a:uFill>
                  <a:ea typeface="Geneva"/>
                </a:rPr>
                <a:t>via </a:t>
              </a:r>
              <a:r>
                <a:rPr lang="de-DE" sz="700" spc="-1" dirty="0">
                  <a:uFill>
                    <a:solidFill>
                      <a:srgbClr val="FFFFFF"/>
                    </a:solidFill>
                  </a:uFill>
                  <a:ea typeface="Geneva"/>
                  <a:hlinkClick r:id="rId6"/>
                </a:rPr>
                <a:t>slideshare</a:t>
              </a:r>
              <a:endParaRPr lang="de-DE" sz="4000" spc="-1" dirty="0">
                <a:uFill>
                  <a:solidFill>
                    <a:srgbClr val="FFFFFF"/>
                  </a:solidFill>
                </a:uFill>
              </a:endParaRPr>
            </a:p>
          </p:txBody>
        </p:sp>
      </p:grpSp>
    </p:spTree>
    <p:extLst>
      <p:ext uri="{BB962C8B-B14F-4D97-AF65-F5344CB8AC3E}">
        <p14:creationId xmlns:p14="http://schemas.microsoft.com/office/powerpoint/2010/main" val="3484637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CustomShape 1"/>
          <p:cNvSpPr/>
          <p:nvPr/>
        </p:nvSpPr>
        <p:spPr>
          <a:xfrm>
            <a:off x="0" y="2935039"/>
            <a:ext cx="9143640" cy="106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3200" b="0" strike="noStrike" spc="-1" dirty="0">
                <a:solidFill>
                  <a:srgbClr val="000000"/>
                </a:solidFill>
                <a:uFill>
                  <a:solidFill>
                    <a:srgbClr val="FFFFFF"/>
                  </a:solidFill>
                </a:uFill>
                <a:latin typeface="Arial Black"/>
                <a:ea typeface="Geneva"/>
              </a:rPr>
              <a:t>DON‘T BE AFRAID </a:t>
            </a:r>
            <a:endParaRPr lang="de-DE" sz="1800" b="0" strike="noStrike" spc="-1" dirty="0">
              <a:solidFill>
                <a:srgbClr val="000000"/>
              </a:solidFill>
              <a:uFill>
                <a:solidFill>
                  <a:srgbClr val="FFFFFF"/>
                </a:solidFill>
              </a:uFill>
              <a:latin typeface="Arial"/>
            </a:endParaRPr>
          </a:p>
          <a:p>
            <a:pPr algn="ctr">
              <a:lnSpc>
                <a:spcPct val="100000"/>
              </a:lnSpc>
            </a:pPr>
            <a:r>
              <a:rPr lang="de-DE" sz="3200" b="0" strike="noStrike" spc="-1" dirty="0">
                <a:solidFill>
                  <a:srgbClr val="000000"/>
                </a:solidFill>
                <a:uFill>
                  <a:solidFill>
                    <a:srgbClr val="FFFFFF"/>
                  </a:solidFill>
                </a:uFill>
                <a:latin typeface="Arial Black"/>
                <a:ea typeface="Geneva"/>
              </a:rPr>
              <a:t>OF WHITE SPACE!</a:t>
            </a:r>
            <a:endParaRPr lang="de-DE" sz="1800" b="0" strike="noStrike" spc="-1" dirty="0">
              <a:solidFill>
                <a:srgbClr val="000000"/>
              </a:solidFill>
              <a:uFill>
                <a:solidFill>
                  <a:srgbClr val="FFFFFF"/>
                </a:solidFill>
              </a:uFill>
              <a:latin typeface="Arial"/>
            </a:endParaRPr>
          </a:p>
        </p:txBody>
      </p:sp>
      <p:pic>
        <p:nvPicPr>
          <p:cNvPr id="211" name="Picture 2"/>
          <p:cNvPicPr/>
          <p:nvPr/>
        </p:nvPicPr>
        <p:blipFill>
          <a:blip r:embed="rId3" cstate="email">
            <a:extLst>
              <a:ext uri="{28A0092B-C50C-407E-A947-70E740481C1C}">
                <a14:useLocalDpi xmlns:a14="http://schemas.microsoft.com/office/drawing/2010/main"/>
              </a:ext>
            </a:extLst>
          </a:blip>
          <a:stretch/>
        </p:blipFill>
        <p:spPr>
          <a:xfrm>
            <a:off x="3811320" y="1700808"/>
            <a:ext cx="1336744" cy="1215368"/>
          </a:xfrm>
          <a:prstGeom prst="rect">
            <a:avLst/>
          </a:prstGeom>
          <a:ln>
            <a:noFill/>
          </a:ln>
        </p:spPr>
      </p:pic>
      <p:sp>
        <p:nvSpPr>
          <p:cNvPr id="212" name="CustomShape 2"/>
          <p:cNvSpPr/>
          <p:nvPr/>
        </p:nvSpPr>
        <p:spPr>
          <a:xfrm>
            <a:off x="6156360" y="5389414"/>
            <a:ext cx="2987640" cy="1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smtClean="0">
                <a:solidFill>
                  <a:srgbClr val="000000"/>
                </a:solidFill>
                <a:uFill>
                  <a:solidFill>
                    <a:srgbClr val="FFFFFF"/>
                  </a:solidFill>
                </a:uFill>
                <a:latin typeface="Arial"/>
                <a:ea typeface="Geneva"/>
              </a:rPr>
              <a:t>Icon: </a:t>
            </a:r>
            <a:r>
              <a:rPr lang="de-DE" sz="700" b="0" strike="noStrike" spc="-1" dirty="0">
                <a:solidFill>
                  <a:srgbClr val="000000"/>
                </a:solidFill>
                <a:uFill>
                  <a:solidFill>
                    <a:srgbClr val="FFFFFF"/>
                  </a:solidFill>
                </a:uFill>
                <a:latin typeface="Arial"/>
                <a:ea typeface="Geneva"/>
              </a:rPr>
              <a:t>„</a:t>
            </a:r>
            <a:r>
              <a:rPr lang="de-DE" sz="700" b="0" strike="noStrike" spc="-1" dirty="0" err="1">
                <a:solidFill>
                  <a:srgbClr val="000000"/>
                </a:solidFill>
                <a:uFill>
                  <a:solidFill>
                    <a:srgbClr val="FFFFFF"/>
                  </a:solidFill>
                </a:uFill>
                <a:latin typeface="Arial"/>
                <a:ea typeface="Geneva"/>
              </a:rPr>
              <a:t>änglstliche</a:t>
            </a:r>
            <a:r>
              <a:rPr lang="de-DE" sz="700" b="0" strike="noStrike" spc="-1" dirty="0">
                <a:solidFill>
                  <a:srgbClr val="000000"/>
                </a:solidFill>
                <a:uFill>
                  <a:solidFill>
                    <a:srgbClr val="FFFFFF"/>
                  </a:solidFill>
                </a:uFill>
                <a:latin typeface="Arial"/>
                <a:ea typeface="Geneva"/>
              </a:rPr>
              <a:t> Katze“ unter der Lizenz </a:t>
            </a:r>
            <a:r>
              <a:rPr lang="de-DE" sz="700" b="0" u="sng" strike="noStrike" spc="-1" dirty="0">
                <a:solidFill>
                  <a:srgbClr val="5781BD"/>
                </a:solidFill>
                <a:uFill>
                  <a:solidFill>
                    <a:srgbClr val="FFFFFF"/>
                  </a:solidFill>
                </a:uFill>
                <a:latin typeface="Arial"/>
                <a:ea typeface="Geneva"/>
                <a:hlinkClick r:id="rId4"/>
              </a:rPr>
              <a:t>CC0</a:t>
            </a:r>
            <a:r>
              <a:rPr lang="de-DE" sz="700" b="0" strike="noStrike" spc="-1" dirty="0">
                <a:solidFill>
                  <a:srgbClr val="000000"/>
                </a:solidFill>
                <a:uFill>
                  <a:solidFill>
                    <a:srgbClr val="FFFFFF"/>
                  </a:solidFill>
                </a:uFill>
                <a:latin typeface="Arial"/>
                <a:ea typeface="Geneva"/>
              </a:rPr>
              <a:t> via </a:t>
            </a:r>
            <a:r>
              <a:rPr lang="de-DE" sz="700" b="0" u="sng" strike="noStrike" spc="-1" dirty="0" err="1">
                <a:solidFill>
                  <a:srgbClr val="5781BD"/>
                </a:solidFill>
                <a:uFill>
                  <a:solidFill>
                    <a:srgbClr val="FFFFFF"/>
                  </a:solidFill>
                </a:uFill>
                <a:latin typeface="Arial"/>
                <a:ea typeface="Geneva"/>
                <a:hlinkClick r:id="rId5"/>
              </a:rPr>
              <a:t>pixybay</a:t>
            </a:r>
            <a:endParaRPr lang="de-DE" sz="1800" b="0" strike="noStrike" spc="-1" dirty="0">
              <a:solidFill>
                <a:srgbClr val="000000"/>
              </a:solidFill>
              <a:uFill>
                <a:solidFill>
                  <a:srgbClr val="FFFFFF"/>
                </a:solidFill>
              </a:uFill>
              <a:latin typeface="Arial"/>
            </a:endParaRPr>
          </a:p>
        </p:txBody>
      </p:sp>
      <p:sp>
        <p:nvSpPr>
          <p:cNvPr id="7" name="Textfeld 6"/>
          <p:cNvSpPr txBox="1"/>
          <p:nvPr/>
        </p:nvSpPr>
        <p:spPr>
          <a:xfrm>
            <a:off x="-7662" y="5742546"/>
            <a:ext cx="7603997" cy="453970"/>
          </a:xfrm>
          <a:prstGeom prst="rect">
            <a:avLst/>
          </a:prstGeom>
          <a:noFill/>
        </p:spPr>
        <p:txBody>
          <a:bodyPr wrap="square" rtlCol="0">
            <a:spAutoFit/>
          </a:bodyPr>
          <a:lstStyle/>
          <a:p>
            <a:pPr>
              <a:spcAft>
                <a:spcPts val="300"/>
              </a:spcAft>
            </a:pPr>
            <a:r>
              <a:rPr lang="de-DE" sz="1000" dirty="0" smtClean="0"/>
              <a:t>Literaturempfehlungen: </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(1997). </a:t>
            </a:r>
            <a:r>
              <a:rPr lang="en-US" sz="1000" dirty="0">
                <a:ea typeface="Calibri"/>
                <a:cs typeface="Times New Roman"/>
              </a:rPr>
              <a:t>Twelve tips for effective PowerPoint presentations for the technologically challenged</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p:blipFill>
        <p:spPr>
          <a:xfrm>
            <a:off x="0" y="0"/>
            <a:ext cx="9144000" cy="5589000"/>
          </a:xfrm>
          <a:prstGeom prst="rect">
            <a:avLst/>
          </a:prstGeom>
          <a:ln>
            <a:noFill/>
          </a:ln>
        </p:spPr>
      </p:pic>
      <p:sp>
        <p:nvSpPr>
          <p:cNvPr id="136" name="CustomShape 1"/>
          <p:cNvSpPr/>
          <p:nvPr/>
        </p:nvSpPr>
        <p:spPr>
          <a:xfrm>
            <a:off x="5868144" y="5373216"/>
            <a:ext cx="3274056"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err="1">
                <a:solidFill>
                  <a:schemeClr val="bg1"/>
                </a:solidFill>
                <a:uFill>
                  <a:solidFill>
                    <a:srgbClr val="FFFFFF"/>
                  </a:solidFill>
                </a:uFill>
                <a:latin typeface="Arial"/>
                <a:ea typeface="Geneva"/>
              </a:rPr>
              <a:t>hörsaal</a:t>
            </a:r>
            <a:r>
              <a:rPr lang="de-DE" sz="700" b="0" strike="noStrike" spc="-1" dirty="0">
                <a:solidFill>
                  <a:schemeClr val="bg1"/>
                </a:solidFill>
                <a:uFill>
                  <a:solidFill>
                    <a:srgbClr val="FFFFFF"/>
                  </a:solidFill>
                </a:uFill>
                <a:latin typeface="Arial"/>
                <a:ea typeface="Geneva"/>
              </a:rPr>
              <a:t> </a:t>
            </a:r>
            <a:r>
              <a:rPr lang="de-DE" sz="700" b="0" strike="noStrike" spc="-1" dirty="0" err="1">
                <a:solidFill>
                  <a:schemeClr val="bg1"/>
                </a:solidFill>
                <a:uFill>
                  <a:solidFill>
                    <a:srgbClr val="FFFFFF"/>
                  </a:solidFill>
                </a:uFill>
                <a:latin typeface="Arial"/>
                <a:ea typeface="Geneva"/>
              </a:rPr>
              <a:t>hochschule</a:t>
            </a:r>
            <a:r>
              <a:rPr lang="de-DE" sz="700" b="0" strike="noStrike" spc="-1" dirty="0">
                <a:solidFill>
                  <a:schemeClr val="bg1"/>
                </a:solidFill>
                <a:uFill>
                  <a:solidFill>
                    <a:srgbClr val="FFFFFF"/>
                  </a:solidFill>
                </a:uFill>
                <a:latin typeface="Arial"/>
                <a:ea typeface="Geneva"/>
              </a:rPr>
              <a:t>“ von </a:t>
            </a:r>
            <a:r>
              <a:rPr lang="de-DE" sz="700" b="0" u="sng" strike="noStrike" spc="-1" dirty="0" err="1">
                <a:solidFill>
                  <a:schemeClr val="bg1"/>
                </a:solidFill>
                <a:uFill>
                  <a:solidFill>
                    <a:srgbClr val="FFFFFF"/>
                  </a:solidFill>
                </a:uFill>
                <a:latin typeface="Arial"/>
                <a:ea typeface="Geneva"/>
                <a:hlinkClick r:id="rId5"/>
              </a:rPr>
              <a:t>Wokandapix</a:t>
            </a:r>
            <a:r>
              <a:rPr lang="de-DE" sz="700" b="0" u="sng" strike="noStrike" spc="-1" dirty="0">
                <a:solidFill>
                  <a:schemeClr val="bg1"/>
                </a:solidFill>
                <a:uFill>
                  <a:solidFill>
                    <a:srgbClr val="FFFFFF"/>
                  </a:solidFill>
                </a:uFill>
                <a:latin typeface="Arial"/>
                <a:ea typeface="Geneva"/>
                <a:hlinkClick r:id="rId5"/>
              </a:rPr>
              <a:t> </a:t>
            </a:r>
            <a:r>
              <a:rPr lang="de-DE" sz="700" b="0" strike="noStrike" spc="-1" dirty="0">
                <a:solidFill>
                  <a:schemeClr val="bg1"/>
                </a:solidFill>
                <a:uFill>
                  <a:solidFill>
                    <a:srgbClr val="FFFFFF"/>
                  </a:solidFill>
                </a:uFill>
                <a:latin typeface="Arial"/>
                <a:ea typeface="Geneva"/>
              </a:rPr>
              <a:t>unter der Lizenz </a:t>
            </a:r>
            <a:r>
              <a:rPr lang="de-DE" sz="700" b="0" u="sng" strike="noStrike" spc="-1" dirty="0">
                <a:solidFill>
                  <a:schemeClr val="bg1"/>
                </a:solidFill>
                <a:uFill>
                  <a:solidFill>
                    <a:srgbClr val="FFFFFF"/>
                  </a:solidFill>
                </a:uFill>
                <a:latin typeface="Arial"/>
                <a:ea typeface="Geneva"/>
                <a:hlinkClick r:id="rId6"/>
              </a:rPr>
              <a:t>CC0</a:t>
            </a:r>
            <a:r>
              <a:rPr lang="de-DE" sz="700" b="0" strike="noStrike" spc="-1" dirty="0">
                <a:solidFill>
                  <a:schemeClr val="bg1"/>
                </a:solidFill>
                <a:uFill>
                  <a:solidFill>
                    <a:srgbClr val="FFFFFF"/>
                  </a:solidFill>
                </a:uFill>
                <a:latin typeface="Arial"/>
                <a:ea typeface="Geneva"/>
              </a:rPr>
              <a:t> via </a:t>
            </a:r>
            <a:r>
              <a:rPr lang="de-DE" sz="700" b="0" u="sng" strike="noStrike" spc="-1" dirty="0">
                <a:solidFill>
                  <a:schemeClr val="bg1"/>
                </a:solidFill>
                <a:uFill>
                  <a:solidFill>
                    <a:srgbClr val="FFFFFF"/>
                  </a:solidFill>
                </a:uFill>
                <a:latin typeface="Arial"/>
                <a:ea typeface="Geneva"/>
                <a:hlinkClick r:id="rId7"/>
              </a:rPr>
              <a:t>pixabay</a:t>
            </a:r>
            <a:endParaRPr lang="de-DE" sz="1600" b="0" strike="noStrike" spc="-1" dirty="0">
              <a:solidFill>
                <a:schemeClr val="bg1"/>
              </a:solidFill>
              <a:uFill>
                <a:solidFill>
                  <a:srgbClr val="FFFFFF"/>
                </a:solidFill>
              </a:uFill>
              <a:latin typeface="Arial"/>
            </a:endParaRPr>
          </a:p>
        </p:txBody>
      </p:sp>
      <p:sp>
        <p:nvSpPr>
          <p:cNvPr id="137" name="CustomShape 2"/>
          <p:cNvSpPr/>
          <p:nvPr/>
        </p:nvSpPr>
        <p:spPr>
          <a:xfrm>
            <a:off x="0" y="2225160"/>
            <a:ext cx="9142200" cy="1309320"/>
          </a:xfrm>
          <a:prstGeom prst="rect">
            <a:avLst/>
          </a:prstGeom>
          <a:solidFill>
            <a:schemeClr val="tx1">
              <a:alpha val="50000"/>
            </a:schemeClr>
          </a:solidFill>
          <a:ln>
            <a:noFill/>
          </a:ln>
          <a:effectLst>
            <a:outerShdw blurRad="50800" dist="38100" dir="16200000"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000" b="0" strike="noStrike" spc="-1" dirty="0">
                <a:solidFill>
                  <a:schemeClr val="bg1"/>
                </a:solidFill>
                <a:uFill>
                  <a:solidFill>
                    <a:srgbClr val="FFFFFF"/>
                  </a:solidFill>
                </a:uFill>
                <a:latin typeface="Arial Black"/>
                <a:ea typeface="Geneva"/>
              </a:rPr>
              <a:t>POWERPOINT</a:t>
            </a:r>
            <a:endParaRPr lang="de-DE" sz="1800" b="0" strike="noStrike" spc="-1" dirty="0">
              <a:solidFill>
                <a:schemeClr val="bg1"/>
              </a:solidFill>
              <a:uFill>
                <a:solidFill>
                  <a:srgbClr val="FFFFFF"/>
                </a:solidFill>
              </a:uFill>
              <a:latin typeface="Arial"/>
            </a:endParaRPr>
          </a:p>
          <a:p>
            <a:pPr algn="ctr">
              <a:lnSpc>
                <a:spcPct val="100000"/>
              </a:lnSpc>
            </a:pPr>
            <a:r>
              <a:rPr lang="de-DE" sz="4000" b="0" strike="noStrike" spc="-1" dirty="0">
                <a:solidFill>
                  <a:srgbClr val="FFFFFF"/>
                </a:solidFill>
                <a:uFill>
                  <a:solidFill>
                    <a:srgbClr val="FFFFFF"/>
                  </a:solidFill>
                </a:uFill>
                <a:latin typeface="Arial Black"/>
                <a:ea typeface="Geneva"/>
              </a:rPr>
              <a:t>IN DER </a:t>
            </a:r>
            <a:r>
              <a:rPr lang="de-DE" sz="4000" b="0" strike="noStrike" spc="-1" dirty="0" smtClean="0">
                <a:solidFill>
                  <a:srgbClr val="FFFFFF"/>
                </a:solidFill>
                <a:uFill>
                  <a:solidFill>
                    <a:srgbClr val="FFFFFF"/>
                  </a:solidFill>
                </a:uFill>
                <a:latin typeface="Arial Black"/>
                <a:ea typeface="Geneva"/>
              </a:rPr>
              <a:t>HOCHSCHULE</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stomShape 1"/>
          <p:cNvSpPr/>
          <p:nvPr/>
        </p:nvSpPr>
        <p:spPr>
          <a:xfrm>
            <a:off x="36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5" name="Rechteck 4"/>
          <p:cNvSpPr/>
          <p:nvPr/>
        </p:nvSpPr>
        <p:spPr>
          <a:xfrm>
            <a:off x="1403648" y="2290234"/>
            <a:ext cx="2664296" cy="19442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562532" y="2434250"/>
            <a:ext cx="23762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1561994" y="2863538"/>
            <a:ext cx="2376264" cy="11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843808" y="3058684"/>
            <a:ext cx="1094988" cy="73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562532" y="3068059"/>
            <a:ext cx="1188132" cy="11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561994" y="3257692"/>
            <a:ext cx="1188132" cy="11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1564198" y="3451886"/>
            <a:ext cx="1188132" cy="11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561994" y="3874410"/>
            <a:ext cx="2381027"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561994" y="3655036"/>
            <a:ext cx="561734"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190596" y="3659501"/>
            <a:ext cx="561734"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004048" y="2285584"/>
            <a:ext cx="2664296" cy="19442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292080" y="3154447"/>
            <a:ext cx="2088232" cy="22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1862680" y="1700808"/>
            <a:ext cx="1779654" cy="584775"/>
          </a:xfrm>
          <a:prstGeom prst="rect">
            <a:avLst/>
          </a:prstGeom>
          <a:noFill/>
        </p:spPr>
        <p:txBody>
          <a:bodyPr wrap="none" rtlCol="0">
            <a:spAutoFit/>
          </a:bodyPr>
          <a:lstStyle/>
          <a:p>
            <a:r>
              <a:rPr lang="de-DE" sz="3200" dirty="0" smtClean="0">
                <a:solidFill>
                  <a:schemeClr val="bg1"/>
                </a:solidFill>
              </a:rPr>
              <a:t>Nicht so.</a:t>
            </a:r>
            <a:endParaRPr lang="de-DE" sz="3200" dirty="0">
              <a:solidFill>
                <a:schemeClr val="bg1"/>
              </a:solidFill>
            </a:endParaRPr>
          </a:p>
        </p:txBody>
      </p:sp>
      <p:sp>
        <p:nvSpPr>
          <p:cNvPr id="25" name="Textfeld 24"/>
          <p:cNvSpPr txBox="1"/>
          <p:nvPr/>
        </p:nvSpPr>
        <p:spPr>
          <a:xfrm>
            <a:off x="5292080" y="1700809"/>
            <a:ext cx="2121093" cy="584775"/>
          </a:xfrm>
          <a:prstGeom prst="rect">
            <a:avLst/>
          </a:prstGeom>
          <a:noFill/>
        </p:spPr>
        <p:txBody>
          <a:bodyPr wrap="none" rtlCol="0">
            <a:spAutoFit/>
          </a:bodyPr>
          <a:lstStyle/>
          <a:p>
            <a:r>
              <a:rPr lang="de-DE" sz="3200" dirty="0" smtClean="0">
                <a:solidFill>
                  <a:schemeClr val="bg1"/>
                </a:solidFill>
              </a:rPr>
              <a:t>Besser so.</a:t>
            </a:r>
            <a:endParaRPr lang="de-DE" sz="3200" dirty="0">
              <a:solidFill>
                <a:schemeClr val="bg1"/>
              </a:solidFill>
            </a:endParaRPr>
          </a:p>
        </p:txBody>
      </p:sp>
    </p:spTree>
    <p:extLst>
      <p:ext uri="{BB962C8B-B14F-4D97-AF65-F5344CB8AC3E}">
        <p14:creationId xmlns:p14="http://schemas.microsoft.com/office/powerpoint/2010/main" val="237355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Grafik 2"/>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p:blipFill>
        <p:spPr>
          <a:xfrm>
            <a:off x="0" y="0"/>
            <a:ext cx="9143640" cy="5589000"/>
          </a:xfrm>
          <a:prstGeom prst="rect">
            <a:avLst/>
          </a:prstGeom>
          <a:ln>
            <a:noFill/>
          </a:ln>
        </p:spPr>
      </p:pic>
      <p:sp>
        <p:nvSpPr>
          <p:cNvPr id="214" name="CustomShape 1"/>
          <p:cNvSpPr/>
          <p:nvPr/>
        </p:nvSpPr>
        <p:spPr>
          <a:xfrm>
            <a:off x="3240" y="2420888"/>
            <a:ext cx="9140400" cy="1224136"/>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chemeClr val="bg1"/>
                </a:solidFill>
                <a:uFill>
                  <a:solidFill>
                    <a:srgbClr val="FFFFFF"/>
                  </a:solidFill>
                </a:uFill>
                <a:latin typeface="Arial Black"/>
                <a:ea typeface="Geneva"/>
              </a:rPr>
              <a:t>ÜBERLASTEN SIE DIE </a:t>
            </a:r>
            <a:br>
              <a:rPr lang="de-DE" sz="3600" b="0" strike="noStrike" spc="-1" dirty="0" smtClean="0">
                <a:solidFill>
                  <a:schemeClr val="bg1"/>
                </a:solidFill>
                <a:uFill>
                  <a:solidFill>
                    <a:srgbClr val="FFFFFF"/>
                  </a:solidFill>
                </a:uFill>
                <a:latin typeface="Arial Black"/>
                <a:ea typeface="Geneva"/>
              </a:rPr>
            </a:br>
            <a:r>
              <a:rPr lang="de-DE" sz="3600" b="0" strike="noStrike" spc="-1" dirty="0" smtClean="0">
                <a:solidFill>
                  <a:schemeClr val="bg1"/>
                </a:solidFill>
                <a:uFill>
                  <a:solidFill>
                    <a:srgbClr val="FFFFFF"/>
                  </a:solidFill>
                </a:uFill>
                <a:latin typeface="Arial Black"/>
                <a:ea typeface="Geneva"/>
              </a:rPr>
              <a:t>FOLIE NICHT! </a:t>
            </a:r>
            <a:endParaRPr lang="de-DE" sz="1800" b="0" strike="noStrike" spc="-1" dirty="0">
              <a:solidFill>
                <a:schemeClr val="bg1"/>
              </a:solidFill>
              <a:uFill>
                <a:solidFill>
                  <a:srgbClr val="FFFFFF"/>
                </a:solidFill>
              </a:uFill>
              <a:latin typeface="Arial Black"/>
            </a:endParaRPr>
          </a:p>
        </p:txBody>
      </p:sp>
      <p:sp>
        <p:nvSpPr>
          <p:cNvPr id="215" name="CustomShape 2"/>
          <p:cNvSpPr/>
          <p:nvPr/>
        </p:nvSpPr>
        <p:spPr>
          <a:xfrm>
            <a:off x="5076056" y="5376960"/>
            <a:ext cx="4067944"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„Bike </a:t>
            </a:r>
            <a:r>
              <a:rPr lang="de-DE" sz="700" b="0" strike="noStrike" spc="-1" dirty="0" err="1">
                <a:solidFill>
                  <a:schemeClr val="bg1"/>
                </a:solidFill>
                <a:uFill>
                  <a:solidFill>
                    <a:srgbClr val="FFFFFF"/>
                  </a:solidFill>
                </a:uFill>
                <a:latin typeface="Arial"/>
                <a:ea typeface="Geneva"/>
              </a:rPr>
              <a:t>of</a:t>
            </a:r>
            <a:r>
              <a:rPr lang="de-DE" sz="700" b="0" strike="noStrike" spc="-1" dirty="0">
                <a:solidFill>
                  <a:schemeClr val="bg1"/>
                </a:solidFill>
                <a:uFill>
                  <a:solidFill>
                    <a:srgbClr val="FFFFFF"/>
                  </a:solidFill>
                </a:uFill>
                <a:latin typeface="Arial"/>
                <a:ea typeface="Geneva"/>
              </a:rPr>
              <a:t> </a:t>
            </a:r>
            <a:r>
              <a:rPr lang="de-DE" sz="700" b="0" strike="noStrike" spc="-1" dirty="0" err="1">
                <a:solidFill>
                  <a:schemeClr val="bg1"/>
                </a:solidFill>
                <a:uFill>
                  <a:solidFill>
                    <a:srgbClr val="FFFFFF"/>
                  </a:solidFill>
                </a:uFill>
                <a:latin typeface="Arial"/>
                <a:ea typeface="Geneva"/>
              </a:rPr>
              <a:t>Burden</a:t>
            </a:r>
            <a:r>
              <a:rPr lang="de-DE" sz="700" b="0" strike="noStrike" spc="-1" dirty="0">
                <a:solidFill>
                  <a:schemeClr val="bg1"/>
                </a:solidFill>
                <a:uFill>
                  <a:solidFill>
                    <a:srgbClr val="FFFFFF"/>
                  </a:solidFill>
                </a:uFill>
                <a:latin typeface="Arial"/>
                <a:ea typeface="Geneva"/>
              </a:rPr>
              <a:t> in Vietnam “  von </a:t>
            </a:r>
            <a:r>
              <a:rPr lang="de-DE" sz="700" b="0" u="sng" strike="noStrike" spc="-1" dirty="0" err="1">
                <a:solidFill>
                  <a:schemeClr val="bg1"/>
                </a:solidFill>
                <a:uFill>
                  <a:solidFill>
                    <a:srgbClr val="FFFFFF"/>
                  </a:solidFill>
                </a:uFill>
                <a:latin typeface="Arial"/>
                <a:ea typeface="Geneva"/>
                <a:hlinkClick r:id="rId5"/>
              </a:rPr>
              <a:t>Graeme</a:t>
            </a:r>
            <a:r>
              <a:rPr lang="de-DE" sz="700" b="0" u="sng" strike="noStrike" spc="-1" dirty="0">
                <a:solidFill>
                  <a:schemeClr val="bg1"/>
                </a:solidFill>
                <a:uFill>
                  <a:solidFill>
                    <a:srgbClr val="FFFFFF"/>
                  </a:solidFill>
                </a:uFill>
                <a:latin typeface="Arial"/>
                <a:ea typeface="Geneva"/>
                <a:hlinkClick r:id="rId5"/>
              </a:rPr>
              <a:t> Newcomb </a:t>
            </a:r>
            <a:r>
              <a:rPr lang="de-DE" sz="700" b="0" strike="noStrike" spc="-1" dirty="0">
                <a:solidFill>
                  <a:schemeClr val="bg1"/>
                </a:solidFill>
                <a:uFill>
                  <a:solidFill>
                    <a:srgbClr val="FFFFFF"/>
                  </a:solidFill>
                </a:uFill>
                <a:latin typeface="Arial"/>
                <a:ea typeface="Geneva"/>
              </a:rPr>
              <a:t> unter der Lizenz </a:t>
            </a:r>
            <a:r>
              <a:rPr lang="de-DE" sz="700" b="0" u="sng" strike="noStrike" spc="-1" dirty="0">
                <a:solidFill>
                  <a:schemeClr val="bg1"/>
                </a:solidFill>
                <a:uFill>
                  <a:solidFill>
                    <a:srgbClr val="FFFFFF"/>
                  </a:solidFill>
                </a:uFill>
                <a:latin typeface="Arial"/>
                <a:ea typeface="Geneva"/>
                <a:hlinkClick r:id="rId6"/>
              </a:rPr>
              <a:t>CC BY 2.0 </a:t>
            </a:r>
            <a:r>
              <a:rPr lang="de-DE" sz="700" b="0" strike="noStrike" spc="-1" dirty="0">
                <a:solidFill>
                  <a:schemeClr val="bg1"/>
                </a:solidFill>
                <a:uFill>
                  <a:solidFill>
                    <a:srgbClr val="FFFFFF"/>
                  </a:solidFill>
                </a:uFill>
                <a:latin typeface="Arial"/>
                <a:ea typeface="Geneva"/>
              </a:rPr>
              <a:t>via </a:t>
            </a:r>
            <a:r>
              <a:rPr lang="de-DE" sz="700" b="0" u="sng" strike="noStrike" spc="-1" dirty="0">
                <a:solidFill>
                  <a:schemeClr val="bg1"/>
                </a:solidFill>
                <a:uFill>
                  <a:solidFill>
                    <a:srgbClr val="FFFFFF"/>
                  </a:solidFill>
                </a:uFill>
                <a:latin typeface="Arial"/>
                <a:ea typeface="Geneva"/>
                <a:hlinkClick r:id="rId7"/>
              </a:rPr>
              <a:t>flickr</a:t>
            </a:r>
            <a:endParaRPr lang="de-DE" sz="1600" b="0" strike="noStrike" spc="-1" dirty="0">
              <a:solidFill>
                <a:schemeClr val="bg1"/>
              </a:solidFill>
              <a:uFill>
                <a:solidFill>
                  <a:srgbClr val="FFFFFF"/>
                </a:solidFill>
              </a:uFill>
              <a:latin typeface="Arial"/>
            </a:endParaRPr>
          </a:p>
        </p:txBody>
      </p:sp>
      <p:sp>
        <p:nvSpPr>
          <p:cNvPr id="7" name="Textfeld 6"/>
          <p:cNvSpPr txBox="1"/>
          <p:nvPr/>
        </p:nvSpPr>
        <p:spPr>
          <a:xfrm>
            <a:off x="-7662" y="5742546"/>
            <a:ext cx="7603997" cy="746358"/>
          </a:xfrm>
          <a:prstGeom prst="rect">
            <a:avLst/>
          </a:prstGeom>
          <a:noFill/>
        </p:spPr>
        <p:txBody>
          <a:bodyPr wrap="square" rtlCol="0">
            <a:spAutoFit/>
          </a:bodyPr>
          <a:lstStyle/>
          <a:p>
            <a:pPr>
              <a:spcAft>
                <a:spcPts val="300"/>
              </a:spcAft>
            </a:pPr>
            <a:r>
              <a:rPr lang="de-DE" sz="1000" dirty="0" smtClean="0"/>
              <a:t>Literaturempfehlungen: </a:t>
            </a:r>
          </a:p>
          <a:p>
            <a:r>
              <a:rPr lang="en-US" sz="1000" dirty="0">
                <a:ea typeface="Calibri"/>
                <a:cs typeface="Times New Roman"/>
              </a:rPr>
              <a:t>Mayer </a:t>
            </a:r>
            <a:r>
              <a:rPr lang="en-US" sz="1000" dirty="0" smtClean="0">
                <a:ea typeface="Calibri"/>
                <a:cs typeface="Times New Roman"/>
              </a:rPr>
              <a:t>RE </a:t>
            </a:r>
            <a:r>
              <a:rPr lang="en-US" sz="1000" dirty="0">
                <a:ea typeface="Calibri"/>
                <a:cs typeface="Times New Roman"/>
              </a:rPr>
              <a:t>&amp; Moreno </a:t>
            </a:r>
            <a:r>
              <a:rPr lang="en-US" sz="1000" dirty="0" smtClean="0">
                <a:ea typeface="Calibri"/>
                <a:cs typeface="Times New Roman"/>
              </a:rPr>
              <a:t>R </a:t>
            </a:r>
            <a:r>
              <a:rPr lang="en-US" sz="1000" dirty="0">
                <a:ea typeface="Calibri"/>
                <a:cs typeface="Times New Roman"/>
              </a:rPr>
              <a:t>(2003). Nine ways to reduce cognitive load in multimedia </a:t>
            </a:r>
            <a:r>
              <a:rPr lang="en-US" sz="1000" dirty="0" smtClean="0">
                <a:ea typeface="Calibri"/>
                <a:cs typeface="Times New Roman"/>
              </a:rPr>
              <a:t>learning</a:t>
            </a:r>
          </a:p>
          <a:p>
            <a:r>
              <a:rPr lang="de-DE" sz="1000" dirty="0">
                <a:cs typeface="Times New Roman"/>
              </a:rPr>
              <a:t>Reynolds </a:t>
            </a:r>
            <a:r>
              <a:rPr lang="de-DE" sz="1000" dirty="0" smtClean="0">
                <a:cs typeface="Times New Roman"/>
              </a:rPr>
              <a:t>G </a:t>
            </a:r>
            <a:r>
              <a:rPr lang="de-DE" sz="1000" dirty="0">
                <a:cs typeface="Times New Roman"/>
              </a:rPr>
              <a:t>(2008). 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a:cs typeface="Times New Roman"/>
              </a:rPr>
              <a:t>Delivery</a:t>
            </a:r>
            <a:endParaRPr lang="de-DE" sz="1000" dirty="0"/>
          </a:p>
          <a:p>
            <a:r>
              <a:rPr lang="de-DE" sz="1000" dirty="0" smtClean="0"/>
              <a:t> </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1"/>
            <a:ext cx="9144000" cy="5589000"/>
          </a:xfrm>
          <a:prstGeom prst="rect">
            <a:avLst/>
          </a:prstGeom>
        </p:spPr>
      </p:pic>
      <p:sp>
        <p:nvSpPr>
          <p:cNvPr id="5" name="Rechteck 4"/>
          <p:cNvSpPr/>
          <p:nvPr/>
        </p:nvSpPr>
        <p:spPr>
          <a:xfrm>
            <a:off x="5523392" y="5388945"/>
            <a:ext cx="3620607" cy="200055"/>
          </a:xfrm>
          <a:prstGeom prst="rect">
            <a:avLst/>
          </a:prstGeom>
        </p:spPr>
        <p:txBody>
          <a:bodyPr wrap="none">
            <a:spAutoFit/>
          </a:bodyPr>
          <a:lstStyle/>
          <a:p>
            <a:pPr lvl="0"/>
            <a:r>
              <a:rPr lang="de-DE" sz="700" spc="-1" dirty="0">
                <a:solidFill>
                  <a:srgbClr val="FFFFFF"/>
                </a:solidFill>
                <a:uFill>
                  <a:solidFill>
                    <a:srgbClr val="FFFFFF"/>
                  </a:solidFill>
                </a:uFill>
                <a:ea typeface="Geneva"/>
              </a:rPr>
              <a:t>Foto: </a:t>
            </a:r>
            <a:r>
              <a:rPr lang="de-DE" sz="700" spc="-1" dirty="0" smtClean="0">
                <a:solidFill>
                  <a:srgbClr val="FFFFFF"/>
                </a:solidFill>
                <a:uFill>
                  <a:solidFill>
                    <a:srgbClr val="FFFFFF"/>
                  </a:solidFill>
                </a:uFill>
                <a:ea typeface="Geneva"/>
              </a:rPr>
              <a:t>„Baustelle Abendstimmung“  </a:t>
            </a:r>
            <a:r>
              <a:rPr lang="de-DE" sz="700" spc="-1" dirty="0">
                <a:solidFill>
                  <a:srgbClr val="FFFFFF"/>
                </a:solidFill>
                <a:uFill>
                  <a:solidFill>
                    <a:srgbClr val="FFFFFF"/>
                  </a:solidFill>
                </a:uFill>
                <a:ea typeface="Geneva"/>
              </a:rPr>
              <a:t>von </a:t>
            </a:r>
            <a:r>
              <a:rPr lang="de-DE" sz="700" u="sng" spc="-1" dirty="0" smtClean="0">
                <a:solidFill>
                  <a:srgbClr val="5781BD"/>
                </a:solidFill>
                <a:uFill>
                  <a:solidFill>
                    <a:srgbClr val="FFFFFF"/>
                  </a:solidFill>
                </a:uFill>
                <a:ea typeface="Geneva"/>
                <a:hlinkClick r:id="rId5"/>
              </a:rPr>
              <a:t>MichaelGaida </a:t>
            </a:r>
            <a:r>
              <a:rPr lang="de-DE" sz="700" spc="-1" dirty="0" smtClean="0">
                <a:solidFill>
                  <a:srgbClr val="FFFFFF"/>
                </a:solidFill>
                <a:uFill>
                  <a:solidFill>
                    <a:srgbClr val="FFFFFF"/>
                  </a:solidFill>
                </a:uFill>
                <a:ea typeface="Geneva"/>
              </a:rPr>
              <a:t>unter </a:t>
            </a:r>
            <a:r>
              <a:rPr lang="de-DE" sz="700" spc="-1" dirty="0">
                <a:solidFill>
                  <a:srgbClr val="FFFFFF"/>
                </a:solidFill>
                <a:uFill>
                  <a:solidFill>
                    <a:srgbClr val="FFFFFF"/>
                  </a:solidFill>
                </a:uFill>
                <a:ea typeface="Geneva"/>
              </a:rPr>
              <a:t>der Lizenz </a:t>
            </a:r>
            <a:r>
              <a:rPr lang="de-DE" sz="700" u="sng" spc="-1" dirty="0" smtClean="0">
                <a:solidFill>
                  <a:srgbClr val="5781BD"/>
                </a:solidFill>
                <a:uFill>
                  <a:solidFill>
                    <a:srgbClr val="FFFFFF"/>
                  </a:solidFill>
                </a:uFill>
                <a:ea typeface="Geneva"/>
                <a:hlinkClick r:id="rId6"/>
              </a:rPr>
              <a:t>CC0</a:t>
            </a:r>
            <a:r>
              <a:rPr lang="de-DE" sz="700" u="sng" spc="-1" dirty="0" smtClean="0">
                <a:solidFill>
                  <a:srgbClr val="5781BD"/>
                </a:solidFill>
                <a:uFill>
                  <a:solidFill>
                    <a:srgbClr val="FFFFFF"/>
                  </a:solidFill>
                </a:uFill>
                <a:ea typeface="Geneva"/>
              </a:rPr>
              <a:t> </a:t>
            </a:r>
            <a:r>
              <a:rPr lang="de-DE" sz="700" spc="-1" dirty="0" smtClean="0">
                <a:solidFill>
                  <a:srgbClr val="FFFFFF"/>
                </a:solidFill>
                <a:uFill>
                  <a:solidFill>
                    <a:srgbClr val="FFFFFF"/>
                  </a:solidFill>
                </a:uFill>
                <a:ea typeface="Geneva"/>
              </a:rPr>
              <a:t>via </a:t>
            </a:r>
            <a:r>
              <a:rPr lang="de-DE" sz="700" u="sng" spc="-1" dirty="0" smtClean="0">
                <a:solidFill>
                  <a:srgbClr val="5781BD"/>
                </a:solidFill>
                <a:uFill>
                  <a:solidFill>
                    <a:srgbClr val="FFFFFF"/>
                  </a:solidFill>
                </a:uFill>
                <a:ea typeface="Geneva"/>
                <a:hlinkClick r:id="rId7"/>
              </a:rPr>
              <a:t>pixabay</a:t>
            </a:r>
            <a:endParaRPr lang="de-DE" sz="1600" spc="-1" dirty="0">
              <a:solidFill>
                <a:srgbClr val="000000"/>
              </a:solidFill>
              <a:uFill>
                <a:solidFill>
                  <a:srgbClr val="FFFFFF"/>
                </a:solidFill>
              </a:uFill>
            </a:endParaRPr>
          </a:p>
        </p:txBody>
      </p:sp>
      <p:sp>
        <p:nvSpPr>
          <p:cNvPr id="13" name="CustomShape 3"/>
          <p:cNvSpPr/>
          <p:nvPr/>
        </p:nvSpPr>
        <p:spPr>
          <a:xfrm>
            <a:off x="0" y="0"/>
            <a:ext cx="1835280" cy="2276640"/>
          </a:xfrm>
          <a:prstGeom prst="rect">
            <a:avLst/>
          </a:prstGeom>
          <a:solidFill>
            <a:srgbClr val="C1002A"/>
          </a:solidFill>
          <a:ln>
            <a:noFill/>
          </a:ln>
          <a:effectLst>
            <a:outerShdw blurRad="114300" dist="38100" dir="19200000" algn="bl" rotWithShape="0">
              <a:srgbClr val="000000">
                <a:alpha val="69000"/>
              </a:srgbClr>
            </a:outerShdw>
          </a:effectLst>
        </p:spPr>
        <p:style>
          <a:lnRef idx="2">
            <a:schemeClr val="accent1">
              <a:shade val="50000"/>
            </a:schemeClr>
          </a:lnRef>
          <a:fillRef idx="1">
            <a:schemeClr val="accent1"/>
          </a:fillRef>
          <a:effectRef idx="0">
            <a:schemeClr val="accent1"/>
          </a:effectRef>
          <a:fontRef idx="minor"/>
        </p:style>
      </p:sp>
      <p:sp>
        <p:nvSpPr>
          <p:cNvPr id="14" name="CustomShape 4"/>
          <p:cNvSpPr/>
          <p:nvPr/>
        </p:nvSpPr>
        <p:spPr>
          <a:xfrm>
            <a:off x="66240" y="-292680"/>
            <a:ext cx="1703520" cy="283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0" b="0" strike="noStrike" spc="-1" dirty="0" smtClean="0">
                <a:solidFill>
                  <a:srgbClr val="FFFFFF"/>
                </a:solidFill>
                <a:uFill>
                  <a:solidFill>
                    <a:srgbClr val="FFFFFF"/>
                  </a:solidFill>
                </a:uFill>
                <a:latin typeface="Eras Bold ITC"/>
                <a:ea typeface="Geneva"/>
              </a:rPr>
              <a:t>3</a:t>
            </a:r>
            <a:endParaRPr lang="de-DE" sz="1800" b="0" strike="noStrike" spc="-1" dirty="0">
              <a:solidFill>
                <a:srgbClr val="000000"/>
              </a:solidFill>
              <a:uFill>
                <a:solidFill>
                  <a:srgbClr val="FFFFFF"/>
                </a:solidFill>
              </a:uFill>
              <a:latin typeface="Arial"/>
            </a:endParaRPr>
          </a:p>
        </p:txBody>
      </p:sp>
      <p:sp>
        <p:nvSpPr>
          <p:cNvPr id="15" name="CustomShape 3"/>
          <p:cNvSpPr/>
          <p:nvPr/>
        </p:nvSpPr>
        <p:spPr>
          <a:xfrm rot="21421200">
            <a:off x="-114450" y="2775826"/>
            <a:ext cx="8448752"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 name="CustomShape 4"/>
          <p:cNvSpPr/>
          <p:nvPr/>
        </p:nvSpPr>
        <p:spPr>
          <a:xfrm rot="21421200">
            <a:off x="-68327" y="3847059"/>
            <a:ext cx="4501161" cy="903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9" name="CustomShape 5"/>
          <p:cNvSpPr/>
          <p:nvPr/>
        </p:nvSpPr>
        <p:spPr>
          <a:xfrm rot="21410400">
            <a:off x="18883" y="2884427"/>
            <a:ext cx="6030360" cy="851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de-DE" sz="4800" b="0" strike="noStrike" spc="-1" dirty="0" smtClean="0">
                <a:solidFill>
                  <a:schemeClr val="bg1"/>
                </a:solidFill>
                <a:uFill>
                  <a:solidFill>
                    <a:srgbClr val="FFFFFF"/>
                  </a:solidFill>
                </a:uFill>
                <a:latin typeface="Arial Black"/>
                <a:ea typeface="Geneva"/>
              </a:rPr>
              <a:t>GESTALTEN SIE FOLIEN</a:t>
            </a:r>
            <a:endParaRPr lang="de-DE" sz="1800" b="0" strike="noStrike" spc="-1" dirty="0">
              <a:solidFill>
                <a:schemeClr val="bg1"/>
              </a:solidFill>
              <a:uFill>
                <a:solidFill>
                  <a:srgbClr val="FFFFFF"/>
                </a:solidFill>
              </a:uFill>
              <a:latin typeface="Arial"/>
            </a:endParaRPr>
          </a:p>
        </p:txBody>
      </p:sp>
      <p:sp>
        <p:nvSpPr>
          <p:cNvPr id="20" name="CustomShape 5"/>
          <p:cNvSpPr/>
          <p:nvPr/>
        </p:nvSpPr>
        <p:spPr>
          <a:xfrm rot="21410400">
            <a:off x="67524" y="3830991"/>
            <a:ext cx="6030360" cy="851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de-DE" sz="4800" b="0" strike="noStrike" spc="-1" dirty="0" smtClean="0">
                <a:solidFill>
                  <a:srgbClr val="D0EB8A"/>
                </a:solidFill>
                <a:uFill>
                  <a:solidFill>
                    <a:srgbClr val="FFFFFF"/>
                  </a:solidFill>
                </a:uFill>
                <a:latin typeface="Arial Black"/>
                <a:ea typeface="Geneva"/>
              </a:rPr>
              <a:t>MIT C.R.A.P</a:t>
            </a:r>
            <a:endParaRPr lang="de-DE" sz="1800" b="0" strike="noStrike" spc="-1" dirty="0">
              <a:solidFill>
                <a:srgbClr val="D0EB8A"/>
              </a:solidFill>
              <a:uFill>
                <a:solidFill>
                  <a:srgbClr val="FFFFFF"/>
                </a:solidFill>
              </a:uFill>
              <a:latin typeface="Arial"/>
            </a:endParaRPr>
          </a:p>
        </p:txBody>
      </p:sp>
      <p:sp>
        <p:nvSpPr>
          <p:cNvPr id="12" name="Textfeld 11"/>
          <p:cNvSpPr txBox="1"/>
          <p:nvPr/>
        </p:nvSpPr>
        <p:spPr>
          <a:xfrm>
            <a:off x="-7662" y="5742546"/>
            <a:ext cx="7603997" cy="746358"/>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Times New Roman"/>
                <a:cs typeface="Times New Roman"/>
              </a:rPr>
              <a:t>Williams </a:t>
            </a:r>
            <a:r>
              <a:rPr lang="de-DE" sz="1000" dirty="0" smtClean="0">
                <a:ea typeface="Times New Roman"/>
                <a:cs typeface="Times New Roman"/>
              </a:rPr>
              <a:t>R </a:t>
            </a:r>
            <a:r>
              <a:rPr lang="de-DE" sz="1000" dirty="0">
                <a:ea typeface="Times New Roman"/>
                <a:cs typeface="Times New Roman"/>
              </a:rPr>
              <a:t>&amp; Tollet </a:t>
            </a:r>
            <a:r>
              <a:rPr lang="de-DE" sz="1000" dirty="0" smtClean="0">
                <a:ea typeface="Times New Roman"/>
                <a:cs typeface="Times New Roman"/>
              </a:rPr>
              <a:t>J </a:t>
            </a:r>
            <a:r>
              <a:rPr lang="de-DE" sz="1000" dirty="0">
                <a:ea typeface="Times New Roman"/>
                <a:cs typeface="Times New Roman"/>
              </a:rPr>
              <a:t>(2011</a:t>
            </a:r>
            <a:r>
              <a:rPr lang="de-DE" sz="1000" dirty="0" smtClean="0">
                <a:ea typeface="Times New Roman"/>
                <a:cs typeface="Times New Roman"/>
              </a:rPr>
              <a:t>) </a:t>
            </a:r>
            <a:r>
              <a:rPr lang="de-DE" sz="1000" dirty="0">
                <a:ea typeface="Times New Roman"/>
                <a:cs typeface="Times New Roman"/>
              </a:rPr>
              <a:t>Design und Typografie</a:t>
            </a:r>
            <a:r>
              <a:rPr lang="de-DE" sz="1000" dirty="0" smtClean="0">
                <a:ea typeface="Times New Roman"/>
                <a:cs typeface="Times New Roman"/>
              </a:rPr>
              <a:t>.</a:t>
            </a:r>
          </a:p>
          <a:p>
            <a:r>
              <a:rPr lang="de-DE" sz="1000" dirty="0" smtClean="0">
                <a:cs typeface="Times New Roman"/>
              </a:rPr>
              <a:t>Reynolds G (2008) Simple </a:t>
            </a:r>
            <a:r>
              <a:rPr lang="de-DE" sz="1000" dirty="0" err="1" smtClean="0">
                <a:cs typeface="Times New Roman"/>
              </a:rPr>
              <a:t>Ideas</a:t>
            </a:r>
            <a:r>
              <a:rPr lang="de-DE" sz="1000" dirty="0" smtClean="0">
                <a:cs typeface="Times New Roman"/>
              </a:rPr>
              <a:t> on </a:t>
            </a:r>
            <a:r>
              <a:rPr lang="de-DE" sz="1000" dirty="0" err="1" smtClean="0">
                <a:cs typeface="Times New Roman"/>
              </a:rPr>
              <a:t>Presentation</a:t>
            </a:r>
            <a:r>
              <a:rPr lang="de-DE" sz="1000" dirty="0" smtClean="0">
                <a:cs typeface="Times New Roman"/>
              </a:rPr>
              <a:t> Design </a:t>
            </a:r>
            <a:r>
              <a:rPr lang="de-DE" sz="1000" dirty="0" err="1" smtClean="0">
                <a:cs typeface="Times New Roman"/>
              </a:rPr>
              <a:t>and</a:t>
            </a:r>
            <a:r>
              <a:rPr lang="de-DE" sz="1000" dirty="0" smtClean="0">
                <a:cs typeface="Times New Roman"/>
              </a:rPr>
              <a:t> </a:t>
            </a:r>
            <a:r>
              <a:rPr lang="de-DE" sz="1000" dirty="0" err="1" smtClean="0">
                <a:cs typeface="Times New Roman"/>
              </a:rPr>
              <a:t>Delivery</a:t>
            </a:r>
            <a:endParaRPr lang="de-DE" sz="1000" dirty="0" smtClean="0">
              <a:cs typeface="Times New Roman"/>
            </a:endParaRPr>
          </a:p>
          <a:p>
            <a:r>
              <a:rPr lang="de-DE" sz="1000" dirty="0" smtClean="0">
                <a:cs typeface="Times New Roman"/>
              </a:rPr>
              <a:t>Issa N et al. (2013) Teaching </a:t>
            </a:r>
            <a:r>
              <a:rPr lang="de-DE" sz="1000" dirty="0" err="1" smtClean="0">
                <a:cs typeface="Times New Roman"/>
              </a:rPr>
              <a:t>for</a:t>
            </a:r>
            <a:r>
              <a:rPr lang="de-DE" sz="1000" dirty="0" smtClean="0">
                <a:cs typeface="Times New Roman"/>
              </a:rPr>
              <a:t> Understanding in Medical </a:t>
            </a:r>
            <a:r>
              <a:rPr lang="de-DE" sz="1000" dirty="0" err="1" smtClean="0">
                <a:cs typeface="Times New Roman"/>
              </a:rPr>
              <a:t>Classroom</a:t>
            </a:r>
            <a:r>
              <a:rPr lang="de-DE" sz="1000" dirty="0" smtClean="0">
                <a:cs typeface="Times New Roman"/>
              </a:rPr>
              <a:t> </a:t>
            </a:r>
            <a:r>
              <a:rPr lang="de-DE" sz="1000" dirty="0" err="1" smtClean="0">
                <a:cs typeface="Times New Roman"/>
              </a:rPr>
              <a:t>using</a:t>
            </a:r>
            <a:r>
              <a:rPr lang="de-DE" sz="1000" dirty="0" smtClean="0">
                <a:cs typeface="Times New Roman"/>
              </a:rPr>
              <a:t> Multimedia Design </a:t>
            </a:r>
            <a:r>
              <a:rPr lang="de-DE" sz="1000" dirty="0" err="1" smtClean="0">
                <a:cs typeface="Times New Roman"/>
              </a:rPr>
              <a:t>Principles</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CustomShape 1"/>
          <p:cNvSpPr/>
          <p:nvPr/>
        </p:nvSpPr>
        <p:spPr>
          <a:xfrm>
            <a:off x="0" y="283320"/>
            <a:ext cx="914364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400" b="0" strike="noStrike" spc="-1">
                <a:solidFill>
                  <a:srgbClr val="000000"/>
                </a:solidFill>
                <a:uFill>
                  <a:solidFill>
                    <a:srgbClr val="FFFFFF"/>
                  </a:solidFill>
                </a:uFill>
                <a:latin typeface="Arial Black"/>
                <a:ea typeface="Geneva"/>
              </a:rPr>
              <a:t>CONTRAST
</a:t>
            </a:r>
            <a:r>
              <a:rPr lang="de-DE" sz="1600" b="0" strike="noStrike" spc="-1">
                <a:solidFill>
                  <a:srgbClr val="000000"/>
                </a:solidFill>
                <a:uFill>
                  <a:solidFill>
                    <a:srgbClr val="FFFFFF"/>
                  </a:solidFill>
                </a:uFill>
                <a:latin typeface="Century Gothic"/>
                <a:ea typeface="Geneva"/>
              </a:rPr>
              <a:t>(Kontrast)</a:t>
            </a:r>
            <a:endParaRPr lang="de-DE" sz="1800" b="0" strike="noStrike" spc="-1">
              <a:solidFill>
                <a:srgbClr val="000000"/>
              </a:solidFill>
              <a:uFill>
                <a:solidFill>
                  <a:srgbClr val="FFFFFF"/>
                </a:solidFill>
              </a:uFill>
              <a:latin typeface="Arial"/>
            </a:endParaRPr>
          </a:p>
        </p:txBody>
      </p:sp>
      <p:sp>
        <p:nvSpPr>
          <p:cNvPr id="225" name="CustomShape 2"/>
          <p:cNvSpPr/>
          <p:nvPr/>
        </p:nvSpPr>
        <p:spPr>
          <a:xfrm rot="21340800">
            <a:off x="1668937" y="1800051"/>
            <a:ext cx="4674960" cy="3396240"/>
          </a:xfrm>
          <a:prstGeom prst="rect">
            <a:avLst/>
          </a:prstGeom>
          <a:solidFill>
            <a:srgbClr val="92302E"/>
          </a:solidFill>
          <a:ln w="177840">
            <a:solidFill>
              <a:schemeClr val="bg1"/>
            </a:solidFill>
            <a:miter/>
          </a:ln>
          <a:effectLst>
            <a:glow rad="12700">
              <a:schemeClr val="accent1">
                <a:satMod val="175000"/>
                <a:alpha val="70000"/>
              </a:schemeClr>
            </a:glow>
            <a:outerShdw blurRad="76200" dir="13500000" sy="23000" kx="1200000" algn="br"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pic>
        <p:nvPicPr>
          <p:cNvPr id="226" name="Picture 4"/>
          <p:cNvPicPr/>
          <p:nvPr/>
        </p:nvPicPr>
        <p:blipFill>
          <a:blip r:embed="rId3" cstate="email">
            <a:extLst>
              <a:ext uri="{28A0092B-C50C-407E-A947-70E740481C1C}">
                <a14:useLocalDpi xmlns:a14="http://schemas.microsoft.com/office/drawing/2010/main"/>
              </a:ext>
            </a:extLst>
          </a:blip>
          <a:srcRect l="-116"/>
          <a:stretch/>
        </p:blipFill>
        <p:spPr>
          <a:xfrm rot="21345600">
            <a:off x="1749577" y="1885731"/>
            <a:ext cx="4508640" cy="3254760"/>
          </a:xfrm>
          <a:prstGeom prst="rect">
            <a:avLst/>
          </a:prstGeom>
          <a:ln>
            <a:noFill/>
          </a:ln>
        </p:spPr>
      </p:pic>
      <p:sp>
        <p:nvSpPr>
          <p:cNvPr id="227" name="CustomShape 3"/>
          <p:cNvSpPr/>
          <p:nvPr/>
        </p:nvSpPr>
        <p:spPr>
          <a:xfrm rot="21352200">
            <a:off x="1689817" y="2345451"/>
            <a:ext cx="815040" cy="60192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p:style>
      </p:sp>
      <p:sp>
        <p:nvSpPr>
          <p:cNvPr id="228" name="CustomShape 4"/>
          <p:cNvSpPr/>
          <p:nvPr/>
        </p:nvSpPr>
        <p:spPr>
          <a:xfrm rot="21352200">
            <a:off x="1729057" y="2850891"/>
            <a:ext cx="3704040" cy="5842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p:style>
      </p:sp>
      <p:sp>
        <p:nvSpPr>
          <p:cNvPr id="229" name="CustomShape 5"/>
          <p:cNvSpPr/>
          <p:nvPr/>
        </p:nvSpPr>
        <p:spPr>
          <a:xfrm rot="21352200">
            <a:off x="1770097" y="3440571"/>
            <a:ext cx="3704040" cy="57312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p:style>
      </p:sp>
      <p:sp>
        <p:nvSpPr>
          <p:cNvPr id="230" name="CustomShape 6"/>
          <p:cNvSpPr/>
          <p:nvPr/>
        </p:nvSpPr>
        <p:spPr>
          <a:xfrm rot="21352200">
            <a:off x="1808977" y="4019451"/>
            <a:ext cx="3704040" cy="5598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p:style>
      </p:sp>
      <p:sp>
        <p:nvSpPr>
          <p:cNvPr id="231" name="CustomShape 7"/>
          <p:cNvSpPr/>
          <p:nvPr/>
        </p:nvSpPr>
        <p:spPr>
          <a:xfrm rot="21355200">
            <a:off x="1792777" y="2166891"/>
            <a:ext cx="3899520" cy="2467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900" b="1" strike="noStrike" spc="-1">
                <a:solidFill>
                  <a:srgbClr val="FFFFFF"/>
                </a:solidFill>
                <a:uFill>
                  <a:solidFill>
                    <a:srgbClr val="FFFFFF"/>
                  </a:solidFill>
                </a:uFill>
                <a:latin typeface="Century Gothic"/>
                <a:ea typeface="Geneva"/>
              </a:rPr>
              <a:t>#1</a:t>
            </a:r>
            <a:endParaRPr lang="de-DE" sz="1800" b="0" strike="noStrike" spc="-1">
              <a:solidFill>
                <a:srgbClr val="000000"/>
              </a:solidFill>
              <a:uFill>
                <a:solidFill>
                  <a:srgbClr val="FFFFFF"/>
                </a:solidFill>
              </a:uFill>
              <a:latin typeface="Arial"/>
            </a:endParaRPr>
          </a:p>
          <a:p>
            <a:pPr>
              <a:lnSpc>
                <a:spcPct val="100000"/>
              </a:lnSpc>
            </a:pPr>
            <a:r>
              <a:rPr lang="de-DE" sz="3900" b="0" strike="noStrike" spc="-1">
                <a:solidFill>
                  <a:srgbClr val="FFFFFF"/>
                </a:solidFill>
                <a:uFill>
                  <a:solidFill>
                    <a:srgbClr val="FFFFFF"/>
                  </a:solidFill>
                </a:uFill>
                <a:latin typeface="Century Gothic"/>
                <a:ea typeface="Geneva"/>
              </a:rPr>
              <a:t>4 Prinzipien für  </a:t>
            </a:r>
            <a:endParaRPr lang="de-DE" sz="1800" b="0" strike="noStrike" spc="-1">
              <a:solidFill>
                <a:srgbClr val="000000"/>
              </a:solidFill>
              <a:uFill>
                <a:solidFill>
                  <a:srgbClr val="FFFFFF"/>
                </a:solidFill>
              </a:uFill>
              <a:latin typeface="Arial"/>
            </a:endParaRPr>
          </a:p>
          <a:p>
            <a:pPr>
              <a:lnSpc>
                <a:spcPct val="100000"/>
              </a:lnSpc>
            </a:pPr>
            <a:r>
              <a:rPr lang="de-DE" sz="3900" b="1" strike="noStrike" spc="-1">
                <a:solidFill>
                  <a:srgbClr val="FFFFFF"/>
                </a:solidFill>
                <a:uFill>
                  <a:solidFill>
                    <a:srgbClr val="FFFFFF"/>
                  </a:solidFill>
                </a:uFill>
                <a:latin typeface="Century Gothic"/>
                <a:ea typeface="Geneva"/>
              </a:rPr>
              <a:t>GELUNGENES </a:t>
            </a:r>
            <a:endParaRPr lang="de-DE" sz="1800" b="0" strike="noStrike" spc="-1">
              <a:solidFill>
                <a:srgbClr val="000000"/>
              </a:solidFill>
              <a:uFill>
                <a:solidFill>
                  <a:srgbClr val="FFFFFF"/>
                </a:solidFill>
              </a:uFill>
              <a:latin typeface="Arial"/>
            </a:endParaRPr>
          </a:p>
          <a:p>
            <a:pPr>
              <a:lnSpc>
                <a:spcPct val="100000"/>
              </a:lnSpc>
            </a:pPr>
            <a:r>
              <a:rPr lang="de-DE" sz="3900" b="1" strike="noStrike" spc="-1">
                <a:solidFill>
                  <a:srgbClr val="FFFFFF"/>
                </a:solidFill>
                <a:uFill>
                  <a:solidFill>
                    <a:srgbClr val="FFFFFF"/>
                  </a:solidFill>
                </a:uFill>
                <a:latin typeface="Century Gothic"/>
                <a:ea typeface="Geneva"/>
              </a:rPr>
              <a:t>FOLIENDESIGN</a:t>
            </a:r>
            <a:endParaRPr lang="de-DE" sz="1800" b="0" strike="noStrike" spc="-1">
              <a:solidFill>
                <a:srgbClr val="000000"/>
              </a:solidFill>
              <a:uFill>
                <a:solidFill>
                  <a:srgbClr val="FFFFFF"/>
                </a:solidFill>
              </a:uFill>
              <a:latin typeface="Arial"/>
            </a:endParaRPr>
          </a:p>
        </p:txBody>
      </p:sp>
      <p:sp>
        <p:nvSpPr>
          <p:cNvPr id="232" name="CustomShape 8"/>
          <p:cNvSpPr/>
          <p:nvPr/>
        </p:nvSpPr>
        <p:spPr>
          <a:xfrm rot="5133600">
            <a:off x="6325853" y="1572935"/>
            <a:ext cx="1114200" cy="3349081"/>
          </a:xfrm>
          <a:prstGeom prst="downArrowCallout">
            <a:avLst>
              <a:gd name="adj1" fmla="val 14115"/>
              <a:gd name="adj2" fmla="val 18494"/>
              <a:gd name="adj3" fmla="val 28729"/>
              <a:gd name="adj4" fmla="val 74311"/>
            </a:avLst>
          </a:prstGeom>
          <a:solidFill>
            <a:srgbClr val="FFFF00"/>
          </a:solidFill>
          <a:ln>
            <a:no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lstStyle/>
          <a:p>
            <a:pPr algn="ctr">
              <a:lnSpc>
                <a:spcPct val="100000"/>
              </a:lnSpc>
            </a:pPr>
            <a:r>
              <a:rPr lang="de-DE" sz="1600" b="1" strike="noStrike" spc="-1" dirty="0">
                <a:solidFill>
                  <a:srgbClr val="000000"/>
                </a:solidFill>
                <a:uFill>
                  <a:solidFill>
                    <a:srgbClr val="FFFFFF"/>
                  </a:solidFill>
                </a:uFill>
                <a:latin typeface="Arial"/>
                <a:ea typeface="Geneva"/>
              </a:rPr>
              <a:t>Kontrast unterstützt das </a:t>
            </a:r>
            <a:r>
              <a:rPr lang="de-DE" sz="1600" b="1" strike="noStrike" spc="-1" dirty="0" smtClean="0">
                <a:solidFill>
                  <a:srgbClr val="000000"/>
                </a:solidFill>
                <a:uFill>
                  <a:solidFill>
                    <a:srgbClr val="FFFFFF"/>
                  </a:solidFill>
                </a:uFill>
                <a:latin typeface="Arial"/>
                <a:ea typeface="Geneva"/>
              </a:rPr>
              <a:t>schnellere </a:t>
            </a:r>
            <a:r>
              <a:rPr lang="de-DE" sz="1600" b="1" strike="noStrike" spc="-1" dirty="0">
                <a:solidFill>
                  <a:srgbClr val="000000"/>
                </a:solidFill>
                <a:uFill>
                  <a:solidFill>
                    <a:srgbClr val="FFFFFF"/>
                  </a:solidFill>
                </a:uFill>
                <a:latin typeface="Arial"/>
                <a:ea typeface="Geneva"/>
              </a:rPr>
              <a:t>Erfassen von Informationen.</a:t>
            </a:r>
            <a:endParaRPr lang="de-DE" sz="1800" b="1" strike="noStrike" spc="-1" dirty="0">
              <a:solidFill>
                <a:srgbClr val="000000"/>
              </a:solidFill>
              <a:uFill>
                <a:solidFill>
                  <a:srgbClr val="FFFFFF"/>
                </a:solidFill>
              </a:uFill>
              <a:latin typeface="Arial"/>
            </a:endParaRPr>
          </a:p>
        </p:txBody>
      </p:sp>
      <p:sp>
        <p:nvSpPr>
          <p:cNvPr id="2" name="Rechteck 1"/>
          <p:cNvSpPr/>
          <p:nvPr/>
        </p:nvSpPr>
        <p:spPr>
          <a:xfrm>
            <a:off x="6513087" y="5271509"/>
            <a:ext cx="2630913" cy="200055"/>
          </a:xfrm>
          <a:prstGeom prst="rect">
            <a:avLst/>
          </a:prstGeom>
        </p:spPr>
        <p:txBody>
          <a:bodyPr wrap="none">
            <a:spAutoFit/>
          </a:bodyPr>
          <a:lstStyle/>
          <a:p>
            <a:pPr lvl="0" algn="r"/>
            <a:r>
              <a:rPr lang="de-DE" sz="700" spc="-1" dirty="0">
                <a:uFill>
                  <a:solidFill>
                    <a:srgbClr val="FFFFFF"/>
                  </a:solidFill>
                </a:uFill>
                <a:ea typeface="Geneva"/>
              </a:rPr>
              <a:t>Foto: </a:t>
            </a:r>
            <a:r>
              <a:rPr lang="de-DE" sz="700" spc="-1" dirty="0" smtClean="0">
                <a:uFill>
                  <a:solidFill>
                    <a:srgbClr val="FFFFFF"/>
                  </a:solidFill>
                </a:uFill>
                <a:ea typeface="Geneva"/>
              </a:rPr>
              <a:t>„Zebra“  von </a:t>
            </a:r>
            <a:r>
              <a:rPr lang="de-DE" sz="700" spc="-1" dirty="0" smtClean="0">
                <a:uFill>
                  <a:solidFill>
                    <a:srgbClr val="FFFFFF"/>
                  </a:solidFill>
                </a:uFill>
                <a:ea typeface="Geneva"/>
                <a:hlinkClick r:id="rId4"/>
              </a:rPr>
              <a:t>Gusjer</a:t>
            </a:r>
            <a:r>
              <a:rPr lang="de-DE" sz="700" spc="-1" dirty="0" smtClean="0">
                <a:uFill>
                  <a:solidFill>
                    <a:srgbClr val="FFFFFF"/>
                  </a:solidFill>
                </a:uFill>
                <a:ea typeface="Geneva"/>
              </a:rPr>
              <a:t> unter </a:t>
            </a:r>
            <a:r>
              <a:rPr lang="de-DE" sz="700" spc="-1" dirty="0">
                <a:uFill>
                  <a:solidFill>
                    <a:srgbClr val="FFFFFF"/>
                  </a:solidFill>
                </a:uFill>
                <a:ea typeface="Geneva"/>
              </a:rPr>
              <a:t>der Lizenz </a:t>
            </a:r>
            <a:r>
              <a:rPr lang="de-DE" sz="700" u="sng" spc="-1" dirty="0">
                <a:uFill>
                  <a:solidFill>
                    <a:srgbClr val="FFFFFF"/>
                  </a:solidFill>
                </a:uFill>
                <a:ea typeface="Geneva"/>
                <a:hlinkClick r:id="rId5"/>
              </a:rPr>
              <a:t>CC BY 2.0 </a:t>
            </a:r>
            <a:r>
              <a:rPr lang="de-DE" sz="700" spc="-1" dirty="0">
                <a:uFill>
                  <a:solidFill>
                    <a:srgbClr val="FFFFFF"/>
                  </a:solidFill>
                </a:uFill>
                <a:ea typeface="Geneva"/>
              </a:rPr>
              <a:t>via </a:t>
            </a:r>
            <a:r>
              <a:rPr lang="de-DE" sz="700" u="sng" spc="-1" dirty="0">
                <a:uFill>
                  <a:solidFill>
                    <a:srgbClr val="FFFFFF"/>
                  </a:solidFill>
                </a:uFill>
                <a:ea typeface="Geneva"/>
                <a:hlinkClick r:id="rId4"/>
              </a:rPr>
              <a:t>flickr</a:t>
            </a:r>
            <a:endParaRPr lang="de-DE" sz="1600" spc="-1" dirty="0">
              <a:uFill>
                <a:solidFill>
                  <a:srgbClr val="FFFFFF"/>
                </a:solidFill>
              </a:uFill>
            </a:endParaRPr>
          </a:p>
        </p:txBody>
      </p:sp>
      <p:sp>
        <p:nvSpPr>
          <p:cNvPr id="13" name="Textfeld 12"/>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Times New Roman"/>
                <a:cs typeface="Times New Roman"/>
              </a:rPr>
              <a:t>Williams </a:t>
            </a:r>
            <a:r>
              <a:rPr lang="de-DE" sz="1000" dirty="0" smtClean="0">
                <a:ea typeface="Times New Roman"/>
                <a:cs typeface="Times New Roman"/>
              </a:rPr>
              <a:t>R </a:t>
            </a:r>
            <a:r>
              <a:rPr lang="de-DE" sz="1000" dirty="0">
                <a:ea typeface="Times New Roman"/>
                <a:cs typeface="Times New Roman"/>
              </a:rPr>
              <a:t>&amp; Tollet </a:t>
            </a:r>
            <a:r>
              <a:rPr lang="de-DE" sz="1000" dirty="0" smtClean="0">
                <a:ea typeface="Times New Roman"/>
                <a:cs typeface="Times New Roman"/>
              </a:rPr>
              <a:t>J </a:t>
            </a:r>
            <a:r>
              <a:rPr lang="de-DE" sz="1000" dirty="0">
                <a:ea typeface="Times New Roman"/>
                <a:cs typeface="Times New Roman"/>
              </a:rPr>
              <a:t>(2011). Design und Typografie</a:t>
            </a:r>
            <a:r>
              <a:rPr lang="de-DE" sz="1000" dirty="0" smtClean="0">
                <a:ea typeface="Times New Roman"/>
                <a:cs typeface="Times New Roman"/>
              </a:rPr>
              <a:t>.</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smtClean="0">
                <a:cs typeface="Times New Roman"/>
              </a:rPr>
              <a:t>Delivery</a:t>
            </a:r>
            <a:endParaRPr lang="de-DE" sz="1000" dirty="0"/>
          </a:p>
        </p:txBody>
      </p:sp>
      <p:sp>
        <p:nvSpPr>
          <p:cNvPr id="14" name="Rechteck 13"/>
          <p:cNvSpPr/>
          <p:nvPr/>
        </p:nvSpPr>
        <p:spPr>
          <a:xfrm>
            <a:off x="5306861" y="5387813"/>
            <a:ext cx="3837461" cy="200055"/>
          </a:xfrm>
          <a:prstGeom prst="rect">
            <a:avLst/>
          </a:prstGeom>
        </p:spPr>
        <p:txBody>
          <a:bodyPr wrap="none">
            <a:spAutoFit/>
          </a:bodyPr>
          <a:lstStyle/>
          <a:p>
            <a:pPr lvl="0" algn="r"/>
            <a:r>
              <a:rPr lang="de-DE" sz="700" spc="-1" dirty="0" smtClean="0">
                <a:uFill>
                  <a:solidFill>
                    <a:srgbClr val="FFFFFF"/>
                  </a:solidFill>
                </a:uFill>
                <a:ea typeface="Geneva"/>
              </a:rPr>
              <a:t>Foliendesign in Anlehnung an „</a:t>
            </a:r>
            <a:r>
              <a:rPr lang="de-DE" sz="700" spc="-1" dirty="0" err="1" smtClean="0">
                <a:uFill>
                  <a:solidFill>
                    <a:srgbClr val="FFFFFF"/>
                  </a:solidFill>
                </a:uFill>
                <a:ea typeface="Geneva"/>
              </a:rPr>
              <a:t>Steal</a:t>
            </a:r>
            <a:r>
              <a:rPr lang="de-DE" sz="700" spc="-1" dirty="0" smtClean="0">
                <a:uFill>
                  <a:solidFill>
                    <a:srgbClr val="FFFFFF"/>
                  </a:solidFill>
                </a:uFill>
                <a:ea typeface="Geneva"/>
              </a:rPr>
              <a:t> This </a:t>
            </a:r>
            <a:r>
              <a:rPr lang="de-DE" sz="700" spc="-1" dirty="0" err="1" smtClean="0">
                <a:uFill>
                  <a:solidFill>
                    <a:srgbClr val="FFFFFF"/>
                  </a:solidFill>
                </a:uFill>
                <a:ea typeface="Geneva"/>
              </a:rPr>
              <a:t>Presentation</a:t>
            </a:r>
            <a:r>
              <a:rPr lang="de-DE" sz="700" spc="-1" dirty="0" smtClean="0">
                <a:uFill>
                  <a:solidFill>
                    <a:srgbClr val="FFFFFF"/>
                  </a:solidFill>
                </a:uFill>
                <a:ea typeface="Geneva"/>
              </a:rPr>
              <a:t>“ von </a:t>
            </a:r>
            <a:r>
              <a:rPr lang="de-DE" sz="700" spc="-1" dirty="0" smtClean="0">
                <a:uFill>
                  <a:solidFill>
                    <a:srgbClr val="FFFFFF"/>
                  </a:solidFill>
                </a:uFill>
                <a:ea typeface="Geneva"/>
                <a:hlinkClick r:id="rId6"/>
              </a:rPr>
              <a:t>Jesse </a:t>
            </a:r>
            <a:r>
              <a:rPr lang="de-DE" sz="700" spc="-1" dirty="0" err="1" smtClean="0">
                <a:uFill>
                  <a:solidFill>
                    <a:srgbClr val="FFFFFF"/>
                  </a:solidFill>
                </a:uFill>
                <a:ea typeface="Geneva"/>
                <a:hlinkClick r:id="rId6"/>
              </a:rPr>
              <a:t>Desjardins</a:t>
            </a:r>
            <a:r>
              <a:rPr lang="de-DE" sz="700" spc="-1" dirty="0" smtClean="0">
                <a:uFill>
                  <a:solidFill>
                    <a:srgbClr val="FFFFFF"/>
                  </a:solidFill>
                </a:uFill>
                <a:ea typeface="Geneva"/>
                <a:hlinkClick r:id="rId6"/>
              </a:rPr>
              <a:t> </a:t>
            </a:r>
            <a:r>
              <a:rPr lang="de-DE" sz="700" spc="-1" dirty="0" smtClean="0">
                <a:uFill>
                  <a:solidFill>
                    <a:srgbClr val="FFFFFF"/>
                  </a:solidFill>
                </a:uFill>
                <a:ea typeface="Geneva"/>
              </a:rPr>
              <a:t>via </a:t>
            </a:r>
            <a:r>
              <a:rPr lang="de-DE" sz="700" spc="-1" dirty="0" smtClean="0">
                <a:uFill>
                  <a:solidFill>
                    <a:srgbClr val="FFFFFF"/>
                  </a:solidFill>
                </a:uFill>
                <a:ea typeface="Geneva"/>
                <a:hlinkClick r:id="rId7"/>
              </a:rPr>
              <a:t>slideshare</a:t>
            </a:r>
            <a:endParaRPr lang="de-DE" sz="1600" spc="-1" dirty="0">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1"/>
          <p:cNvSpPr/>
          <p:nvPr/>
        </p:nvSpPr>
        <p:spPr>
          <a:xfrm>
            <a:off x="9540552" y="1460520"/>
            <a:ext cx="9743928" cy="51368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dirty="0">
              <a:solidFill>
                <a:srgbClr val="000000"/>
              </a:solidFill>
              <a:uFill>
                <a:solidFill>
                  <a:srgbClr val="FFFFFF"/>
                </a:solidFill>
              </a:uFill>
              <a:latin typeface="Arial"/>
            </a:endParaRPr>
          </a:p>
        </p:txBody>
      </p:sp>
      <p:sp>
        <p:nvSpPr>
          <p:cNvPr id="31" name="Textfeld 30"/>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Times New Roman"/>
                <a:cs typeface="Times New Roman"/>
              </a:rPr>
              <a:t>Williams </a:t>
            </a:r>
            <a:r>
              <a:rPr lang="de-DE" sz="1000" dirty="0" smtClean="0">
                <a:ea typeface="Times New Roman"/>
                <a:cs typeface="Times New Roman"/>
              </a:rPr>
              <a:t>R </a:t>
            </a:r>
            <a:r>
              <a:rPr lang="de-DE" sz="1000" dirty="0">
                <a:ea typeface="Times New Roman"/>
                <a:cs typeface="Times New Roman"/>
              </a:rPr>
              <a:t>&amp; Tollet </a:t>
            </a:r>
            <a:r>
              <a:rPr lang="de-DE" sz="1000" dirty="0" smtClean="0">
                <a:ea typeface="Times New Roman"/>
                <a:cs typeface="Times New Roman"/>
              </a:rPr>
              <a:t>J</a:t>
            </a:r>
            <a:r>
              <a:rPr lang="de-DE" sz="1000" dirty="0">
                <a:ea typeface="Times New Roman"/>
                <a:cs typeface="Times New Roman"/>
              </a:rPr>
              <a:t> </a:t>
            </a:r>
            <a:r>
              <a:rPr lang="de-DE" sz="1000" dirty="0" smtClean="0">
                <a:ea typeface="Times New Roman"/>
                <a:cs typeface="Times New Roman"/>
              </a:rPr>
              <a:t>(2011</a:t>
            </a:r>
            <a:r>
              <a:rPr lang="de-DE" sz="1000" dirty="0">
                <a:ea typeface="Times New Roman"/>
                <a:cs typeface="Times New Roman"/>
              </a:rPr>
              <a:t>). Design und Typografie</a:t>
            </a:r>
            <a:r>
              <a:rPr lang="de-DE" sz="1000" dirty="0" smtClean="0">
                <a:ea typeface="Times New Roman"/>
                <a:cs typeface="Times New Roman"/>
              </a:rPr>
              <a:t>.</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smtClean="0">
                <a:cs typeface="Times New Roman"/>
              </a:rPr>
              <a:t>Delivery</a:t>
            </a:r>
            <a:endParaRPr lang="de-DE" sz="1000" dirty="0"/>
          </a:p>
        </p:txBody>
      </p:sp>
      <p:grpSp>
        <p:nvGrpSpPr>
          <p:cNvPr id="2" name="Gruppieren 1"/>
          <p:cNvGrpSpPr/>
          <p:nvPr/>
        </p:nvGrpSpPr>
        <p:grpSpPr>
          <a:xfrm>
            <a:off x="0" y="-1"/>
            <a:ext cx="9144322" cy="5593839"/>
            <a:chOff x="0" y="-1"/>
            <a:chExt cx="9144322" cy="5593839"/>
          </a:xfrm>
        </p:grpSpPr>
        <p:sp>
          <p:nvSpPr>
            <p:cNvPr id="30" name="Rechteck 29"/>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3" name="CustomShape 1"/>
            <p:cNvSpPr/>
            <p:nvPr/>
          </p:nvSpPr>
          <p:spPr>
            <a:xfrm>
              <a:off x="0" y="283320"/>
              <a:ext cx="914364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400" b="0" strike="noStrike" spc="-1" dirty="0" smtClean="0">
                  <a:solidFill>
                    <a:srgbClr val="000000"/>
                  </a:solidFill>
                  <a:uFill>
                    <a:solidFill>
                      <a:srgbClr val="FFFFFF"/>
                    </a:solidFill>
                  </a:uFill>
                  <a:latin typeface="Arial Black"/>
                  <a:ea typeface="Geneva"/>
                </a:rPr>
                <a:t>REPETITION </a:t>
              </a:r>
              <a:r>
                <a:rPr lang="de-DE" sz="4400" b="0" strike="noStrike" spc="-1" dirty="0">
                  <a:solidFill>
                    <a:srgbClr val="000000"/>
                  </a:solidFill>
                  <a:uFill>
                    <a:solidFill>
                      <a:srgbClr val="FFFFFF"/>
                    </a:solidFill>
                  </a:uFill>
                  <a:latin typeface="Arial Black"/>
                  <a:ea typeface="Geneva"/>
                </a:rPr>
                <a:t>
</a:t>
              </a:r>
              <a:r>
                <a:rPr lang="de-DE" sz="1600" b="0" strike="noStrike" spc="-1" dirty="0">
                  <a:solidFill>
                    <a:srgbClr val="000000"/>
                  </a:solidFill>
                  <a:uFill>
                    <a:solidFill>
                      <a:srgbClr val="FFFFFF"/>
                    </a:solidFill>
                  </a:uFill>
                  <a:latin typeface="Century Gothic"/>
                  <a:ea typeface="Geneva"/>
                </a:rPr>
                <a:t>(Wiederholung)</a:t>
              </a:r>
              <a:endParaRPr lang="de-DE" sz="1800" b="0" strike="noStrike" spc="-1" dirty="0">
                <a:solidFill>
                  <a:srgbClr val="000000"/>
                </a:solidFill>
                <a:uFill>
                  <a:solidFill>
                    <a:srgbClr val="FFFFFF"/>
                  </a:solidFill>
                </a:uFill>
                <a:latin typeface="Arial"/>
              </a:endParaRPr>
            </a:p>
          </p:txBody>
        </p:sp>
        <p:sp>
          <p:nvSpPr>
            <p:cNvPr id="234" name="CustomShape 2"/>
            <p:cNvSpPr/>
            <p:nvPr/>
          </p:nvSpPr>
          <p:spPr>
            <a:xfrm>
              <a:off x="1177920" y="1700640"/>
              <a:ext cx="1800000" cy="1295640"/>
            </a:xfrm>
            <a:prstGeom prst="rect">
              <a:avLst/>
            </a:prstGeom>
            <a:solidFill>
              <a:schemeClr val="bg1">
                <a:lumMod val="85000"/>
              </a:schemeClr>
            </a:solidFill>
            <a:ln w="101520">
              <a:solidFill>
                <a:schemeClr val="bg1"/>
              </a:solidFill>
              <a:miter/>
            </a:ln>
            <a:effectLst>
              <a:outerShdw blurRad="76200" dir="13500000" sy="23000" kx="1200000" algn="br" rotWithShape="0">
                <a:srgbClr val="000000">
                  <a:alpha val="20000"/>
                </a:srgbClr>
              </a:outerShdw>
              <a:softEdge rad="12700"/>
            </a:effectLst>
          </p:spPr>
          <p:style>
            <a:lnRef idx="2">
              <a:schemeClr val="accent1">
                <a:shade val="50000"/>
              </a:schemeClr>
            </a:lnRef>
            <a:fillRef idx="1">
              <a:schemeClr val="accent1"/>
            </a:fillRef>
            <a:effectRef idx="0">
              <a:schemeClr val="accent1"/>
            </a:effectRef>
            <a:fontRef idx="minor"/>
          </p:style>
        </p:sp>
        <p:pic>
          <p:nvPicPr>
            <p:cNvPr id="235" name="Picture 4"/>
            <p:cNvPicPr/>
            <p:nvPr/>
          </p:nvPicPr>
          <p:blipFill>
            <a:blip r:embed="rId3" cstate="email">
              <a:extLst>
                <a:ext uri="{28A0092B-C50C-407E-A947-70E740481C1C}">
                  <a14:useLocalDpi xmlns:a14="http://schemas.microsoft.com/office/drawing/2010/main"/>
                </a:ext>
              </a:extLst>
            </a:blip>
            <a:srcRect/>
            <a:stretch/>
          </p:blipFill>
          <p:spPr>
            <a:xfrm>
              <a:off x="1229400" y="1776600"/>
              <a:ext cx="1693440" cy="1193400"/>
            </a:xfrm>
            <a:prstGeom prst="rect">
              <a:avLst/>
            </a:prstGeom>
            <a:ln>
              <a:noFill/>
            </a:ln>
          </p:spPr>
        </p:pic>
        <p:sp>
          <p:nvSpPr>
            <p:cNvPr id="236" name="CustomShape 3"/>
            <p:cNvSpPr/>
            <p:nvPr/>
          </p:nvSpPr>
          <p:spPr>
            <a:xfrm>
              <a:off x="1230480" y="1855440"/>
              <a:ext cx="359640" cy="287640"/>
            </a:xfrm>
            <a:prstGeom prst="rect">
              <a:avLst/>
            </a:prstGeom>
            <a:solidFill>
              <a:srgbClr val="739600"/>
            </a:solidFill>
            <a:ln>
              <a:noFill/>
            </a:ln>
          </p:spPr>
          <p:style>
            <a:lnRef idx="2">
              <a:schemeClr val="accent1">
                <a:shade val="50000"/>
              </a:schemeClr>
            </a:lnRef>
            <a:fillRef idx="1">
              <a:schemeClr val="accent1"/>
            </a:fillRef>
            <a:effectRef idx="0">
              <a:schemeClr val="accent1"/>
            </a:effectRef>
            <a:fontRef idx="minor"/>
          </p:style>
        </p:sp>
        <p:sp>
          <p:nvSpPr>
            <p:cNvPr id="237" name="CustomShape 4"/>
            <p:cNvSpPr/>
            <p:nvPr/>
          </p:nvSpPr>
          <p:spPr>
            <a:xfrm>
              <a:off x="1249560" y="1832400"/>
              <a:ext cx="31680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a:solidFill>
                    <a:srgbClr val="FFFFFF"/>
                  </a:solidFill>
                  <a:uFill>
                    <a:solidFill>
                      <a:srgbClr val="FFFFFF"/>
                    </a:solidFill>
                  </a:uFill>
                  <a:latin typeface="Arial Black"/>
                  <a:ea typeface="Geneva"/>
                </a:rPr>
                <a:t>1</a:t>
              </a:r>
              <a:endParaRPr lang="de-DE" sz="1800" b="0" strike="noStrike" spc="-1">
                <a:solidFill>
                  <a:srgbClr val="000000"/>
                </a:solidFill>
                <a:uFill>
                  <a:solidFill>
                    <a:srgbClr val="FFFFFF"/>
                  </a:solidFill>
                </a:uFill>
                <a:latin typeface="Arial"/>
              </a:endParaRPr>
            </a:p>
          </p:txBody>
        </p:sp>
        <p:sp>
          <p:nvSpPr>
            <p:cNvPr id="238" name="CustomShape 5"/>
            <p:cNvSpPr/>
            <p:nvPr/>
          </p:nvSpPr>
          <p:spPr>
            <a:xfrm>
              <a:off x="1177920" y="1700640"/>
              <a:ext cx="1800000" cy="1295640"/>
            </a:xfrm>
            <a:prstGeom prst="rect">
              <a:avLst/>
            </a:prstGeom>
            <a:solidFill>
              <a:schemeClr val="bg1">
                <a:lumMod val="85000"/>
              </a:schemeClr>
            </a:solidFill>
            <a:ln w="101520">
              <a:solidFill>
                <a:schemeClr val="bg1"/>
              </a:solidFill>
              <a:miter/>
            </a:ln>
            <a:effectLst>
              <a:outerShdw blurRad="76200" dir="13500000" sy="23000" kx="1200000" algn="br" rotWithShape="0">
                <a:srgbClr val="000000">
                  <a:alpha val="20000"/>
                </a:srgbClr>
              </a:outerShdw>
              <a:softEdge rad="12700"/>
            </a:effectLst>
          </p:spPr>
          <p:style>
            <a:lnRef idx="2">
              <a:schemeClr val="accent1">
                <a:shade val="50000"/>
              </a:schemeClr>
            </a:lnRef>
            <a:fillRef idx="1">
              <a:schemeClr val="accent1"/>
            </a:fillRef>
            <a:effectRef idx="0">
              <a:schemeClr val="accent1"/>
            </a:effectRef>
            <a:fontRef idx="minor"/>
          </p:style>
        </p:sp>
        <p:pic>
          <p:nvPicPr>
            <p:cNvPr id="239" name="Picture 4"/>
            <p:cNvPicPr/>
            <p:nvPr/>
          </p:nvPicPr>
          <p:blipFill>
            <a:blip r:embed="rId4" cstate="email">
              <a:extLst>
                <a:ext uri="{28A0092B-C50C-407E-A947-70E740481C1C}">
                  <a14:useLocalDpi xmlns:a14="http://schemas.microsoft.com/office/drawing/2010/main"/>
                </a:ext>
              </a:extLst>
            </a:blip>
            <a:srcRect/>
            <a:stretch/>
          </p:blipFill>
          <p:spPr>
            <a:xfrm>
              <a:off x="1229400" y="1754280"/>
              <a:ext cx="1693440" cy="1193400"/>
            </a:xfrm>
            <a:prstGeom prst="rect">
              <a:avLst/>
            </a:prstGeom>
            <a:ln>
              <a:noFill/>
            </a:ln>
          </p:spPr>
        </p:pic>
        <p:sp>
          <p:nvSpPr>
            <p:cNvPr id="240" name="CustomShape 6"/>
            <p:cNvSpPr/>
            <p:nvPr/>
          </p:nvSpPr>
          <p:spPr>
            <a:xfrm>
              <a:off x="1230480" y="1855440"/>
              <a:ext cx="359640" cy="2876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1229400" y="1832400"/>
              <a:ext cx="411840" cy="333720"/>
            </a:xfrm>
            <a:prstGeom prst="rect">
              <a:avLst/>
            </a:prstGeom>
            <a:solidFill>
              <a:srgbClr val="7B2927"/>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dirty="0">
                  <a:solidFill>
                    <a:srgbClr val="FFFFFF"/>
                  </a:solidFill>
                  <a:uFill>
                    <a:solidFill>
                      <a:srgbClr val="FFFFFF"/>
                    </a:solidFill>
                  </a:uFill>
                  <a:latin typeface="Arial Black"/>
                  <a:ea typeface="Geneva"/>
                </a:rPr>
                <a:t>#1</a:t>
              </a:r>
              <a:endParaRPr lang="de-DE" sz="1800" b="0" strike="noStrike" spc="-1" dirty="0">
                <a:solidFill>
                  <a:srgbClr val="000000"/>
                </a:solidFill>
                <a:uFill>
                  <a:solidFill>
                    <a:srgbClr val="FFFFFF"/>
                  </a:solidFill>
                </a:uFill>
                <a:latin typeface="Arial"/>
              </a:endParaRPr>
            </a:p>
          </p:txBody>
        </p:sp>
        <p:sp>
          <p:nvSpPr>
            <p:cNvPr id="242" name="CustomShape 8"/>
            <p:cNvSpPr/>
            <p:nvPr/>
          </p:nvSpPr>
          <p:spPr>
            <a:xfrm>
              <a:off x="1517760" y="2451240"/>
              <a:ext cx="1120320" cy="25776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dirty="0">
                  <a:uFill>
                    <a:solidFill>
                      <a:srgbClr val="FFFFFF"/>
                    </a:solidFill>
                  </a:uFill>
                  <a:latin typeface="Arial Black"/>
                  <a:ea typeface="Geneva"/>
                </a:rPr>
                <a:t>CONTRAST</a:t>
              </a:r>
              <a:endParaRPr lang="de-DE" sz="1800" b="0" strike="noStrike" spc="-1" dirty="0">
                <a:uFill>
                  <a:solidFill>
                    <a:srgbClr val="FFFFFF"/>
                  </a:solidFill>
                </a:uFill>
                <a:latin typeface="Arial"/>
              </a:endParaRPr>
            </a:p>
          </p:txBody>
        </p:sp>
        <p:sp>
          <p:nvSpPr>
            <p:cNvPr id="243" name="CustomShape 9"/>
            <p:cNvSpPr/>
            <p:nvPr/>
          </p:nvSpPr>
          <p:spPr>
            <a:xfrm rot="21430800">
              <a:off x="2874960" y="3302280"/>
              <a:ext cx="1295640" cy="215640"/>
            </a:xfrm>
            <a:prstGeom prst="rect">
              <a:avLst/>
            </a:prstGeom>
            <a:solidFill>
              <a:srgbClr val="FF818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a:solidFill>
                    <a:srgbClr val="FFFFFF"/>
                  </a:solidFill>
                  <a:uFill>
                    <a:solidFill>
                      <a:srgbClr val="FFFFFF"/>
                    </a:solidFill>
                  </a:uFill>
                  <a:latin typeface="Arial Black"/>
                  <a:ea typeface="Geneva"/>
                </a:rPr>
                <a:t>CONTRAST</a:t>
              </a:r>
              <a:endParaRPr lang="de-DE" sz="1800" b="0" strike="noStrike" spc="-1">
                <a:solidFill>
                  <a:srgbClr val="000000"/>
                </a:solidFill>
                <a:uFill>
                  <a:solidFill>
                    <a:srgbClr val="FFFFFF"/>
                  </a:solidFill>
                </a:uFill>
                <a:latin typeface="Arial"/>
              </a:endParaRPr>
            </a:p>
          </p:txBody>
        </p:sp>
        <p:sp>
          <p:nvSpPr>
            <p:cNvPr id="244" name="CustomShape 10"/>
            <p:cNvSpPr/>
            <p:nvPr/>
          </p:nvSpPr>
          <p:spPr>
            <a:xfrm>
              <a:off x="2780640" y="2718720"/>
              <a:ext cx="1800000" cy="1295640"/>
            </a:xfrm>
            <a:prstGeom prst="rect">
              <a:avLst/>
            </a:prstGeom>
            <a:solidFill>
              <a:schemeClr val="bg1">
                <a:lumMod val="85000"/>
              </a:schemeClr>
            </a:solidFill>
            <a:ln w="101520">
              <a:solidFill>
                <a:schemeClr val="bg1"/>
              </a:solidFill>
              <a:miter/>
            </a:ln>
            <a:effectLst>
              <a:outerShdw blurRad="76200" dir="13500000" sy="23000" kx="1200000" algn="br" rotWithShape="0">
                <a:srgbClr val="000000">
                  <a:alpha val="20000"/>
                </a:srgbClr>
              </a:outerShdw>
              <a:softEdge rad="12700"/>
            </a:effectLst>
          </p:spPr>
          <p:style>
            <a:lnRef idx="2">
              <a:schemeClr val="accent1">
                <a:shade val="50000"/>
              </a:schemeClr>
            </a:lnRef>
            <a:fillRef idx="1">
              <a:schemeClr val="accent1"/>
            </a:fillRef>
            <a:effectRef idx="0">
              <a:schemeClr val="accent1"/>
            </a:effectRef>
            <a:fontRef idx="minor"/>
          </p:style>
        </p:sp>
        <p:pic>
          <p:nvPicPr>
            <p:cNvPr id="246" name="Picture 5"/>
            <p:cNvPicPr/>
            <p:nvPr/>
          </p:nvPicPr>
          <p:blipFill>
            <a:blip r:embed="rId5" cstate="email">
              <a:extLst>
                <a:ext uri="{28A0092B-C50C-407E-A947-70E740481C1C}">
                  <a14:useLocalDpi xmlns:a14="http://schemas.microsoft.com/office/drawing/2010/main"/>
                </a:ext>
              </a:extLst>
            </a:blip>
            <a:srcRect/>
            <a:stretch/>
          </p:blipFill>
          <p:spPr>
            <a:xfrm>
              <a:off x="2834280" y="2768400"/>
              <a:ext cx="1692000" cy="1198080"/>
            </a:xfrm>
            <a:prstGeom prst="rect">
              <a:avLst/>
            </a:prstGeom>
            <a:ln>
              <a:noFill/>
            </a:ln>
          </p:spPr>
        </p:pic>
        <p:sp>
          <p:nvSpPr>
            <p:cNvPr id="249" name="CustomShape 14"/>
            <p:cNvSpPr/>
            <p:nvPr/>
          </p:nvSpPr>
          <p:spPr>
            <a:xfrm>
              <a:off x="3080880" y="3410280"/>
              <a:ext cx="1198440" cy="25776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dirty="0" smtClean="0">
                  <a:uFill>
                    <a:solidFill>
                      <a:srgbClr val="FFFFFF"/>
                    </a:solidFill>
                  </a:uFill>
                  <a:latin typeface="Arial Black"/>
                  <a:ea typeface="Geneva"/>
                </a:rPr>
                <a:t>REPETITION</a:t>
              </a:r>
              <a:endParaRPr lang="de-DE" sz="1800" b="0" strike="noStrike" spc="-1" dirty="0">
                <a:uFill>
                  <a:solidFill>
                    <a:srgbClr val="FFFFFF"/>
                  </a:solidFill>
                </a:uFill>
                <a:latin typeface="Arial"/>
              </a:endParaRPr>
            </a:p>
          </p:txBody>
        </p:sp>
        <p:sp>
          <p:nvSpPr>
            <p:cNvPr id="250" name="CustomShape 15"/>
            <p:cNvSpPr/>
            <p:nvPr/>
          </p:nvSpPr>
          <p:spPr>
            <a:xfrm rot="21430800">
              <a:off x="4521240" y="2418840"/>
              <a:ext cx="1295640" cy="215640"/>
            </a:xfrm>
            <a:prstGeom prst="rect">
              <a:avLst/>
            </a:prstGeom>
            <a:solidFill>
              <a:srgbClr val="FF818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a:solidFill>
                    <a:srgbClr val="FFFFFF"/>
                  </a:solidFill>
                  <a:uFill>
                    <a:solidFill>
                      <a:srgbClr val="FFFFFF"/>
                    </a:solidFill>
                  </a:uFill>
                  <a:latin typeface="Arial Black"/>
                  <a:ea typeface="Geneva"/>
                </a:rPr>
                <a:t>CONTRAST</a:t>
              </a:r>
              <a:endParaRPr lang="de-DE" sz="1800" b="0" strike="noStrike" spc="-1">
                <a:solidFill>
                  <a:srgbClr val="000000"/>
                </a:solidFill>
                <a:uFill>
                  <a:solidFill>
                    <a:srgbClr val="FFFFFF"/>
                  </a:solidFill>
                </a:uFill>
                <a:latin typeface="Arial"/>
              </a:endParaRPr>
            </a:p>
          </p:txBody>
        </p:sp>
        <p:sp>
          <p:nvSpPr>
            <p:cNvPr id="251" name="CustomShape 16"/>
            <p:cNvSpPr/>
            <p:nvPr/>
          </p:nvSpPr>
          <p:spPr>
            <a:xfrm>
              <a:off x="4426920" y="1835640"/>
              <a:ext cx="1800000" cy="1295640"/>
            </a:xfrm>
            <a:prstGeom prst="rect">
              <a:avLst/>
            </a:prstGeom>
            <a:solidFill>
              <a:schemeClr val="bg1">
                <a:lumMod val="85000"/>
              </a:schemeClr>
            </a:solidFill>
            <a:ln w="101520">
              <a:solidFill>
                <a:schemeClr val="bg1"/>
              </a:solidFill>
              <a:miter/>
            </a:ln>
            <a:effectLst>
              <a:outerShdw blurRad="76200" dir="13500000" sy="23000" kx="1200000" algn="br" rotWithShape="0">
                <a:srgbClr val="000000">
                  <a:alpha val="20000"/>
                </a:srgbClr>
              </a:outerShdw>
              <a:softEdge rad="12700"/>
            </a:effectLst>
          </p:spPr>
          <p:style>
            <a:lnRef idx="2">
              <a:schemeClr val="accent1">
                <a:shade val="50000"/>
              </a:schemeClr>
            </a:lnRef>
            <a:fillRef idx="1">
              <a:schemeClr val="accent1"/>
            </a:fillRef>
            <a:effectRef idx="0">
              <a:schemeClr val="accent1"/>
            </a:effectRef>
            <a:fontRef idx="minor"/>
          </p:style>
        </p:sp>
        <p:pic>
          <p:nvPicPr>
            <p:cNvPr id="252" name="Picture 7"/>
            <p:cNvPicPr/>
            <p:nvPr/>
          </p:nvPicPr>
          <p:blipFill>
            <a:blip r:embed="rId6" cstate="email">
              <a:extLst>
                <a:ext uri="{28A0092B-C50C-407E-A947-70E740481C1C}">
                  <a14:useLocalDpi xmlns:a14="http://schemas.microsoft.com/office/drawing/2010/main"/>
                </a:ext>
              </a:extLst>
            </a:blip>
            <a:srcRect/>
            <a:stretch/>
          </p:blipFill>
          <p:spPr>
            <a:xfrm>
              <a:off x="4484160" y="1878120"/>
              <a:ext cx="1701000" cy="1198080"/>
            </a:xfrm>
            <a:prstGeom prst="rect">
              <a:avLst/>
            </a:prstGeom>
            <a:ln>
              <a:noFill/>
            </a:ln>
          </p:spPr>
        </p:pic>
        <p:sp>
          <p:nvSpPr>
            <p:cNvPr id="255" name="CustomShape 19"/>
            <p:cNvSpPr/>
            <p:nvPr/>
          </p:nvSpPr>
          <p:spPr>
            <a:xfrm>
              <a:off x="4687920" y="2451960"/>
              <a:ext cx="1278000" cy="25776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dirty="0">
                  <a:uFill>
                    <a:solidFill>
                      <a:srgbClr val="FFFFFF"/>
                    </a:solidFill>
                  </a:uFill>
                  <a:latin typeface="Arial Black"/>
                  <a:ea typeface="Geneva"/>
                </a:rPr>
                <a:t>ALIGNMENT</a:t>
              </a:r>
              <a:endParaRPr lang="de-DE" sz="1800" b="0" strike="noStrike" spc="-1" dirty="0">
                <a:uFill>
                  <a:solidFill>
                    <a:srgbClr val="FFFFFF"/>
                  </a:solidFill>
                </a:uFill>
                <a:latin typeface="Arial"/>
              </a:endParaRPr>
            </a:p>
          </p:txBody>
        </p:sp>
        <p:sp>
          <p:nvSpPr>
            <p:cNvPr id="256" name="CustomShape 20"/>
            <p:cNvSpPr/>
            <p:nvPr/>
          </p:nvSpPr>
          <p:spPr>
            <a:xfrm rot="21430800">
              <a:off x="6096960" y="3345480"/>
              <a:ext cx="1295640" cy="215640"/>
            </a:xfrm>
            <a:prstGeom prst="rect">
              <a:avLst/>
            </a:prstGeom>
            <a:solidFill>
              <a:srgbClr val="FF818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a:solidFill>
                    <a:srgbClr val="FFFFFF"/>
                  </a:solidFill>
                  <a:uFill>
                    <a:solidFill>
                      <a:srgbClr val="FFFFFF"/>
                    </a:solidFill>
                  </a:uFill>
                  <a:latin typeface="Arial Black"/>
                  <a:ea typeface="Geneva"/>
                </a:rPr>
                <a:t>CONTRAST</a:t>
              </a:r>
              <a:endParaRPr lang="de-DE" sz="1800" b="0" strike="noStrike" spc="-1">
                <a:solidFill>
                  <a:srgbClr val="000000"/>
                </a:solidFill>
                <a:uFill>
                  <a:solidFill>
                    <a:srgbClr val="FFFFFF"/>
                  </a:solidFill>
                </a:uFill>
                <a:latin typeface="Arial"/>
              </a:endParaRPr>
            </a:p>
          </p:txBody>
        </p:sp>
        <p:sp>
          <p:nvSpPr>
            <p:cNvPr id="257" name="CustomShape 21"/>
            <p:cNvSpPr/>
            <p:nvPr/>
          </p:nvSpPr>
          <p:spPr>
            <a:xfrm>
              <a:off x="6002640" y="2762280"/>
              <a:ext cx="1800000" cy="1295640"/>
            </a:xfrm>
            <a:prstGeom prst="rect">
              <a:avLst/>
            </a:prstGeom>
            <a:solidFill>
              <a:schemeClr val="bg1">
                <a:lumMod val="85000"/>
              </a:schemeClr>
            </a:solidFill>
            <a:ln w="101520">
              <a:solidFill>
                <a:schemeClr val="bg1"/>
              </a:solidFill>
              <a:miter/>
            </a:ln>
            <a:effectLst>
              <a:outerShdw blurRad="76200" dir="13500000" sy="23000" kx="1200000" algn="br" rotWithShape="0">
                <a:srgbClr val="000000">
                  <a:alpha val="20000"/>
                </a:srgbClr>
              </a:outerShdw>
              <a:softEdge rad="12700"/>
            </a:effectLst>
          </p:spPr>
          <p:style>
            <a:lnRef idx="2">
              <a:schemeClr val="accent1">
                <a:shade val="50000"/>
              </a:schemeClr>
            </a:lnRef>
            <a:fillRef idx="1">
              <a:schemeClr val="accent1"/>
            </a:fillRef>
            <a:effectRef idx="0">
              <a:schemeClr val="accent1"/>
            </a:effectRef>
            <a:fontRef idx="minor"/>
          </p:style>
        </p:sp>
        <p:pic>
          <p:nvPicPr>
            <p:cNvPr id="258" name="Picture 2"/>
            <p:cNvPicPr/>
            <p:nvPr/>
          </p:nvPicPr>
          <p:blipFill>
            <a:blip r:embed="rId7" cstate="email">
              <a:extLst>
                <a:ext uri="{28A0092B-C50C-407E-A947-70E740481C1C}">
                  <a14:useLocalDpi xmlns:a14="http://schemas.microsoft.com/office/drawing/2010/main"/>
                </a:ext>
              </a:extLst>
            </a:blip>
            <a:srcRect/>
            <a:stretch/>
          </p:blipFill>
          <p:spPr>
            <a:xfrm>
              <a:off x="6055200" y="2814120"/>
              <a:ext cx="1691640" cy="1190880"/>
            </a:xfrm>
            <a:prstGeom prst="rect">
              <a:avLst/>
            </a:prstGeom>
            <a:ln>
              <a:noFill/>
            </a:ln>
          </p:spPr>
        </p:pic>
        <p:sp>
          <p:nvSpPr>
            <p:cNvPr id="261" name="CustomShape 24"/>
            <p:cNvSpPr/>
            <p:nvPr/>
          </p:nvSpPr>
          <p:spPr>
            <a:xfrm>
              <a:off x="6339960" y="3395160"/>
              <a:ext cx="1125360" cy="25884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100" b="1" strike="noStrike" spc="-1" dirty="0">
                  <a:uFill>
                    <a:solidFill>
                      <a:srgbClr val="FFFFFF"/>
                    </a:solidFill>
                  </a:uFill>
                  <a:latin typeface="Arial Black"/>
                  <a:ea typeface="Geneva"/>
                </a:rPr>
                <a:t>PROXIMITY</a:t>
              </a:r>
              <a:endParaRPr lang="de-DE" sz="1800" b="0" strike="noStrike" spc="-1" dirty="0">
                <a:uFill>
                  <a:solidFill>
                    <a:srgbClr val="FFFFFF"/>
                  </a:solidFill>
                </a:uFill>
                <a:latin typeface="Arial"/>
              </a:endParaRPr>
            </a:p>
          </p:txBody>
        </p:sp>
        <p:sp>
          <p:nvSpPr>
            <p:cNvPr id="262" name="CustomShape 25"/>
            <p:cNvSpPr/>
            <p:nvPr/>
          </p:nvSpPr>
          <p:spPr>
            <a:xfrm>
              <a:off x="1177920" y="3367440"/>
              <a:ext cx="2817180" cy="2016000"/>
            </a:xfrm>
            <a:prstGeom prst="upArrowCallout">
              <a:avLst>
                <a:gd name="adj1" fmla="val 6927"/>
                <a:gd name="adj2" fmla="val 10896"/>
                <a:gd name="adj3" fmla="val 19536"/>
                <a:gd name="adj4" fmla="val 58459"/>
              </a:avLst>
            </a:prstGeom>
            <a:solidFill>
              <a:srgbClr val="FFFF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1600" b="1" spc="-1" dirty="0" smtClean="0">
                  <a:solidFill>
                    <a:srgbClr val="000000"/>
                  </a:solidFill>
                  <a:uFill>
                    <a:solidFill>
                      <a:srgbClr val="FFFFFF"/>
                    </a:solidFill>
                  </a:uFill>
                  <a:ea typeface="Geneva"/>
                </a:rPr>
                <a:t>Durch wiederkehrende Designelemente, </a:t>
              </a:r>
              <a:r>
                <a:rPr lang="de-DE" sz="1600" b="1" strike="noStrike" spc="-1" dirty="0" smtClean="0">
                  <a:solidFill>
                    <a:srgbClr val="000000"/>
                  </a:solidFill>
                  <a:uFill>
                    <a:solidFill>
                      <a:srgbClr val="FFFFFF"/>
                    </a:solidFill>
                  </a:uFill>
                  <a:latin typeface="Arial"/>
                  <a:ea typeface="Geneva"/>
                </a:rPr>
                <a:t>Kohärenz </a:t>
              </a:r>
              <a:r>
                <a:rPr lang="de-DE" sz="1600" b="1" strike="noStrike" spc="-1" dirty="0">
                  <a:solidFill>
                    <a:srgbClr val="000000"/>
                  </a:solidFill>
                  <a:uFill>
                    <a:solidFill>
                      <a:srgbClr val="FFFFFF"/>
                    </a:solidFill>
                  </a:uFill>
                  <a:latin typeface="Arial"/>
                  <a:ea typeface="Geneva"/>
                </a:rPr>
                <a:t>und </a:t>
              </a:r>
              <a:r>
                <a:rPr lang="de-DE" sz="1600" b="1" strike="noStrike" spc="-1" dirty="0" smtClean="0">
                  <a:solidFill>
                    <a:srgbClr val="000000"/>
                  </a:solidFill>
                  <a:uFill>
                    <a:solidFill>
                      <a:srgbClr val="FFFFFF"/>
                    </a:solidFill>
                  </a:uFill>
                  <a:latin typeface="Arial"/>
                  <a:ea typeface="Geneva"/>
                </a:rPr>
                <a:t>Konsistenz schaffen.</a:t>
              </a:r>
              <a:endParaRPr lang="de-DE" sz="1800" b="1" strike="noStrike" spc="-1" dirty="0">
                <a:solidFill>
                  <a:srgbClr val="000000"/>
                </a:solidFill>
                <a:uFill>
                  <a:solidFill>
                    <a:srgbClr val="FFFFFF"/>
                  </a:solidFill>
                </a:uFill>
                <a:latin typeface="Arial"/>
              </a:endParaRPr>
            </a:p>
          </p:txBody>
        </p:sp>
        <p:sp>
          <p:nvSpPr>
            <p:cNvPr id="32" name="CustomShape 7"/>
            <p:cNvSpPr/>
            <p:nvPr/>
          </p:nvSpPr>
          <p:spPr>
            <a:xfrm>
              <a:off x="2834280" y="2829420"/>
              <a:ext cx="411840" cy="333720"/>
            </a:xfrm>
            <a:prstGeom prst="rect">
              <a:avLst/>
            </a:prstGeom>
            <a:solidFill>
              <a:srgbClr val="7B2927"/>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dirty="0" smtClean="0">
                  <a:solidFill>
                    <a:srgbClr val="FFFFFF"/>
                  </a:solidFill>
                  <a:uFill>
                    <a:solidFill>
                      <a:srgbClr val="FFFFFF"/>
                    </a:solidFill>
                  </a:uFill>
                  <a:latin typeface="Arial Black"/>
                  <a:ea typeface="Geneva"/>
                </a:rPr>
                <a:t>#2</a:t>
              </a:r>
              <a:endParaRPr lang="de-DE" sz="1800" b="0" strike="noStrike" spc="-1" dirty="0">
                <a:solidFill>
                  <a:srgbClr val="000000"/>
                </a:solidFill>
                <a:uFill>
                  <a:solidFill>
                    <a:srgbClr val="FFFFFF"/>
                  </a:solidFill>
                </a:uFill>
                <a:latin typeface="Arial"/>
              </a:endParaRPr>
            </a:p>
          </p:txBody>
        </p:sp>
        <p:sp>
          <p:nvSpPr>
            <p:cNvPr id="33" name="CustomShape 7"/>
            <p:cNvSpPr/>
            <p:nvPr/>
          </p:nvSpPr>
          <p:spPr>
            <a:xfrm>
              <a:off x="4488350" y="1957170"/>
              <a:ext cx="411840" cy="333720"/>
            </a:xfrm>
            <a:prstGeom prst="rect">
              <a:avLst/>
            </a:prstGeom>
            <a:solidFill>
              <a:srgbClr val="7B2927"/>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dirty="0" smtClean="0">
                  <a:solidFill>
                    <a:srgbClr val="FFFFFF"/>
                  </a:solidFill>
                  <a:uFill>
                    <a:solidFill>
                      <a:srgbClr val="FFFFFF"/>
                    </a:solidFill>
                  </a:uFill>
                  <a:latin typeface="Arial Black"/>
                  <a:ea typeface="Geneva"/>
                </a:rPr>
                <a:t>#3</a:t>
              </a:r>
              <a:endParaRPr lang="de-DE" sz="1800" b="0" strike="noStrike" spc="-1" dirty="0">
                <a:solidFill>
                  <a:srgbClr val="000000"/>
                </a:solidFill>
                <a:uFill>
                  <a:solidFill>
                    <a:srgbClr val="FFFFFF"/>
                  </a:solidFill>
                </a:uFill>
                <a:latin typeface="Arial"/>
              </a:endParaRPr>
            </a:p>
          </p:txBody>
        </p:sp>
        <p:sp>
          <p:nvSpPr>
            <p:cNvPr id="34" name="CustomShape 7"/>
            <p:cNvSpPr/>
            <p:nvPr/>
          </p:nvSpPr>
          <p:spPr>
            <a:xfrm>
              <a:off x="6055200" y="2883938"/>
              <a:ext cx="411840" cy="333720"/>
            </a:xfrm>
            <a:prstGeom prst="rect">
              <a:avLst/>
            </a:prstGeom>
            <a:solidFill>
              <a:srgbClr val="7B2927"/>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600" b="0" strike="noStrike" spc="-1" dirty="0" smtClean="0">
                  <a:solidFill>
                    <a:srgbClr val="FFFFFF"/>
                  </a:solidFill>
                  <a:uFill>
                    <a:solidFill>
                      <a:srgbClr val="FFFFFF"/>
                    </a:solidFill>
                  </a:uFill>
                  <a:latin typeface="Arial Black"/>
                  <a:ea typeface="Geneva"/>
                </a:rPr>
                <a:t>#4</a:t>
              </a:r>
              <a:endParaRPr lang="de-DE" sz="1800" b="0" strike="noStrike" spc="-1" dirty="0">
                <a:solidFill>
                  <a:srgbClr val="000000"/>
                </a:solidFill>
                <a:uFill>
                  <a:solidFill>
                    <a:srgbClr val="FFFFFF"/>
                  </a:solidFill>
                </a:uFill>
                <a:latin typeface="Arial"/>
              </a:endParaRPr>
            </a:p>
          </p:txBody>
        </p:sp>
        <p:sp>
          <p:nvSpPr>
            <p:cNvPr id="29" name="Rechteck 28"/>
            <p:cNvSpPr/>
            <p:nvPr/>
          </p:nvSpPr>
          <p:spPr>
            <a:xfrm>
              <a:off x="5177722" y="5047860"/>
              <a:ext cx="3966278" cy="415498"/>
            </a:xfrm>
            <a:prstGeom prst="rect">
              <a:avLst/>
            </a:prstGeom>
          </p:spPr>
          <p:txBody>
            <a:bodyPr wrap="none">
              <a:spAutoFit/>
            </a:bodyPr>
            <a:lstStyle/>
            <a:p>
              <a:pPr lvl="0" algn="r"/>
              <a:r>
                <a:rPr lang="de-DE" sz="700" spc="-1" dirty="0">
                  <a:solidFill>
                    <a:prstClr val="black"/>
                  </a:solidFill>
                  <a:uFill>
                    <a:solidFill>
                      <a:srgbClr val="FFFFFF"/>
                    </a:solidFill>
                  </a:uFill>
                  <a:ea typeface="Geneva"/>
                </a:rPr>
                <a:t>Foto: </a:t>
              </a:r>
              <a:r>
                <a:rPr lang="de-DE" sz="700" spc="-1" dirty="0" smtClean="0">
                  <a:solidFill>
                    <a:prstClr val="black"/>
                  </a:solidFill>
                  <a:uFill>
                    <a:solidFill>
                      <a:srgbClr val="FFFFFF"/>
                    </a:solidFill>
                  </a:uFill>
                  <a:ea typeface="Geneva"/>
                </a:rPr>
                <a:t>„Zebra“  </a:t>
              </a:r>
              <a:r>
                <a:rPr lang="de-DE" sz="700" spc="-1" dirty="0">
                  <a:solidFill>
                    <a:prstClr val="black"/>
                  </a:solidFill>
                  <a:uFill>
                    <a:solidFill>
                      <a:srgbClr val="FFFFFF"/>
                    </a:solidFill>
                  </a:uFill>
                  <a:ea typeface="Geneva"/>
                </a:rPr>
                <a:t>von </a:t>
              </a:r>
              <a:r>
                <a:rPr lang="de-DE" sz="700" u="sng" spc="-1" dirty="0" smtClean="0">
                  <a:solidFill>
                    <a:prstClr val="black"/>
                  </a:solidFill>
                  <a:uFill>
                    <a:solidFill>
                      <a:srgbClr val="FFFFFF"/>
                    </a:solidFill>
                  </a:uFill>
                  <a:ea typeface="Geneva"/>
                </a:rPr>
                <a:t>Gustavo Jeronimo </a:t>
              </a:r>
              <a:r>
                <a:rPr lang="de-DE" sz="700" spc="-1" dirty="0" smtClean="0">
                  <a:solidFill>
                    <a:prstClr val="black"/>
                  </a:solidFill>
                  <a:uFill>
                    <a:solidFill>
                      <a:srgbClr val="FFFFFF"/>
                    </a:solidFill>
                  </a:uFill>
                  <a:ea typeface="Geneva"/>
                </a:rPr>
                <a:t>unter </a:t>
              </a:r>
              <a:r>
                <a:rPr lang="de-DE" sz="700" spc="-1" dirty="0">
                  <a:solidFill>
                    <a:prstClr val="black"/>
                  </a:solidFill>
                  <a:uFill>
                    <a:solidFill>
                      <a:srgbClr val="FFFFFF"/>
                    </a:solidFill>
                  </a:uFill>
                  <a:ea typeface="Geneva"/>
                </a:rPr>
                <a:t>der Lizenz </a:t>
              </a:r>
              <a:r>
                <a:rPr lang="de-DE" sz="700" u="sng" spc="-1" dirty="0">
                  <a:solidFill>
                    <a:prstClr val="black"/>
                  </a:solidFill>
                  <a:uFill>
                    <a:solidFill>
                      <a:srgbClr val="FFFFFF"/>
                    </a:solidFill>
                  </a:uFill>
                  <a:ea typeface="Geneva"/>
                  <a:hlinkClick r:id="rId8"/>
                </a:rPr>
                <a:t>CC BY 2.0 </a:t>
              </a:r>
              <a:r>
                <a:rPr lang="de-DE" sz="700" spc="-1" dirty="0">
                  <a:solidFill>
                    <a:prstClr val="black"/>
                  </a:solidFill>
                  <a:uFill>
                    <a:solidFill>
                      <a:srgbClr val="FFFFFF"/>
                    </a:solidFill>
                  </a:uFill>
                  <a:ea typeface="Geneva"/>
                </a:rPr>
                <a:t>via </a:t>
              </a:r>
              <a:r>
                <a:rPr lang="de-DE" sz="700" u="sng" spc="-1" dirty="0" smtClean="0">
                  <a:solidFill>
                    <a:prstClr val="black"/>
                  </a:solidFill>
                  <a:uFill>
                    <a:solidFill>
                      <a:srgbClr val="FFFFFF"/>
                    </a:solidFill>
                  </a:uFill>
                  <a:ea typeface="Geneva"/>
                  <a:hlinkClick r:id="rId9"/>
                </a:rPr>
                <a:t>flickr</a:t>
              </a:r>
              <a:endParaRPr lang="de-DE" sz="700" u="sng" spc="-1" dirty="0" smtClean="0">
                <a:solidFill>
                  <a:prstClr val="black"/>
                </a:solidFill>
                <a:uFill>
                  <a:solidFill>
                    <a:srgbClr val="FFFFFF"/>
                  </a:solidFill>
                </a:uFill>
                <a:ea typeface="Geneva"/>
              </a:endParaRPr>
            </a:p>
            <a:p>
              <a:pPr lvl="0" algn="r"/>
              <a:r>
                <a:rPr lang="de-DE" sz="700" spc="-1" dirty="0" smtClean="0">
                  <a:solidFill>
                    <a:prstClr val="black"/>
                  </a:solidFill>
                  <a:uFill>
                    <a:solidFill>
                      <a:srgbClr val="FFFFFF"/>
                    </a:solidFill>
                  </a:uFill>
                </a:rPr>
                <a:t>        Foto: „#15: Repetition“ von </a:t>
              </a:r>
              <a:r>
                <a:rPr lang="de-DE" sz="700" spc="-1" dirty="0" smtClean="0">
                  <a:solidFill>
                    <a:prstClr val="black"/>
                  </a:solidFill>
                  <a:uFill>
                    <a:solidFill>
                      <a:srgbClr val="FFFFFF"/>
                    </a:solidFill>
                  </a:uFill>
                  <a:hlinkClick r:id="rId10"/>
                </a:rPr>
                <a:t>elPadawan</a:t>
              </a:r>
              <a:r>
                <a:rPr lang="de-DE" sz="700" spc="-1" dirty="0" smtClean="0">
                  <a:solidFill>
                    <a:prstClr val="black"/>
                  </a:solidFill>
                  <a:uFill>
                    <a:solidFill>
                      <a:srgbClr val="FFFFFF"/>
                    </a:solidFill>
                  </a:uFill>
                </a:rPr>
                <a:t> unter der Lizenz </a:t>
              </a:r>
              <a:r>
                <a:rPr lang="de-DE" sz="700" spc="-1" dirty="0" smtClean="0">
                  <a:solidFill>
                    <a:prstClr val="black"/>
                  </a:solidFill>
                  <a:uFill>
                    <a:solidFill>
                      <a:srgbClr val="FFFFFF"/>
                    </a:solidFill>
                  </a:uFill>
                  <a:hlinkClick r:id="rId11"/>
                </a:rPr>
                <a:t>CC BY-SA  2.0 </a:t>
              </a:r>
              <a:r>
                <a:rPr lang="de-DE" sz="700" spc="-1" dirty="0" smtClean="0">
                  <a:solidFill>
                    <a:prstClr val="black"/>
                  </a:solidFill>
                  <a:uFill>
                    <a:solidFill>
                      <a:srgbClr val="FFFFFF"/>
                    </a:solidFill>
                  </a:uFill>
                </a:rPr>
                <a:t>via </a:t>
              </a:r>
              <a:r>
                <a:rPr lang="de-DE" sz="700" spc="-1" dirty="0" smtClean="0">
                  <a:solidFill>
                    <a:prstClr val="black"/>
                  </a:solidFill>
                  <a:uFill>
                    <a:solidFill>
                      <a:srgbClr val="FFFFFF"/>
                    </a:solidFill>
                  </a:uFill>
                  <a:hlinkClick r:id="rId10"/>
                </a:rPr>
                <a:t>flickr</a:t>
              </a:r>
              <a:endParaRPr lang="de-DE" sz="700" spc="-1" dirty="0" smtClean="0">
                <a:solidFill>
                  <a:prstClr val="black"/>
                </a:solidFill>
                <a:uFill>
                  <a:solidFill>
                    <a:srgbClr val="FFFFFF"/>
                  </a:solidFill>
                </a:uFill>
              </a:endParaRPr>
            </a:p>
            <a:p>
              <a:pPr lvl="0" algn="r"/>
              <a:r>
                <a:rPr lang="de-DE" sz="700" spc="-1" dirty="0" smtClean="0">
                  <a:solidFill>
                    <a:prstClr val="black"/>
                  </a:solidFill>
                  <a:uFill>
                    <a:solidFill>
                      <a:srgbClr val="FFFFFF"/>
                    </a:solidFill>
                  </a:uFill>
                </a:rPr>
                <a:t>         Foto; „</a:t>
              </a:r>
              <a:r>
                <a:rPr lang="de-DE" sz="700" spc="-1" dirty="0" err="1" smtClean="0">
                  <a:solidFill>
                    <a:prstClr val="black"/>
                  </a:solidFill>
                  <a:uFill>
                    <a:solidFill>
                      <a:srgbClr val="FFFFFF"/>
                    </a:solidFill>
                  </a:uFill>
                </a:rPr>
                <a:t>Construction</a:t>
              </a:r>
              <a:r>
                <a:rPr lang="de-DE" sz="700" spc="-1" dirty="0" smtClean="0">
                  <a:solidFill>
                    <a:prstClr val="black"/>
                  </a:solidFill>
                  <a:uFill>
                    <a:solidFill>
                      <a:srgbClr val="FFFFFF"/>
                    </a:solidFill>
                  </a:uFill>
                </a:rPr>
                <a:t> </a:t>
              </a:r>
              <a:r>
                <a:rPr lang="de-DE" sz="700" spc="-1" dirty="0" err="1" smtClean="0">
                  <a:solidFill>
                    <a:prstClr val="black"/>
                  </a:solidFill>
                  <a:uFill>
                    <a:solidFill>
                      <a:srgbClr val="FFFFFF"/>
                    </a:solidFill>
                  </a:uFill>
                </a:rPr>
                <a:t>Architecture</a:t>
              </a:r>
              <a:r>
                <a:rPr lang="de-DE" sz="700" spc="-1" dirty="0" smtClean="0">
                  <a:solidFill>
                    <a:prstClr val="black"/>
                  </a:solidFill>
                  <a:uFill>
                    <a:solidFill>
                      <a:srgbClr val="FFFFFF"/>
                    </a:solidFill>
                  </a:uFill>
                </a:rPr>
                <a:t> </a:t>
              </a:r>
              <a:r>
                <a:rPr lang="de-DE" sz="700" spc="-1" dirty="0" err="1" smtClean="0">
                  <a:solidFill>
                    <a:prstClr val="black"/>
                  </a:solidFill>
                  <a:uFill>
                    <a:solidFill>
                      <a:srgbClr val="FFFFFF"/>
                    </a:solidFill>
                  </a:uFill>
                </a:rPr>
                <a:t>Blueprint</a:t>
              </a:r>
              <a:r>
                <a:rPr lang="de-DE" sz="700" spc="-1" dirty="0" smtClean="0">
                  <a:solidFill>
                    <a:prstClr val="black"/>
                  </a:solidFill>
                  <a:uFill>
                    <a:solidFill>
                      <a:srgbClr val="FFFFFF"/>
                    </a:solidFill>
                  </a:uFill>
                </a:rPr>
                <a:t>“ Floor Plan“ unter der Lizenz </a:t>
              </a:r>
              <a:r>
                <a:rPr lang="de-DE" sz="700" spc="-1" dirty="0" smtClean="0">
                  <a:solidFill>
                    <a:prstClr val="black"/>
                  </a:solidFill>
                  <a:uFill>
                    <a:solidFill>
                      <a:srgbClr val="FFFFFF"/>
                    </a:solidFill>
                  </a:uFill>
                  <a:hlinkClick r:id="rId12"/>
                </a:rPr>
                <a:t>CC0</a:t>
              </a:r>
              <a:r>
                <a:rPr lang="de-DE" sz="700" spc="-1" dirty="0" smtClean="0">
                  <a:solidFill>
                    <a:prstClr val="black"/>
                  </a:solidFill>
                  <a:uFill>
                    <a:solidFill>
                      <a:srgbClr val="FFFFFF"/>
                    </a:solidFill>
                  </a:uFill>
                </a:rPr>
                <a:t> via </a:t>
              </a:r>
              <a:r>
                <a:rPr lang="de-DE" sz="700" spc="-1" dirty="0" smtClean="0">
                  <a:solidFill>
                    <a:prstClr val="black"/>
                  </a:solidFill>
                  <a:uFill>
                    <a:solidFill>
                      <a:srgbClr val="FFFFFF"/>
                    </a:solidFill>
                  </a:uFill>
                  <a:hlinkClick r:id="rId13"/>
                </a:rPr>
                <a:t>Max Pixel </a:t>
              </a:r>
              <a:endParaRPr lang="de-DE" sz="700" spc="-1" dirty="0">
                <a:solidFill>
                  <a:prstClr val="black"/>
                </a:solidFill>
                <a:uFill>
                  <a:solidFill>
                    <a:srgbClr val="FFFFFF"/>
                  </a:solidFill>
                </a:uFill>
              </a:endParaRPr>
            </a:p>
          </p:txBody>
        </p:sp>
        <p:sp>
          <p:nvSpPr>
            <p:cNvPr id="36" name="Rechteck 35"/>
            <p:cNvSpPr/>
            <p:nvPr/>
          </p:nvSpPr>
          <p:spPr>
            <a:xfrm>
              <a:off x="5306861" y="5387813"/>
              <a:ext cx="3837461" cy="200055"/>
            </a:xfrm>
            <a:prstGeom prst="rect">
              <a:avLst/>
            </a:prstGeom>
          </p:spPr>
          <p:txBody>
            <a:bodyPr wrap="none">
              <a:spAutoFit/>
            </a:bodyPr>
            <a:lstStyle/>
            <a:p>
              <a:pPr lvl="0" algn="r"/>
              <a:r>
                <a:rPr lang="de-DE" sz="700" spc="-1" dirty="0" smtClean="0">
                  <a:uFill>
                    <a:solidFill>
                      <a:srgbClr val="FFFFFF"/>
                    </a:solidFill>
                  </a:uFill>
                  <a:ea typeface="Geneva"/>
                </a:rPr>
                <a:t>Foliendesign in Anlehnung an „</a:t>
              </a:r>
              <a:r>
                <a:rPr lang="de-DE" sz="700" spc="-1" dirty="0" err="1" smtClean="0">
                  <a:uFill>
                    <a:solidFill>
                      <a:srgbClr val="FFFFFF"/>
                    </a:solidFill>
                  </a:uFill>
                  <a:ea typeface="Geneva"/>
                </a:rPr>
                <a:t>Steal</a:t>
              </a:r>
              <a:r>
                <a:rPr lang="de-DE" sz="700" spc="-1" dirty="0" smtClean="0">
                  <a:uFill>
                    <a:solidFill>
                      <a:srgbClr val="FFFFFF"/>
                    </a:solidFill>
                  </a:uFill>
                  <a:ea typeface="Geneva"/>
                </a:rPr>
                <a:t> This </a:t>
              </a:r>
              <a:r>
                <a:rPr lang="de-DE" sz="700" spc="-1" dirty="0" err="1" smtClean="0">
                  <a:uFill>
                    <a:solidFill>
                      <a:srgbClr val="FFFFFF"/>
                    </a:solidFill>
                  </a:uFill>
                  <a:ea typeface="Geneva"/>
                </a:rPr>
                <a:t>Presentation</a:t>
              </a:r>
              <a:r>
                <a:rPr lang="de-DE" sz="700" spc="-1" dirty="0" smtClean="0">
                  <a:uFill>
                    <a:solidFill>
                      <a:srgbClr val="FFFFFF"/>
                    </a:solidFill>
                  </a:uFill>
                  <a:ea typeface="Geneva"/>
                </a:rPr>
                <a:t>“ von </a:t>
              </a:r>
              <a:r>
                <a:rPr lang="de-DE" sz="700" spc="-1" dirty="0" smtClean="0">
                  <a:uFill>
                    <a:solidFill>
                      <a:srgbClr val="FFFFFF"/>
                    </a:solidFill>
                  </a:uFill>
                  <a:ea typeface="Geneva"/>
                  <a:hlinkClick r:id="rId14"/>
                </a:rPr>
                <a:t>Jesse </a:t>
              </a:r>
              <a:r>
                <a:rPr lang="de-DE" sz="700" spc="-1" dirty="0" err="1" smtClean="0">
                  <a:uFill>
                    <a:solidFill>
                      <a:srgbClr val="FFFFFF"/>
                    </a:solidFill>
                  </a:uFill>
                  <a:ea typeface="Geneva"/>
                  <a:hlinkClick r:id="rId14"/>
                </a:rPr>
                <a:t>Desjardins</a:t>
              </a:r>
              <a:r>
                <a:rPr lang="de-DE" sz="700" spc="-1" dirty="0" smtClean="0">
                  <a:uFill>
                    <a:solidFill>
                      <a:srgbClr val="FFFFFF"/>
                    </a:solidFill>
                  </a:uFill>
                  <a:ea typeface="Geneva"/>
                  <a:hlinkClick r:id="rId14"/>
                </a:rPr>
                <a:t> </a:t>
              </a:r>
              <a:r>
                <a:rPr lang="de-DE" sz="700" spc="-1" dirty="0" smtClean="0">
                  <a:uFill>
                    <a:solidFill>
                      <a:srgbClr val="FFFFFF"/>
                    </a:solidFill>
                  </a:uFill>
                  <a:ea typeface="Geneva"/>
                </a:rPr>
                <a:t>via </a:t>
              </a:r>
              <a:r>
                <a:rPr lang="de-DE" sz="700" spc="-1" dirty="0" smtClean="0">
                  <a:uFill>
                    <a:solidFill>
                      <a:srgbClr val="FFFFFF"/>
                    </a:solidFill>
                  </a:uFill>
                  <a:ea typeface="Geneva"/>
                  <a:hlinkClick r:id="rId15"/>
                </a:rPr>
                <a:t>slideshare</a:t>
              </a:r>
              <a:endParaRPr lang="de-DE" sz="1600" spc="-1" dirty="0">
                <a:uFill>
                  <a:solidFill>
                    <a:srgbClr val="FFFFFF"/>
                  </a:solidFill>
                </a:uFill>
              </a:endParaRP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Times New Roman"/>
                <a:cs typeface="Times New Roman"/>
              </a:rPr>
              <a:t>Williams </a:t>
            </a:r>
            <a:r>
              <a:rPr lang="de-DE" sz="1000" dirty="0" smtClean="0">
                <a:ea typeface="Times New Roman"/>
                <a:cs typeface="Times New Roman"/>
              </a:rPr>
              <a:t>R </a:t>
            </a:r>
            <a:r>
              <a:rPr lang="de-DE" sz="1000" dirty="0">
                <a:ea typeface="Times New Roman"/>
                <a:cs typeface="Times New Roman"/>
              </a:rPr>
              <a:t>&amp; Tollet </a:t>
            </a:r>
            <a:r>
              <a:rPr lang="de-DE" sz="1000" dirty="0" smtClean="0">
                <a:ea typeface="Times New Roman"/>
                <a:cs typeface="Times New Roman"/>
              </a:rPr>
              <a:t>J </a:t>
            </a:r>
            <a:r>
              <a:rPr lang="de-DE" sz="1000" dirty="0">
                <a:ea typeface="Times New Roman"/>
                <a:cs typeface="Times New Roman"/>
              </a:rPr>
              <a:t>(2011). Design und Typografie</a:t>
            </a:r>
            <a:r>
              <a:rPr lang="de-DE" sz="1000" dirty="0" smtClean="0">
                <a:ea typeface="Times New Roman"/>
                <a:cs typeface="Times New Roman"/>
              </a:rPr>
              <a:t>.</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smtClean="0">
                <a:cs typeface="Times New Roman"/>
              </a:rPr>
              <a:t>Delivery</a:t>
            </a:r>
            <a:endParaRPr lang="de-DE" sz="1000" dirty="0"/>
          </a:p>
        </p:txBody>
      </p:sp>
      <p:grpSp>
        <p:nvGrpSpPr>
          <p:cNvPr id="3" name="Gruppieren 2"/>
          <p:cNvGrpSpPr/>
          <p:nvPr/>
        </p:nvGrpSpPr>
        <p:grpSpPr>
          <a:xfrm>
            <a:off x="0" y="-1"/>
            <a:ext cx="9143999" cy="5593839"/>
            <a:chOff x="0" y="-1"/>
            <a:chExt cx="9143999" cy="5593839"/>
          </a:xfrm>
        </p:grpSpPr>
        <p:sp>
          <p:nvSpPr>
            <p:cNvPr id="18" name="Rechteck 17"/>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CustomShape 1"/>
            <p:cNvSpPr/>
            <p:nvPr/>
          </p:nvSpPr>
          <p:spPr>
            <a:xfrm>
              <a:off x="1503352" y="1872360"/>
              <a:ext cx="4674960" cy="3396240"/>
            </a:xfrm>
            <a:prstGeom prst="rect">
              <a:avLst/>
            </a:prstGeom>
            <a:solidFill>
              <a:srgbClr val="92302E"/>
            </a:solidFill>
            <a:ln w="177840">
              <a:solidFill>
                <a:schemeClr val="bg1"/>
              </a:solidFill>
              <a:miter/>
            </a:ln>
            <a:effectLst>
              <a:glow rad="12700">
                <a:schemeClr val="accent1">
                  <a:satMod val="175000"/>
                  <a:alpha val="70000"/>
                </a:schemeClr>
              </a:glow>
              <a:outerShdw blurRad="76200" dir="13500000" sy="23000" kx="1200000" algn="br"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264" name="CustomShape 2"/>
            <p:cNvSpPr/>
            <p:nvPr/>
          </p:nvSpPr>
          <p:spPr>
            <a:xfrm rot="14400">
              <a:off x="1738432" y="2116080"/>
              <a:ext cx="39744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400" b="1" strike="noStrike" spc="-1" dirty="0" err="1">
                  <a:solidFill>
                    <a:srgbClr val="FFFFFF"/>
                  </a:solidFill>
                  <a:uFill>
                    <a:solidFill>
                      <a:srgbClr val="FFFFFF"/>
                    </a:solidFill>
                  </a:uFill>
                  <a:latin typeface="Arial Black"/>
                  <a:ea typeface="Geneva"/>
                </a:rPr>
                <a:t>Good</a:t>
              </a:r>
              <a:r>
                <a:rPr lang="de-DE" sz="4400" b="1" strike="noStrike" spc="-1" dirty="0">
                  <a:solidFill>
                    <a:srgbClr val="FFFFFF"/>
                  </a:solidFill>
                  <a:uFill>
                    <a:solidFill>
                      <a:srgbClr val="FFFFFF"/>
                    </a:solidFill>
                  </a:uFill>
                  <a:latin typeface="Arial Black"/>
                  <a:ea typeface="Geneva"/>
                </a:rPr>
                <a:t> design</a:t>
              </a:r>
              <a:endParaRPr lang="de-DE" sz="1800" b="0" strike="noStrike" spc="-1" dirty="0">
                <a:solidFill>
                  <a:srgbClr val="000000"/>
                </a:solidFill>
                <a:uFill>
                  <a:solidFill>
                    <a:srgbClr val="FFFFFF"/>
                  </a:solidFill>
                </a:uFill>
                <a:latin typeface="Arial"/>
              </a:endParaRPr>
            </a:p>
          </p:txBody>
        </p:sp>
        <p:sp>
          <p:nvSpPr>
            <p:cNvPr id="265" name="CustomShape 3"/>
            <p:cNvSpPr/>
            <p:nvPr/>
          </p:nvSpPr>
          <p:spPr>
            <a:xfrm>
              <a:off x="0" y="283320"/>
              <a:ext cx="914364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400" b="0" strike="noStrike" spc="-1">
                  <a:solidFill>
                    <a:srgbClr val="000000"/>
                  </a:solidFill>
                  <a:uFill>
                    <a:solidFill>
                      <a:srgbClr val="FFFFFF"/>
                    </a:solidFill>
                  </a:uFill>
                  <a:latin typeface="Arial Black"/>
                  <a:ea typeface="Geneva"/>
                </a:rPr>
                <a:t>ALIGNMENT</a:t>
              </a:r>
              <a:endParaRPr lang="de-DE" sz="1800" b="0" strike="noStrike" spc="-1">
                <a:solidFill>
                  <a:srgbClr val="000000"/>
                </a:solidFill>
                <a:uFill>
                  <a:solidFill>
                    <a:srgbClr val="FFFFFF"/>
                  </a:solidFill>
                </a:uFill>
                <a:latin typeface="Arial"/>
              </a:endParaRPr>
            </a:p>
            <a:p>
              <a:pPr algn="ctr">
                <a:lnSpc>
                  <a:spcPct val="100000"/>
                </a:lnSpc>
              </a:pPr>
              <a:r>
                <a:rPr lang="de-DE" sz="1600" b="0" strike="noStrike" spc="-1">
                  <a:solidFill>
                    <a:srgbClr val="000000"/>
                  </a:solidFill>
                  <a:uFill>
                    <a:solidFill>
                      <a:srgbClr val="FFFFFF"/>
                    </a:solidFill>
                  </a:uFill>
                  <a:latin typeface="Century Gothic"/>
                  <a:ea typeface="Geneva"/>
                </a:rPr>
                <a:t>(Ausrichtung)</a:t>
              </a:r>
              <a:endParaRPr lang="de-DE" sz="1800" b="0" strike="noStrike" spc="-1">
                <a:solidFill>
                  <a:srgbClr val="000000"/>
                </a:solidFill>
                <a:uFill>
                  <a:solidFill>
                    <a:srgbClr val="FFFFFF"/>
                  </a:solidFill>
                </a:uFill>
                <a:latin typeface="Arial"/>
              </a:endParaRPr>
            </a:p>
          </p:txBody>
        </p:sp>
        <p:sp>
          <p:nvSpPr>
            <p:cNvPr id="266" name="CustomShape 4"/>
            <p:cNvSpPr/>
            <p:nvPr/>
          </p:nvSpPr>
          <p:spPr>
            <a:xfrm>
              <a:off x="1771552" y="2709000"/>
              <a:ext cx="2025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FFFFFF"/>
                  </a:solidFill>
                  <a:uFill>
                    <a:solidFill>
                      <a:srgbClr val="FFFFFF"/>
                    </a:solidFill>
                  </a:uFill>
                  <a:latin typeface="Arial Black"/>
                  <a:ea typeface="Geneva"/>
                </a:rPr>
                <a:t>is as easy as…</a:t>
              </a:r>
              <a:endParaRPr lang="de-DE" sz="1800" b="0" strike="noStrike" spc="-1">
                <a:solidFill>
                  <a:srgbClr val="000000"/>
                </a:solidFill>
                <a:uFill>
                  <a:solidFill>
                    <a:srgbClr val="FFFFFF"/>
                  </a:solidFill>
                </a:uFill>
                <a:latin typeface="Arial"/>
              </a:endParaRPr>
            </a:p>
          </p:txBody>
        </p:sp>
        <p:sp>
          <p:nvSpPr>
            <p:cNvPr id="267" name="Line 5"/>
            <p:cNvSpPr/>
            <p:nvPr/>
          </p:nvSpPr>
          <p:spPr>
            <a:xfrm>
              <a:off x="1820512" y="1484640"/>
              <a:ext cx="360" cy="4032360"/>
            </a:xfrm>
            <a:prstGeom prst="line">
              <a:avLst/>
            </a:prstGeom>
            <a:ln w="15840">
              <a:solidFill>
                <a:srgbClr val="FFC000"/>
              </a:solidFill>
              <a:round/>
            </a:ln>
          </p:spPr>
          <p:style>
            <a:lnRef idx="1">
              <a:schemeClr val="accent1"/>
            </a:lnRef>
            <a:fillRef idx="0">
              <a:schemeClr val="accent1"/>
            </a:fillRef>
            <a:effectRef idx="0">
              <a:schemeClr val="accent1"/>
            </a:effectRef>
            <a:fontRef idx="minor"/>
          </p:style>
        </p:sp>
        <p:sp>
          <p:nvSpPr>
            <p:cNvPr id="268" name="CustomShape 6"/>
            <p:cNvSpPr/>
            <p:nvPr/>
          </p:nvSpPr>
          <p:spPr>
            <a:xfrm>
              <a:off x="1745272" y="37594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2</a:t>
              </a:r>
              <a:endParaRPr lang="de-DE" sz="1800" b="0" strike="noStrike" spc="-1">
                <a:solidFill>
                  <a:srgbClr val="000000"/>
                </a:solidFill>
                <a:uFill>
                  <a:solidFill>
                    <a:srgbClr val="FFFFFF"/>
                  </a:solidFill>
                </a:uFill>
                <a:latin typeface="Arial"/>
              </a:endParaRPr>
            </a:p>
          </p:txBody>
        </p:sp>
        <p:sp>
          <p:nvSpPr>
            <p:cNvPr id="269" name="CustomShape 7"/>
            <p:cNvSpPr/>
            <p:nvPr/>
          </p:nvSpPr>
          <p:spPr>
            <a:xfrm>
              <a:off x="1745272" y="31384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1</a:t>
              </a:r>
              <a:endParaRPr lang="de-DE" sz="1800" b="0" strike="noStrike" spc="-1">
                <a:solidFill>
                  <a:srgbClr val="000000"/>
                </a:solidFill>
                <a:uFill>
                  <a:solidFill>
                    <a:srgbClr val="FFFFFF"/>
                  </a:solidFill>
                </a:uFill>
                <a:latin typeface="Arial"/>
              </a:endParaRPr>
            </a:p>
          </p:txBody>
        </p:sp>
        <p:sp>
          <p:nvSpPr>
            <p:cNvPr id="270" name="CustomShape 8"/>
            <p:cNvSpPr/>
            <p:nvPr/>
          </p:nvSpPr>
          <p:spPr>
            <a:xfrm>
              <a:off x="2091952" y="3285720"/>
              <a:ext cx="216072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dirty="0" err="1">
                  <a:solidFill>
                    <a:srgbClr val="FFFFFF"/>
                  </a:solidFill>
                  <a:uFill>
                    <a:solidFill>
                      <a:srgbClr val="FFFFFF"/>
                    </a:solidFill>
                  </a:uFill>
                  <a:latin typeface="Arial"/>
                  <a:ea typeface="Geneva"/>
                </a:rPr>
                <a:t>Learn</a:t>
              </a:r>
              <a:r>
                <a:rPr lang="de-DE" sz="1200" b="1" strike="noStrike" spc="-1" dirty="0">
                  <a:solidFill>
                    <a:srgbClr val="FFFFFF"/>
                  </a:solidFill>
                  <a:uFill>
                    <a:solidFill>
                      <a:srgbClr val="FFFFFF"/>
                    </a:solidFill>
                  </a:uFill>
                  <a:latin typeface="Arial"/>
                  <a:ea typeface="Geneva"/>
                </a:rPr>
                <a:t> </a:t>
              </a:r>
              <a:r>
                <a:rPr lang="de-DE" sz="1200" b="1" strike="noStrike" spc="-1" dirty="0" err="1">
                  <a:solidFill>
                    <a:srgbClr val="FFFFFF"/>
                  </a:solidFill>
                  <a:uFill>
                    <a:solidFill>
                      <a:srgbClr val="FFFFFF"/>
                    </a:solidFill>
                  </a:uFill>
                  <a:latin typeface="Arial"/>
                  <a:ea typeface="Geneva"/>
                </a:rPr>
                <a:t>the</a:t>
              </a:r>
              <a:r>
                <a:rPr lang="de-DE" sz="1200" b="1" strike="noStrike" spc="-1" dirty="0">
                  <a:solidFill>
                    <a:srgbClr val="FFFFFF"/>
                  </a:solidFill>
                  <a:uFill>
                    <a:solidFill>
                      <a:srgbClr val="FFFFFF"/>
                    </a:solidFill>
                  </a:uFill>
                  <a:latin typeface="Arial"/>
                  <a:ea typeface="Geneva"/>
                </a:rPr>
                <a:t> </a:t>
              </a:r>
              <a:r>
                <a:rPr lang="de-DE" sz="1200" b="1" strike="noStrike" spc="-1" dirty="0" err="1">
                  <a:solidFill>
                    <a:srgbClr val="FFFFFF"/>
                  </a:solidFill>
                  <a:uFill>
                    <a:solidFill>
                      <a:srgbClr val="FFFFFF"/>
                    </a:solidFill>
                  </a:uFill>
                  <a:latin typeface="Arial"/>
                  <a:ea typeface="Geneva"/>
                </a:rPr>
                <a:t>principles</a:t>
              </a:r>
              <a:r>
                <a:rPr lang="de-DE" sz="1200" b="1" strike="noStrike" spc="-1" dirty="0">
                  <a:solidFill>
                    <a:srgbClr val="FFFFFF"/>
                  </a:solidFill>
                  <a:uFill>
                    <a:solidFill>
                      <a:srgbClr val="FFFFFF"/>
                    </a:solidFill>
                  </a:uFill>
                  <a:latin typeface="Arial"/>
                  <a:ea typeface="Geneva"/>
                </a:rPr>
                <a:t>.
</a:t>
              </a:r>
              <a:r>
                <a:rPr lang="de-DE" sz="1000" b="0" strike="noStrike" spc="-1" dirty="0" err="1">
                  <a:solidFill>
                    <a:srgbClr val="FFFFFF"/>
                  </a:solidFill>
                  <a:uFill>
                    <a:solidFill>
                      <a:srgbClr val="FFFFFF"/>
                    </a:solidFill>
                  </a:uFill>
                  <a:latin typeface="Times New Roman"/>
                  <a:ea typeface="Geneva"/>
                </a:rPr>
                <a:t>They‘re</a:t>
              </a:r>
              <a:r>
                <a:rPr lang="de-DE" sz="1000" b="0" strike="noStrike" spc="-1" dirty="0">
                  <a:solidFill>
                    <a:srgbClr val="FFFFFF"/>
                  </a:solidFill>
                  <a:uFill>
                    <a:solidFill>
                      <a:srgbClr val="FFFFFF"/>
                    </a:solidFill>
                  </a:uFill>
                  <a:latin typeface="Times New Roman"/>
                  <a:ea typeface="Geneva"/>
                </a:rPr>
                <a:t> simpler </a:t>
              </a:r>
              <a:r>
                <a:rPr lang="de-DE" sz="1000" b="0" strike="noStrike" spc="-1" dirty="0" err="1">
                  <a:solidFill>
                    <a:srgbClr val="FFFFFF"/>
                  </a:solidFill>
                  <a:uFill>
                    <a:solidFill>
                      <a:srgbClr val="FFFFFF"/>
                    </a:solidFill>
                  </a:uFill>
                  <a:latin typeface="Times New Roman"/>
                  <a:ea typeface="Geneva"/>
                </a:rPr>
                <a:t>than</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you</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might</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think</a:t>
              </a:r>
              <a:r>
                <a:rPr lang="de-DE" sz="1000" b="0" strike="noStrike" spc="-1" dirty="0">
                  <a:solidFill>
                    <a:srgbClr val="FFFFFF"/>
                  </a:solidFill>
                  <a:uFill>
                    <a:solidFill>
                      <a:srgbClr val="FFFFFF"/>
                    </a:solidFill>
                  </a:uFill>
                  <a:latin typeface="Times New Roman"/>
                  <a:ea typeface="Geneva"/>
                </a:rPr>
                <a:t>. </a:t>
              </a:r>
              <a:endParaRPr lang="de-DE" sz="1800" b="0" strike="noStrike" spc="-1" dirty="0">
                <a:solidFill>
                  <a:srgbClr val="000000"/>
                </a:solidFill>
                <a:uFill>
                  <a:solidFill>
                    <a:srgbClr val="FFFFFF"/>
                  </a:solidFill>
                </a:uFill>
                <a:latin typeface="Arial"/>
              </a:endParaRPr>
            </a:p>
          </p:txBody>
        </p:sp>
        <p:sp>
          <p:nvSpPr>
            <p:cNvPr id="271" name="CustomShape 9"/>
            <p:cNvSpPr/>
            <p:nvPr/>
          </p:nvSpPr>
          <p:spPr>
            <a:xfrm>
              <a:off x="2099872" y="3867120"/>
              <a:ext cx="305676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a:solidFill>
                    <a:srgbClr val="FFFFFF"/>
                  </a:solidFill>
                  <a:uFill>
                    <a:solidFill>
                      <a:srgbClr val="FFFFFF"/>
                    </a:solidFill>
                  </a:uFill>
                  <a:latin typeface="Arial"/>
                  <a:ea typeface="Geneva"/>
                </a:rPr>
                <a:t>Recognize when you‘re not using them.
</a:t>
              </a:r>
              <a:r>
                <a:rPr lang="de-DE" sz="1000" b="0" strike="noStrike" spc="-1">
                  <a:solidFill>
                    <a:srgbClr val="FFFFFF"/>
                  </a:solidFill>
                  <a:uFill>
                    <a:solidFill>
                      <a:srgbClr val="FFFFFF"/>
                    </a:solidFill>
                  </a:uFill>
                  <a:latin typeface="Times New Roman"/>
                  <a:ea typeface="Geneva"/>
                </a:rPr>
                <a:t>Put it into words – name the problem. </a:t>
              </a:r>
              <a:endParaRPr lang="de-DE" sz="1800" b="0" strike="noStrike" spc="-1">
                <a:solidFill>
                  <a:srgbClr val="000000"/>
                </a:solidFill>
                <a:uFill>
                  <a:solidFill>
                    <a:srgbClr val="FFFFFF"/>
                  </a:solidFill>
                </a:uFill>
                <a:latin typeface="Arial"/>
              </a:endParaRPr>
            </a:p>
          </p:txBody>
        </p:sp>
        <p:sp>
          <p:nvSpPr>
            <p:cNvPr id="272" name="Line 10"/>
            <p:cNvSpPr/>
            <p:nvPr/>
          </p:nvSpPr>
          <p:spPr>
            <a:xfrm>
              <a:off x="2157832" y="3262680"/>
              <a:ext cx="360" cy="2254320"/>
            </a:xfrm>
            <a:prstGeom prst="line">
              <a:avLst/>
            </a:prstGeom>
            <a:ln w="15840">
              <a:solidFill>
                <a:srgbClr val="FFC000"/>
              </a:solidFill>
              <a:round/>
            </a:ln>
          </p:spPr>
          <p:style>
            <a:lnRef idx="1">
              <a:schemeClr val="accent1"/>
            </a:lnRef>
            <a:fillRef idx="0">
              <a:schemeClr val="accent1"/>
            </a:fillRef>
            <a:effectRef idx="0">
              <a:schemeClr val="accent1"/>
            </a:effectRef>
            <a:fontRef idx="minor"/>
          </p:style>
        </p:sp>
        <p:sp>
          <p:nvSpPr>
            <p:cNvPr id="273" name="Line 11"/>
            <p:cNvSpPr/>
            <p:nvPr/>
          </p:nvSpPr>
          <p:spPr>
            <a:xfrm>
              <a:off x="2053432" y="3262680"/>
              <a:ext cx="360" cy="2254320"/>
            </a:xfrm>
            <a:prstGeom prst="line">
              <a:avLst/>
            </a:prstGeom>
            <a:ln w="15840">
              <a:solidFill>
                <a:srgbClr val="FFC000"/>
              </a:solidFill>
              <a:round/>
            </a:ln>
          </p:spPr>
          <p:style>
            <a:lnRef idx="1">
              <a:schemeClr val="accent1"/>
            </a:lnRef>
            <a:fillRef idx="0">
              <a:schemeClr val="accent1"/>
            </a:fillRef>
            <a:effectRef idx="0">
              <a:schemeClr val="accent1"/>
            </a:effectRef>
            <a:fontRef idx="minor"/>
          </p:style>
        </p:sp>
        <p:sp>
          <p:nvSpPr>
            <p:cNvPr id="274" name="Line 12"/>
            <p:cNvSpPr/>
            <p:nvPr/>
          </p:nvSpPr>
          <p:spPr>
            <a:xfrm flipH="1">
              <a:off x="1259632" y="3663360"/>
              <a:ext cx="4824360" cy="360"/>
            </a:xfrm>
            <a:prstGeom prst="line">
              <a:avLst/>
            </a:prstGeom>
            <a:ln w="15840">
              <a:solidFill>
                <a:srgbClr val="FFC000"/>
              </a:solidFill>
              <a:round/>
            </a:ln>
          </p:spPr>
          <p:style>
            <a:lnRef idx="1">
              <a:schemeClr val="accent1"/>
            </a:lnRef>
            <a:fillRef idx="0">
              <a:schemeClr val="accent1"/>
            </a:fillRef>
            <a:effectRef idx="0">
              <a:schemeClr val="accent1"/>
            </a:effectRef>
            <a:fontRef idx="minor"/>
          </p:style>
        </p:sp>
        <p:sp>
          <p:nvSpPr>
            <p:cNvPr id="275" name="Line 13"/>
            <p:cNvSpPr/>
            <p:nvPr/>
          </p:nvSpPr>
          <p:spPr>
            <a:xfrm flipH="1">
              <a:off x="1259632" y="3933000"/>
              <a:ext cx="4824360" cy="360"/>
            </a:xfrm>
            <a:prstGeom prst="line">
              <a:avLst/>
            </a:prstGeom>
            <a:ln w="15840">
              <a:solidFill>
                <a:srgbClr val="FFC000"/>
              </a:solidFill>
              <a:round/>
            </a:ln>
          </p:spPr>
          <p:style>
            <a:lnRef idx="1">
              <a:schemeClr val="accent1"/>
            </a:lnRef>
            <a:fillRef idx="0">
              <a:schemeClr val="accent1"/>
            </a:fillRef>
            <a:effectRef idx="0">
              <a:schemeClr val="accent1"/>
            </a:effectRef>
            <a:fontRef idx="minor"/>
          </p:style>
        </p:sp>
        <p:sp>
          <p:nvSpPr>
            <p:cNvPr id="276" name="CustomShape 14"/>
            <p:cNvSpPr/>
            <p:nvPr/>
          </p:nvSpPr>
          <p:spPr>
            <a:xfrm rot="5133600">
              <a:off x="6194399" y="1051999"/>
              <a:ext cx="1123560" cy="3860294"/>
            </a:xfrm>
            <a:prstGeom prst="downArrowCallout">
              <a:avLst>
                <a:gd name="adj1" fmla="val 14115"/>
                <a:gd name="adj2" fmla="val 18494"/>
                <a:gd name="adj3" fmla="val 28729"/>
                <a:gd name="adj4" fmla="val 74311"/>
              </a:avLst>
            </a:prstGeom>
            <a:solidFill>
              <a:srgbClr val="FFFF00"/>
            </a:solidFill>
            <a:ln>
              <a:no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lstStyle/>
            <a:p>
              <a:pPr algn="ctr">
                <a:lnSpc>
                  <a:spcPct val="100000"/>
                </a:lnSpc>
              </a:pPr>
              <a:r>
                <a:rPr lang="de-DE" sz="1600" b="1" strike="noStrike" spc="-1" dirty="0">
                  <a:solidFill>
                    <a:srgbClr val="000000"/>
                  </a:solidFill>
                  <a:uFill>
                    <a:solidFill>
                      <a:srgbClr val="FFFFFF"/>
                    </a:solidFill>
                  </a:uFill>
                  <a:latin typeface="Arial"/>
                  <a:ea typeface="Geneva"/>
                </a:rPr>
                <a:t>Verbinden Sie durch 
Ausrichtung </a:t>
              </a:r>
              <a:r>
                <a:rPr lang="de-DE" sz="1600" b="1" strike="noStrike" spc="-1" dirty="0" smtClean="0">
                  <a:solidFill>
                    <a:srgbClr val="000000"/>
                  </a:solidFill>
                  <a:uFill>
                    <a:solidFill>
                      <a:srgbClr val="FFFFFF"/>
                    </a:solidFill>
                  </a:uFill>
                  <a:latin typeface="Arial"/>
                  <a:ea typeface="Geneva"/>
                </a:rPr>
                <a:t>jene Elemente </a:t>
              </a:r>
              <a:r>
                <a:rPr lang="de-DE" sz="1600" b="1" strike="noStrike" spc="-1" dirty="0">
                  <a:solidFill>
                    <a:srgbClr val="000000"/>
                  </a:solidFill>
                  <a:uFill>
                    <a:solidFill>
                      <a:srgbClr val="FFFFFF"/>
                    </a:solidFill>
                  </a:uFill>
                  <a:latin typeface="Arial"/>
                  <a:ea typeface="Geneva"/>
                </a:rPr>
                <a:t>die </a:t>
              </a:r>
              <a:r>
                <a:rPr lang="de-DE" sz="1600" b="1" strike="noStrike" spc="-1" dirty="0" smtClean="0">
                  <a:solidFill>
                    <a:srgbClr val="000000"/>
                  </a:solidFill>
                  <a:uFill>
                    <a:solidFill>
                      <a:srgbClr val="FFFFFF"/>
                    </a:solidFill>
                  </a:uFill>
                  <a:latin typeface="Arial"/>
                  <a:ea typeface="Geneva"/>
                </a:rPr>
                <a:t>zusammen gehören.</a:t>
              </a:r>
              <a:endParaRPr lang="de-DE" sz="1800" b="1" strike="noStrike" spc="-1" dirty="0">
                <a:solidFill>
                  <a:srgbClr val="000000"/>
                </a:solidFill>
                <a:uFill>
                  <a:solidFill>
                    <a:srgbClr val="FFFFFF"/>
                  </a:solidFill>
                </a:uFill>
                <a:latin typeface="Arial"/>
              </a:endParaRPr>
            </a:p>
          </p:txBody>
        </p:sp>
        <p:sp>
          <p:nvSpPr>
            <p:cNvPr id="277" name="CustomShape 15"/>
            <p:cNvSpPr/>
            <p:nvPr/>
          </p:nvSpPr>
          <p:spPr>
            <a:xfrm>
              <a:off x="1743472" y="43498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3</a:t>
              </a:r>
              <a:endParaRPr lang="de-DE" sz="1800" b="0" strike="noStrike" spc="-1">
                <a:solidFill>
                  <a:srgbClr val="000000"/>
                </a:solidFill>
                <a:uFill>
                  <a:solidFill>
                    <a:srgbClr val="FFFFFF"/>
                  </a:solidFill>
                </a:uFill>
                <a:latin typeface="Arial"/>
              </a:endParaRPr>
            </a:p>
          </p:txBody>
        </p:sp>
        <p:sp>
          <p:nvSpPr>
            <p:cNvPr id="278" name="CustomShape 16"/>
            <p:cNvSpPr/>
            <p:nvPr/>
          </p:nvSpPr>
          <p:spPr>
            <a:xfrm>
              <a:off x="2092312" y="4457520"/>
              <a:ext cx="168372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a:solidFill>
                    <a:srgbClr val="FFFFFF"/>
                  </a:solidFill>
                  <a:uFill>
                    <a:solidFill>
                      <a:srgbClr val="FFFFFF"/>
                    </a:solidFill>
                  </a:uFill>
                  <a:latin typeface="Arial"/>
                  <a:ea typeface="Geneva"/>
                </a:rPr>
                <a:t>Apply the principles.
</a:t>
              </a:r>
              <a:r>
                <a:rPr lang="de-DE" sz="1000" b="0" strike="noStrike" spc="-1">
                  <a:solidFill>
                    <a:srgbClr val="FFFFFF"/>
                  </a:solidFill>
                  <a:uFill>
                    <a:solidFill>
                      <a:srgbClr val="FFFFFF"/>
                    </a:solidFill>
                  </a:uFill>
                  <a:latin typeface="Times New Roman"/>
                  <a:ea typeface="Geneva"/>
                </a:rPr>
                <a:t>You‘ll be amazed.</a:t>
              </a:r>
              <a:endParaRPr lang="de-DE" sz="1800" b="0" strike="noStrike" spc="-1">
                <a:solidFill>
                  <a:srgbClr val="000000"/>
                </a:solidFill>
                <a:uFill>
                  <a:solidFill>
                    <a:srgbClr val="FFFFFF"/>
                  </a:solidFill>
                </a:uFill>
                <a:latin typeface="Arial"/>
              </a:endParaRPr>
            </a:p>
          </p:txBody>
        </p:sp>
        <p:sp>
          <p:nvSpPr>
            <p:cNvPr id="2" name="Rechteck 1"/>
            <p:cNvSpPr/>
            <p:nvPr/>
          </p:nvSpPr>
          <p:spPr>
            <a:xfrm>
              <a:off x="4777060" y="5378394"/>
              <a:ext cx="4366580" cy="215444"/>
            </a:xfrm>
            <a:prstGeom prst="rect">
              <a:avLst/>
            </a:prstGeom>
          </p:spPr>
          <p:txBody>
            <a:bodyPr wrap="none">
              <a:spAutoFit/>
            </a:bodyPr>
            <a:lstStyle/>
            <a:p>
              <a:pPr lvl="0" algn="r"/>
              <a:r>
                <a:rPr lang="de-DE" sz="800" spc="-1" dirty="0">
                  <a:uFill>
                    <a:solidFill>
                      <a:srgbClr val="FFFFFF"/>
                    </a:solidFill>
                  </a:uFill>
                  <a:ea typeface="Geneva"/>
                </a:rPr>
                <a:t>Foliendesign in Anlehnung an „</a:t>
              </a:r>
              <a:r>
                <a:rPr lang="de-DE" sz="800" spc="-1" dirty="0" err="1">
                  <a:uFill>
                    <a:solidFill>
                      <a:srgbClr val="FFFFFF"/>
                    </a:solidFill>
                  </a:uFill>
                  <a:ea typeface="Geneva"/>
                </a:rPr>
                <a:t>Steal</a:t>
              </a:r>
              <a:r>
                <a:rPr lang="de-DE" sz="800" spc="-1" dirty="0">
                  <a:uFill>
                    <a:solidFill>
                      <a:srgbClr val="FFFFFF"/>
                    </a:solidFill>
                  </a:uFill>
                  <a:ea typeface="Geneva"/>
                </a:rPr>
                <a:t> This </a:t>
              </a:r>
              <a:r>
                <a:rPr lang="de-DE" sz="800" spc="-1" dirty="0" err="1">
                  <a:uFill>
                    <a:solidFill>
                      <a:srgbClr val="FFFFFF"/>
                    </a:solidFill>
                  </a:uFill>
                  <a:ea typeface="Geneva"/>
                </a:rPr>
                <a:t>Presentation</a:t>
              </a:r>
              <a:r>
                <a:rPr lang="de-DE" sz="800" spc="-1" dirty="0">
                  <a:uFill>
                    <a:solidFill>
                      <a:srgbClr val="FFFFFF"/>
                    </a:solidFill>
                  </a:uFill>
                  <a:ea typeface="Geneva"/>
                </a:rPr>
                <a:t>“ von </a:t>
              </a:r>
              <a:r>
                <a:rPr lang="de-DE" sz="800" spc="-1" dirty="0">
                  <a:uFill>
                    <a:solidFill>
                      <a:srgbClr val="FFFFFF"/>
                    </a:solidFill>
                  </a:uFill>
                  <a:ea typeface="Geneva"/>
                  <a:hlinkClick r:id="rId3"/>
                </a:rPr>
                <a:t>Jesse </a:t>
              </a:r>
              <a:r>
                <a:rPr lang="de-DE" sz="800" spc="-1" dirty="0" err="1">
                  <a:uFill>
                    <a:solidFill>
                      <a:srgbClr val="FFFFFF"/>
                    </a:solidFill>
                  </a:uFill>
                  <a:ea typeface="Geneva"/>
                  <a:hlinkClick r:id="rId3"/>
                </a:rPr>
                <a:t>Desjardins</a:t>
              </a:r>
              <a:r>
                <a:rPr lang="de-DE" sz="800" spc="-1" dirty="0">
                  <a:uFill>
                    <a:solidFill>
                      <a:srgbClr val="FFFFFF"/>
                    </a:solidFill>
                  </a:uFill>
                  <a:ea typeface="Geneva"/>
                  <a:hlinkClick r:id="rId3"/>
                </a:rPr>
                <a:t> </a:t>
              </a:r>
              <a:r>
                <a:rPr lang="de-DE" sz="800" spc="-1" dirty="0">
                  <a:uFill>
                    <a:solidFill>
                      <a:srgbClr val="FFFFFF"/>
                    </a:solidFill>
                  </a:uFill>
                  <a:ea typeface="Geneva"/>
                </a:rPr>
                <a:t>via </a:t>
              </a:r>
              <a:r>
                <a:rPr lang="de-DE" sz="800" spc="-1" dirty="0">
                  <a:uFill>
                    <a:solidFill>
                      <a:srgbClr val="FFFFFF"/>
                    </a:solidFill>
                  </a:uFill>
                  <a:ea typeface="Geneva"/>
                  <a:hlinkClick r:id="rId4"/>
                </a:rPr>
                <a:t>slideshare</a:t>
              </a:r>
              <a:endParaRPr lang="de-DE" sz="4400" spc="-1" dirty="0">
                <a:uFill>
                  <a:solidFill>
                    <a:srgbClr val="FFFFFF"/>
                  </a:solidFill>
                </a:uFill>
              </a:endParaRP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Times New Roman"/>
                <a:cs typeface="Times New Roman"/>
              </a:rPr>
              <a:t>Williams </a:t>
            </a:r>
            <a:r>
              <a:rPr lang="de-DE" sz="1000" dirty="0" smtClean="0">
                <a:ea typeface="Times New Roman"/>
                <a:cs typeface="Times New Roman"/>
              </a:rPr>
              <a:t>R </a:t>
            </a:r>
            <a:r>
              <a:rPr lang="de-DE" sz="1000" dirty="0">
                <a:ea typeface="Times New Roman"/>
                <a:cs typeface="Times New Roman"/>
              </a:rPr>
              <a:t>&amp; Tollet </a:t>
            </a:r>
            <a:r>
              <a:rPr lang="de-DE" sz="1000" dirty="0" smtClean="0">
                <a:ea typeface="Times New Roman"/>
                <a:cs typeface="Times New Roman"/>
              </a:rPr>
              <a:t>J </a:t>
            </a:r>
            <a:r>
              <a:rPr lang="de-DE" sz="1000" dirty="0">
                <a:ea typeface="Times New Roman"/>
                <a:cs typeface="Times New Roman"/>
              </a:rPr>
              <a:t>(2011). Design und Typografie</a:t>
            </a:r>
            <a:r>
              <a:rPr lang="de-DE" sz="1000" dirty="0" smtClean="0">
                <a:ea typeface="Times New Roman"/>
                <a:cs typeface="Times New Roman"/>
              </a:rPr>
              <a:t>.</a:t>
            </a:r>
          </a:p>
          <a:p>
            <a:r>
              <a:rPr lang="de-DE" sz="1000" dirty="0">
                <a:cs typeface="Times New Roman"/>
              </a:rPr>
              <a:t>Reynolds </a:t>
            </a:r>
            <a:r>
              <a:rPr lang="de-DE" sz="1000" dirty="0" smtClean="0">
                <a:cs typeface="Times New Roman"/>
              </a:rPr>
              <a:t>G (2011).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smtClean="0">
                <a:cs typeface="Times New Roman"/>
              </a:rPr>
              <a:t>Delivery</a:t>
            </a:r>
            <a:endParaRPr lang="de-DE" sz="1000" dirty="0"/>
          </a:p>
        </p:txBody>
      </p:sp>
      <p:grpSp>
        <p:nvGrpSpPr>
          <p:cNvPr id="10" name="Gruppieren 9"/>
          <p:cNvGrpSpPr/>
          <p:nvPr/>
        </p:nvGrpSpPr>
        <p:grpSpPr>
          <a:xfrm>
            <a:off x="0" y="-1"/>
            <a:ext cx="9144000" cy="5593839"/>
            <a:chOff x="0" y="-1"/>
            <a:chExt cx="9144000" cy="5593839"/>
          </a:xfrm>
        </p:grpSpPr>
        <p:sp>
          <p:nvSpPr>
            <p:cNvPr id="25" name="Rechteck 24"/>
            <p:cNvSpPr/>
            <p:nvPr/>
          </p:nvSpPr>
          <p:spPr>
            <a:xfrm>
              <a:off x="0" y="-1"/>
              <a:ext cx="9143999" cy="5593839"/>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stomShape 1"/>
            <p:cNvSpPr/>
            <p:nvPr/>
          </p:nvSpPr>
          <p:spPr>
            <a:xfrm>
              <a:off x="1503352" y="1872360"/>
              <a:ext cx="4674960" cy="3396240"/>
            </a:xfrm>
            <a:prstGeom prst="rect">
              <a:avLst/>
            </a:prstGeom>
            <a:solidFill>
              <a:srgbClr val="92302E"/>
            </a:solidFill>
            <a:ln w="177840">
              <a:solidFill>
                <a:schemeClr val="bg1"/>
              </a:solidFill>
              <a:miter/>
            </a:ln>
            <a:effectLst>
              <a:glow rad="12700">
                <a:schemeClr val="accent1">
                  <a:satMod val="175000"/>
                  <a:alpha val="70000"/>
                </a:schemeClr>
              </a:glow>
              <a:outerShdw blurRad="76200" dir="13500000" sy="23000" kx="1200000" algn="br" rotWithShape="0">
                <a:srgbClr val="000000">
                  <a:alpha val="20000"/>
                </a:srgbClr>
              </a:outerShdw>
            </a:effectLst>
          </p:spPr>
          <p:style>
            <a:lnRef idx="2">
              <a:schemeClr val="accent1">
                <a:shade val="50000"/>
              </a:schemeClr>
            </a:lnRef>
            <a:fillRef idx="1">
              <a:schemeClr val="accent1"/>
            </a:fillRef>
            <a:effectRef idx="0">
              <a:schemeClr val="accent1"/>
            </a:effectRef>
            <a:fontRef idx="minor"/>
          </p:style>
        </p:sp>
        <p:sp>
          <p:nvSpPr>
            <p:cNvPr id="3" name="CustomShape 2"/>
            <p:cNvSpPr/>
            <p:nvPr/>
          </p:nvSpPr>
          <p:spPr>
            <a:xfrm rot="14400">
              <a:off x="1738432" y="2116080"/>
              <a:ext cx="3974400" cy="760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400" b="1" strike="noStrike" spc="-1" dirty="0" err="1">
                  <a:solidFill>
                    <a:srgbClr val="FFFFFF"/>
                  </a:solidFill>
                  <a:uFill>
                    <a:solidFill>
                      <a:srgbClr val="FFFFFF"/>
                    </a:solidFill>
                  </a:uFill>
                  <a:latin typeface="Arial Black"/>
                  <a:ea typeface="Geneva"/>
                </a:rPr>
                <a:t>Good</a:t>
              </a:r>
              <a:r>
                <a:rPr lang="de-DE" sz="4400" b="1" strike="noStrike" spc="-1" dirty="0">
                  <a:solidFill>
                    <a:srgbClr val="FFFFFF"/>
                  </a:solidFill>
                  <a:uFill>
                    <a:solidFill>
                      <a:srgbClr val="FFFFFF"/>
                    </a:solidFill>
                  </a:uFill>
                  <a:latin typeface="Arial Black"/>
                  <a:ea typeface="Geneva"/>
                </a:rPr>
                <a:t> design</a:t>
              </a:r>
              <a:endParaRPr lang="de-DE" sz="1800" b="0" strike="noStrike" spc="-1" dirty="0">
                <a:solidFill>
                  <a:srgbClr val="000000"/>
                </a:solidFill>
                <a:uFill>
                  <a:solidFill>
                    <a:srgbClr val="FFFFFF"/>
                  </a:solidFill>
                </a:uFill>
                <a:latin typeface="Arial"/>
              </a:endParaRPr>
            </a:p>
          </p:txBody>
        </p:sp>
        <p:sp>
          <p:nvSpPr>
            <p:cNvPr id="4" name="CustomShape 4"/>
            <p:cNvSpPr/>
            <p:nvPr/>
          </p:nvSpPr>
          <p:spPr>
            <a:xfrm>
              <a:off x="1771552" y="2709000"/>
              <a:ext cx="2025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 b="0" strike="noStrike" spc="-1">
                  <a:solidFill>
                    <a:srgbClr val="FFFFFF"/>
                  </a:solidFill>
                  <a:uFill>
                    <a:solidFill>
                      <a:srgbClr val="FFFFFF"/>
                    </a:solidFill>
                  </a:uFill>
                  <a:latin typeface="Arial Black"/>
                  <a:ea typeface="Geneva"/>
                </a:rPr>
                <a:t>is as easy as…</a:t>
              </a:r>
              <a:endParaRPr lang="de-DE" sz="1800" b="0" strike="noStrike" spc="-1">
                <a:solidFill>
                  <a:srgbClr val="000000"/>
                </a:solidFill>
                <a:uFill>
                  <a:solidFill>
                    <a:srgbClr val="FFFFFF"/>
                  </a:solidFill>
                </a:uFill>
                <a:latin typeface="Arial"/>
              </a:endParaRPr>
            </a:p>
          </p:txBody>
        </p:sp>
        <p:sp>
          <p:nvSpPr>
            <p:cNvPr id="6" name="CustomShape 6"/>
            <p:cNvSpPr/>
            <p:nvPr/>
          </p:nvSpPr>
          <p:spPr>
            <a:xfrm>
              <a:off x="1745272" y="37594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2</a:t>
              </a:r>
              <a:endParaRPr lang="de-DE" sz="1800" b="0" strike="noStrike" spc="-1">
                <a:solidFill>
                  <a:srgbClr val="000000"/>
                </a:solidFill>
                <a:uFill>
                  <a:solidFill>
                    <a:srgbClr val="FFFFFF"/>
                  </a:solidFill>
                </a:uFill>
                <a:latin typeface="Arial"/>
              </a:endParaRPr>
            </a:p>
          </p:txBody>
        </p:sp>
        <p:sp>
          <p:nvSpPr>
            <p:cNvPr id="7" name="CustomShape 7"/>
            <p:cNvSpPr/>
            <p:nvPr/>
          </p:nvSpPr>
          <p:spPr>
            <a:xfrm>
              <a:off x="1745272" y="31384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1</a:t>
              </a:r>
              <a:endParaRPr lang="de-DE" sz="1800" b="0" strike="noStrike" spc="-1">
                <a:solidFill>
                  <a:srgbClr val="000000"/>
                </a:solidFill>
                <a:uFill>
                  <a:solidFill>
                    <a:srgbClr val="FFFFFF"/>
                  </a:solidFill>
                </a:uFill>
                <a:latin typeface="Arial"/>
              </a:endParaRPr>
            </a:p>
          </p:txBody>
        </p:sp>
        <p:sp>
          <p:nvSpPr>
            <p:cNvPr id="8" name="CustomShape 8"/>
            <p:cNvSpPr/>
            <p:nvPr/>
          </p:nvSpPr>
          <p:spPr>
            <a:xfrm>
              <a:off x="2091952" y="3285720"/>
              <a:ext cx="216072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dirty="0" err="1">
                  <a:solidFill>
                    <a:srgbClr val="FFFFFF"/>
                  </a:solidFill>
                  <a:uFill>
                    <a:solidFill>
                      <a:srgbClr val="FFFFFF"/>
                    </a:solidFill>
                  </a:uFill>
                  <a:latin typeface="Arial"/>
                  <a:ea typeface="Geneva"/>
                </a:rPr>
                <a:t>Learn</a:t>
              </a:r>
              <a:r>
                <a:rPr lang="de-DE" sz="1200" b="1" strike="noStrike" spc="-1" dirty="0">
                  <a:solidFill>
                    <a:srgbClr val="FFFFFF"/>
                  </a:solidFill>
                  <a:uFill>
                    <a:solidFill>
                      <a:srgbClr val="FFFFFF"/>
                    </a:solidFill>
                  </a:uFill>
                  <a:latin typeface="Arial"/>
                  <a:ea typeface="Geneva"/>
                </a:rPr>
                <a:t> </a:t>
              </a:r>
              <a:r>
                <a:rPr lang="de-DE" sz="1200" b="1" strike="noStrike" spc="-1" dirty="0" err="1">
                  <a:solidFill>
                    <a:srgbClr val="FFFFFF"/>
                  </a:solidFill>
                  <a:uFill>
                    <a:solidFill>
                      <a:srgbClr val="FFFFFF"/>
                    </a:solidFill>
                  </a:uFill>
                  <a:latin typeface="Arial"/>
                  <a:ea typeface="Geneva"/>
                </a:rPr>
                <a:t>the</a:t>
              </a:r>
              <a:r>
                <a:rPr lang="de-DE" sz="1200" b="1" strike="noStrike" spc="-1" dirty="0">
                  <a:solidFill>
                    <a:srgbClr val="FFFFFF"/>
                  </a:solidFill>
                  <a:uFill>
                    <a:solidFill>
                      <a:srgbClr val="FFFFFF"/>
                    </a:solidFill>
                  </a:uFill>
                  <a:latin typeface="Arial"/>
                  <a:ea typeface="Geneva"/>
                </a:rPr>
                <a:t> </a:t>
              </a:r>
              <a:r>
                <a:rPr lang="de-DE" sz="1200" b="1" strike="noStrike" spc="-1" dirty="0" err="1">
                  <a:solidFill>
                    <a:srgbClr val="FFFFFF"/>
                  </a:solidFill>
                  <a:uFill>
                    <a:solidFill>
                      <a:srgbClr val="FFFFFF"/>
                    </a:solidFill>
                  </a:uFill>
                  <a:latin typeface="Arial"/>
                  <a:ea typeface="Geneva"/>
                </a:rPr>
                <a:t>principles</a:t>
              </a:r>
              <a:r>
                <a:rPr lang="de-DE" sz="1200" b="1" strike="noStrike" spc="-1" dirty="0">
                  <a:solidFill>
                    <a:srgbClr val="FFFFFF"/>
                  </a:solidFill>
                  <a:uFill>
                    <a:solidFill>
                      <a:srgbClr val="FFFFFF"/>
                    </a:solidFill>
                  </a:uFill>
                  <a:latin typeface="Arial"/>
                  <a:ea typeface="Geneva"/>
                </a:rPr>
                <a:t>.
</a:t>
              </a:r>
              <a:r>
                <a:rPr lang="de-DE" sz="1000" b="0" strike="noStrike" spc="-1" dirty="0" err="1">
                  <a:solidFill>
                    <a:srgbClr val="FFFFFF"/>
                  </a:solidFill>
                  <a:uFill>
                    <a:solidFill>
                      <a:srgbClr val="FFFFFF"/>
                    </a:solidFill>
                  </a:uFill>
                  <a:latin typeface="Times New Roman"/>
                  <a:ea typeface="Geneva"/>
                </a:rPr>
                <a:t>They‘re</a:t>
              </a:r>
              <a:r>
                <a:rPr lang="de-DE" sz="1000" b="0" strike="noStrike" spc="-1" dirty="0">
                  <a:solidFill>
                    <a:srgbClr val="FFFFFF"/>
                  </a:solidFill>
                  <a:uFill>
                    <a:solidFill>
                      <a:srgbClr val="FFFFFF"/>
                    </a:solidFill>
                  </a:uFill>
                  <a:latin typeface="Times New Roman"/>
                  <a:ea typeface="Geneva"/>
                </a:rPr>
                <a:t> simpler </a:t>
              </a:r>
              <a:r>
                <a:rPr lang="de-DE" sz="1000" b="0" strike="noStrike" spc="-1" dirty="0" err="1">
                  <a:solidFill>
                    <a:srgbClr val="FFFFFF"/>
                  </a:solidFill>
                  <a:uFill>
                    <a:solidFill>
                      <a:srgbClr val="FFFFFF"/>
                    </a:solidFill>
                  </a:uFill>
                  <a:latin typeface="Times New Roman"/>
                  <a:ea typeface="Geneva"/>
                </a:rPr>
                <a:t>than</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you</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might</a:t>
              </a:r>
              <a:r>
                <a:rPr lang="de-DE" sz="1000" b="0" strike="noStrike" spc="-1" dirty="0">
                  <a:solidFill>
                    <a:srgbClr val="FFFFFF"/>
                  </a:solidFill>
                  <a:uFill>
                    <a:solidFill>
                      <a:srgbClr val="FFFFFF"/>
                    </a:solidFill>
                  </a:uFill>
                  <a:latin typeface="Times New Roman"/>
                  <a:ea typeface="Geneva"/>
                </a:rPr>
                <a:t> </a:t>
              </a:r>
              <a:r>
                <a:rPr lang="de-DE" sz="1000" b="0" strike="noStrike" spc="-1" dirty="0" err="1">
                  <a:solidFill>
                    <a:srgbClr val="FFFFFF"/>
                  </a:solidFill>
                  <a:uFill>
                    <a:solidFill>
                      <a:srgbClr val="FFFFFF"/>
                    </a:solidFill>
                  </a:uFill>
                  <a:latin typeface="Times New Roman"/>
                  <a:ea typeface="Geneva"/>
                </a:rPr>
                <a:t>think</a:t>
              </a:r>
              <a:r>
                <a:rPr lang="de-DE" sz="1000" b="0" strike="noStrike" spc="-1" dirty="0">
                  <a:solidFill>
                    <a:srgbClr val="FFFFFF"/>
                  </a:solidFill>
                  <a:uFill>
                    <a:solidFill>
                      <a:srgbClr val="FFFFFF"/>
                    </a:solidFill>
                  </a:uFill>
                  <a:latin typeface="Times New Roman"/>
                  <a:ea typeface="Geneva"/>
                </a:rPr>
                <a:t>. </a:t>
              </a:r>
              <a:endParaRPr lang="de-DE" sz="1800" b="0" strike="noStrike" spc="-1" dirty="0">
                <a:solidFill>
                  <a:srgbClr val="000000"/>
                </a:solidFill>
                <a:uFill>
                  <a:solidFill>
                    <a:srgbClr val="FFFFFF"/>
                  </a:solidFill>
                </a:uFill>
                <a:latin typeface="Arial"/>
              </a:endParaRPr>
            </a:p>
          </p:txBody>
        </p:sp>
        <p:sp>
          <p:nvSpPr>
            <p:cNvPr id="9" name="CustomShape 9"/>
            <p:cNvSpPr/>
            <p:nvPr/>
          </p:nvSpPr>
          <p:spPr>
            <a:xfrm>
              <a:off x="2099872" y="3867120"/>
              <a:ext cx="305676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a:solidFill>
                    <a:srgbClr val="FFFFFF"/>
                  </a:solidFill>
                  <a:uFill>
                    <a:solidFill>
                      <a:srgbClr val="FFFFFF"/>
                    </a:solidFill>
                  </a:uFill>
                  <a:latin typeface="Arial"/>
                  <a:ea typeface="Geneva"/>
                </a:rPr>
                <a:t>Recognize when you‘re not using them.
</a:t>
              </a:r>
              <a:r>
                <a:rPr lang="de-DE" sz="1000" b="0" strike="noStrike" spc="-1">
                  <a:solidFill>
                    <a:srgbClr val="FFFFFF"/>
                  </a:solidFill>
                  <a:uFill>
                    <a:solidFill>
                      <a:srgbClr val="FFFFFF"/>
                    </a:solidFill>
                  </a:uFill>
                  <a:latin typeface="Times New Roman"/>
                  <a:ea typeface="Geneva"/>
                </a:rPr>
                <a:t>Put it into words – name the problem. </a:t>
              </a:r>
              <a:endParaRPr lang="de-DE" sz="1800" b="0" strike="noStrike" spc="-1">
                <a:solidFill>
                  <a:srgbClr val="000000"/>
                </a:solidFill>
                <a:uFill>
                  <a:solidFill>
                    <a:srgbClr val="FFFFFF"/>
                  </a:solidFill>
                </a:uFill>
                <a:latin typeface="Arial"/>
              </a:endParaRPr>
            </a:p>
          </p:txBody>
        </p:sp>
        <p:sp>
          <p:nvSpPr>
            <p:cNvPr id="14" name="CustomShape 15"/>
            <p:cNvSpPr/>
            <p:nvPr/>
          </p:nvSpPr>
          <p:spPr>
            <a:xfrm>
              <a:off x="1743472" y="4349880"/>
              <a:ext cx="4096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3600" b="1" strike="noStrike" spc="-1">
                  <a:solidFill>
                    <a:srgbClr val="FFFFFF"/>
                  </a:solidFill>
                  <a:uFill>
                    <a:solidFill>
                      <a:srgbClr val="FFFFFF"/>
                    </a:solidFill>
                  </a:uFill>
                  <a:latin typeface="Times New Roman"/>
                  <a:ea typeface="Geneva"/>
                </a:rPr>
                <a:t>3</a:t>
              </a:r>
              <a:endParaRPr lang="de-DE" sz="1800" b="0" strike="noStrike" spc="-1">
                <a:solidFill>
                  <a:srgbClr val="000000"/>
                </a:solidFill>
                <a:uFill>
                  <a:solidFill>
                    <a:srgbClr val="FFFFFF"/>
                  </a:solidFill>
                </a:uFill>
                <a:latin typeface="Arial"/>
              </a:endParaRPr>
            </a:p>
          </p:txBody>
        </p:sp>
        <p:sp>
          <p:nvSpPr>
            <p:cNvPr id="15" name="CustomShape 16"/>
            <p:cNvSpPr/>
            <p:nvPr/>
          </p:nvSpPr>
          <p:spPr>
            <a:xfrm>
              <a:off x="2092312" y="4457520"/>
              <a:ext cx="1683720" cy="425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200" b="1" strike="noStrike" spc="-1">
                  <a:solidFill>
                    <a:srgbClr val="FFFFFF"/>
                  </a:solidFill>
                  <a:uFill>
                    <a:solidFill>
                      <a:srgbClr val="FFFFFF"/>
                    </a:solidFill>
                  </a:uFill>
                  <a:latin typeface="Arial"/>
                  <a:ea typeface="Geneva"/>
                </a:rPr>
                <a:t>Apply the principles.
</a:t>
              </a:r>
              <a:r>
                <a:rPr lang="de-DE" sz="1000" b="0" strike="noStrike" spc="-1">
                  <a:solidFill>
                    <a:srgbClr val="FFFFFF"/>
                  </a:solidFill>
                  <a:uFill>
                    <a:solidFill>
                      <a:srgbClr val="FFFFFF"/>
                    </a:solidFill>
                  </a:uFill>
                  <a:latin typeface="Times New Roman"/>
                  <a:ea typeface="Geneva"/>
                </a:rPr>
                <a:t>You‘ll be amazed.</a:t>
              </a:r>
              <a:endParaRPr lang="de-DE" sz="1800" b="0" strike="noStrike" spc="-1">
                <a:solidFill>
                  <a:srgbClr val="000000"/>
                </a:solidFill>
                <a:uFill>
                  <a:solidFill>
                    <a:srgbClr val="FFFFFF"/>
                  </a:solidFill>
                </a:uFill>
                <a:latin typeface="Arial"/>
              </a:endParaRPr>
            </a:p>
          </p:txBody>
        </p:sp>
        <p:sp>
          <p:nvSpPr>
            <p:cNvPr id="17" name="Rechteck 16"/>
            <p:cNvSpPr/>
            <p:nvPr/>
          </p:nvSpPr>
          <p:spPr>
            <a:xfrm>
              <a:off x="1750159" y="3274955"/>
              <a:ext cx="376513" cy="1647801"/>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750158" y="3274224"/>
              <a:ext cx="3911293" cy="442227"/>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1750157" y="3868851"/>
              <a:ext cx="3911293" cy="442227"/>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750158" y="4480529"/>
              <a:ext cx="3911293" cy="442227"/>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0" y="283295"/>
              <a:ext cx="9144000" cy="1015663"/>
            </a:xfrm>
            <a:prstGeom prst="rect">
              <a:avLst/>
            </a:prstGeom>
            <a:noFill/>
          </p:spPr>
          <p:txBody>
            <a:bodyPr wrap="square" rtlCol="0">
              <a:spAutoFit/>
            </a:bodyPr>
            <a:lstStyle/>
            <a:p>
              <a:pPr algn="ctr"/>
              <a:r>
                <a:rPr lang="de-DE" sz="4400" dirty="0" smtClean="0">
                  <a:latin typeface="Arial Black" panose="020B0A04020102020204" pitchFamily="34" charset="0"/>
                </a:rPr>
                <a:t>PROXIMITY</a:t>
              </a:r>
              <a:br>
                <a:rPr lang="de-DE" sz="4400" dirty="0" smtClean="0">
                  <a:latin typeface="Arial Black" panose="020B0A04020102020204" pitchFamily="34" charset="0"/>
                </a:rPr>
              </a:br>
              <a:r>
                <a:rPr lang="de-DE" sz="1600" dirty="0" smtClean="0">
                  <a:latin typeface="Century Gothic" panose="020B0502020202020204" pitchFamily="34" charset="0"/>
                </a:rPr>
                <a:t>(Zusammengehörigkeit)</a:t>
              </a:r>
              <a:endParaRPr lang="de-DE" sz="1600" dirty="0">
                <a:latin typeface="Century Gothic" panose="020B0502020202020204" pitchFamily="34" charset="0"/>
              </a:endParaRPr>
            </a:p>
          </p:txBody>
        </p:sp>
        <p:sp>
          <p:nvSpPr>
            <p:cNvPr id="24" name="Rechteck 23"/>
            <p:cNvSpPr/>
            <p:nvPr/>
          </p:nvSpPr>
          <p:spPr>
            <a:xfrm>
              <a:off x="1754357" y="2107854"/>
              <a:ext cx="3909590" cy="970398"/>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Legende mit Pfeil nach unten 20"/>
            <p:cNvSpPr/>
            <p:nvPr/>
          </p:nvSpPr>
          <p:spPr>
            <a:xfrm rot="5624759">
              <a:off x="6443511" y="1919701"/>
              <a:ext cx="1123993" cy="3378667"/>
            </a:xfrm>
            <a:prstGeom prst="downArrowCallout">
              <a:avLst>
                <a:gd name="adj1" fmla="val 14115"/>
                <a:gd name="adj2" fmla="val 18494"/>
                <a:gd name="adj3" fmla="val 28729"/>
                <a:gd name="adj4" fmla="val 743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b="1" dirty="0" smtClean="0">
                  <a:solidFill>
                    <a:schemeClr val="tx1"/>
                  </a:solidFill>
                </a:rPr>
                <a:t>Durch Gruppierung werden zusammen-gehörende Elemente als solche wahrgenommen. </a:t>
              </a:r>
              <a:endParaRPr lang="de-DE" sz="1600" b="1" dirty="0">
                <a:solidFill>
                  <a:schemeClr val="tx1"/>
                </a:solidFill>
              </a:endParaRPr>
            </a:p>
          </p:txBody>
        </p:sp>
        <p:sp>
          <p:nvSpPr>
            <p:cNvPr id="5" name="Rechteck 4"/>
            <p:cNvSpPr/>
            <p:nvPr/>
          </p:nvSpPr>
          <p:spPr>
            <a:xfrm>
              <a:off x="4773988" y="5378394"/>
              <a:ext cx="4366580" cy="215444"/>
            </a:xfrm>
            <a:prstGeom prst="rect">
              <a:avLst/>
            </a:prstGeom>
          </p:spPr>
          <p:txBody>
            <a:bodyPr wrap="none">
              <a:spAutoFit/>
            </a:bodyPr>
            <a:lstStyle/>
            <a:p>
              <a:pPr lvl="0" algn="r"/>
              <a:r>
                <a:rPr lang="de-DE" sz="800" spc="-1" dirty="0">
                  <a:uFill>
                    <a:solidFill>
                      <a:srgbClr val="FFFFFF"/>
                    </a:solidFill>
                  </a:uFill>
                  <a:ea typeface="Geneva"/>
                </a:rPr>
                <a:t>Foliendesign in Anlehnung an „</a:t>
              </a:r>
              <a:r>
                <a:rPr lang="de-DE" sz="800" spc="-1" dirty="0" err="1">
                  <a:uFill>
                    <a:solidFill>
                      <a:srgbClr val="FFFFFF"/>
                    </a:solidFill>
                  </a:uFill>
                  <a:ea typeface="Geneva"/>
                </a:rPr>
                <a:t>Steal</a:t>
              </a:r>
              <a:r>
                <a:rPr lang="de-DE" sz="800" spc="-1" dirty="0">
                  <a:uFill>
                    <a:solidFill>
                      <a:srgbClr val="FFFFFF"/>
                    </a:solidFill>
                  </a:uFill>
                  <a:ea typeface="Geneva"/>
                </a:rPr>
                <a:t> This </a:t>
              </a:r>
              <a:r>
                <a:rPr lang="de-DE" sz="800" spc="-1" dirty="0" err="1">
                  <a:uFill>
                    <a:solidFill>
                      <a:srgbClr val="FFFFFF"/>
                    </a:solidFill>
                  </a:uFill>
                  <a:ea typeface="Geneva"/>
                </a:rPr>
                <a:t>Presentation</a:t>
              </a:r>
              <a:r>
                <a:rPr lang="de-DE" sz="800" spc="-1" dirty="0">
                  <a:uFill>
                    <a:solidFill>
                      <a:srgbClr val="FFFFFF"/>
                    </a:solidFill>
                  </a:uFill>
                  <a:ea typeface="Geneva"/>
                </a:rPr>
                <a:t>“ von </a:t>
              </a:r>
              <a:r>
                <a:rPr lang="de-DE" sz="800" spc="-1" dirty="0">
                  <a:uFill>
                    <a:solidFill>
                      <a:srgbClr val="FFFFFF"/>
                    </a:solidFill>
                  </a:uFill>
                  <a:ea typeface="Geneva"/>
                  <a:hlinkClick r:id="rId3"/>
                </a:rPr>
                <a:t>Jesse </a:t>
              </a:r>
              <a:r>
                <a:rPr lang="de-DE" sz="800" spc="-1" dirty="0" err="1">
                  <a:uFill>
                    <a:solidFill>
                      <a:srgbClr val="FFFFFF"/>
                    </a:solidFill>
                  </a:uFill>
                  <a:ea typeface="Geneva"/>
                  <a:hlinkClick r:id="rId3"/>
                </a:rPr>
                <a:t>Desjardins</a:t>
              </a:r>
              <a:r>
                <a:rPr lang="de-DE" sz="800" spc="-1" dirty="0">
                  <a:uFill>
                    <a:solidFill>
                      <a:srgbClr val="FFFFFF"/>
                    </a:solidFill>
                  </a:uFill>
                  <a:ea typeface="Geneva"/>
                  <a:hlinkClick r:id="rId3"/>
                </a:rPr>
                <a:t> </a:t>
              </a:r>
              <a:r>
                <a:rPr lang="de-DE" sz="800" spc="-1" dirty="0">
                  <a:uFill>
                    <a:solidFill>
                      <a:srgbClr val="FFFFFF"/>
                    </a:solidFill>
                  </a:uFill>
                  <a:ea typeface="Geneva"/>
                </a:rPr>
                <a:t>via </a:t>
              </a:r>
              <a:r>
                <a:rPr lang="de-DE" sz="800" spc="-1" dirty="0">
                  <a:uFill>
                    <a:solidFill>
                      <a:srgbClr val="FFFFFF"/>
                    </a:solidFill>
                  </a:uFill>
                  <a:ea typeface="Geneva"/>
                  <a:hlinkClick r:id="rId4"/>
                </a:rPr>
                <a:t>slideshare</a:t>
              </a:r>
              <a:endParaRPr lang="de-DE" sz="4400" spc="-1" dirty="0">
                <a:uFill>
                  <a:solidFill>
                    <a:srgbClr val="FFFFFF"/>
                  </a:solidFill>
                </a:uFill>
              </a:endParaRPr>
            </a:p>
          </p:txBody>
        </p:sp>
      </p:grpSp>
    </p:spTree>
    <p:extLst>
      <p:ext uri="{BB962C8B-B14F-4D97-AF65-F5344CB8AC3E}">
        <p14:creationId xmlns:p14="http://schemas.microsoft.com/office/powerpoint/2010/main" val="1200560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Grafik 294"/>
          <p:cNvPicPr/>
          <p:nvPr/>
        </p:nvPicPr>
        <p:blipFill>
          <a:blip r:embed="rId3" cstate="email">
            <a:extLst>
              <a:ext uri="{28A0092B-C50C-407E-A947-70E740481C1C}">
                <a14:useLocalDpi xmlns:a14="http://schemas.microsoft.com/office/drawing/2010/main"/>
              </a:ext>
            </a:extLst>
          </a:blip>
          <a:srcRect/>
          <a:stretch/>
        </p:blipFill>
        <p:spPr>
          <a:xfrm>
            <a:off x="0" y="0"/>
            <a:ext cx="9143640" cy="5592600"/>
          </a:xfrm>
          <a:prstGeom prst="rect">
            <a:avLst/>
          </a:prstGeom>
          <a:ln>
            <a:noFill/>
          </a:ln>
        </p:spPr>
      </p:pic>
      <p:sp>
        <p:nvSpPr>
          <p:cNvPr id="296" name="CustomShape 1"/>
          <p:cNvSpPr/>
          <p:nvPr/>
        </p:nvSpPr>
        <p:spPr>
          <a:xfrm rot="21421200">
            <a:off x="-80715" y="3376671"/>
            <a:ext cx="7297399"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97" name="CustomShape 2"/>
          <p:cNvSpPr/>
          <p:nvPr/>
        </p:nvSpPr>
        <p:spPr>
          <a:xfrm rot="21411000">
            <a:off x="161682" y="3401934"/>
            <a:ext cx="6981840"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b="0" strike="noStrike" spc="-1" dirty="0" smtClean="0">
                <a:solidFill>
                  <a:srgbClr val="D0EB8A"/>
                </a:solidFill>
                <a:uFill>
                  <a:solidFill>
                    <a:srgbClr val="FFFFFF"/>
                  </a:solidFill>
                </a:uFill>
                <a:latin typeface="Arial Black"/>
                <a:ea typeface="Geneva"/>
              </a:rPr>
              <a:t>VISUALISIEREN </a:t>
            </a:r>
            <a:r>
              <a:rPr lang="de-DE" sz="4800" b="0" strike="noStrike" spc="-1" dirty="0">
                <a:solidFill>
                  <a:srgbClr val="D0EB8A"/>
                </a:solidFill>
                <a:uFill>
                  <a:solidFill>
                    <a:srgbClr val="FFFFFF"/>
                  </a:solidFill>
                </a:uFill>
                <a:latin typeface="Arial Black"/>
                <a:ea typeface="Geneva"/>
              </a:rPr>
              <a:t>SIE </a:t>
            </a:r>
            <a:endParaRPr lang="de-DE" sz="1800" b="0" strike="noStrike" spc="-1" dirty="0">
              <a:solidFill>
                <a:srgbClr val="D0EB8A"/>
              </a:solidFill>
              <a:uFill>
                <a:solidFill>
                  <a:srgbClr val="FFFFFF"/>
                </a:solidFill>
              </a:uFill>
              <a:latin typeface="Arial"/>
            </a:endParaRPr>
          </a:p>
        </p:txBody>
      </p:sp>
      <p:sp>
        <p:nvSpPr>
          <p:cNvPr id="298" name="CustomShape 3"/>
          <p:cNvSpPr/>
          <p:nvPr/>
        </p:nvSpPr>
        <p:spPr>
          <a:xfrm rot="21421200">
            <a:off x="-55398" y="4348879"/>
            <a:ext cx="7175160"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99" name="CustomShape 4"/>
          <p:cNvSpPr/>
          <p:nvPr/>
        </p:nvSpPr>
        <p:spPr>
          <a:xfrm rot="21411000">
            <a:off x="76002" y="4354279"/>
            <a:ext cx="6981840"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spc="-1" dirty="0">
                <a:solidFill>
                  <a:srgbClr val="FFFFFF"/>
                </a:solidFill>
                <a:uFill>
                  <a:solidFill>
                    <a:srgbClr val="FFFFFF"/>
                  </a:solidFill>
                </a:uFill>
                <a:latin typeface="Arial Black"/>
                <a:ea typeface="Geneva"/>
              </a:rPr>
              <a:t>D</a:t>
            </a:r>
            <a:r>
              <a:rPr lang="de-DE" sz="4800" b="0" strike="noStrike" spc="-1" dirty="0" smtClean="0">
                <a:solidFill>
                  <a:srgbClr val="FFFFFF"/>
                </a:solidFill>
                <a:uFill>
                  <a:solidFill>
                    <a:srgbClr val="FFFFFF"/>
                  </a:solidFill>
                </a:uFill>
                <a:latin typeface="Arial Black"/>
                <a:ea typeface="Geneva"/>
              </a:rPr>
              <a:t>EN </a:t>
            </a:r>
            <a:r>
              <a:rPr lang="de-DE" sz="4800" b="0" strike="noStrike" spc="-1" dirty="0">
                <a:solidFill>
                  <a:srgbClr val="FFFFFF"/>
                </a:solidFill>
                <a:uFill>
                  <a:solidFill>
                    <a:srgbClr val="FFFFFF"/>
                  </a:solidFill>
                </a:uFill>
                <a:latin typeface="Arial Black"/>
                <a:ea typeface="Geneva"/>
              </a:rPr>
              <a:t>FOLIENINHALT</a:t>
            </a:r>
            <a:endParaRPr lang="de-DE" sz="1800" b="0" strike="noStrike" spc="-1" dirty="0">
              <a:solidFill>
                <a:srgbClr val="000000"/>
              </a:solidFill>
              <a:uFill>
                <a:solidFill>
                  <a:srgbClr val="FFFFFF"/>
                </a:solidFill>
              </a:uFill>
              <a:latin typeface="Arial"/>
            </a:endParaRPr>
          </a:p>
        </p:txBody>
      </p:sp>
      <p:sp>
        <p:nvSpPr>
          <p:cNvPr id="300" name="CustomShape 5"/>
          <p:cNvSpPr/>
          <p:nvPr/>
        </p:nvSpPr>
        <p:spPr>
          <a:xfrm>
            <a:off x="14760" y="0"/>
            <a:ext cx="1835280" cy="2276640"/>
          </a:xfrm>
          <a:prstGeom prst="rect">
            <a:avLst/>
          </a:prstGeom>
          <a:solidFill>
            <a:srgbClr val="C1002A"/>
          </a:solidFill>
          <a:ln>
            <a:noFill/>
          </a:ln>
          <a:effectLst>
            <a:outerShdw blurRad="114300" dist="38100" dir="19200000" algn="bl" rotWithShape="0">
              <a:srgbClr val="000000">
                <a:alpha val="69000"/>
              </a:srgbClr>
            </a:outerShdw>
          </a:effectLst>
        </p:spPr>
        <p:style>
          <a:lnRef idx="2">
            <a:schemeClr val="accent1">
              <a:shade val="50000"/>
            </a:schemeClr>
          </a:lnRef>
          <a:fillRef idx="1">
            <a:schemeClr val="accent1"/>
          </a:fillRef>
          <a:effectRef idx="0">
            <a:schemeClr val="accent1"/>
          </a:effectRef>
          <a:fontRef idx="minor"/>
        </p:style>
      </p:sp>
      <p:sp>
        <p:nvSpPr>
          <p:cNvPr id="301" name="CustomShape 6"/>
          <p:cNvSpPr/>
          <p:nvPr/>
        </p:nvSpPr>
        <p:spPr>
          <a:xfrm>
            <a:off x="81000" y="-292680"/>
            <a:ext cx="1703520" cy="283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0" b="0" strike="noStrike" spc="-1" dirty="0">
                <a:solidFill>
                  <a:srgbClr val="FFFFFF"/>
                </a:solidFill>
                <a:uFill>
                  <a:solidFill>
                    <a:srgbClr val="FFFFFF"/>
                  </a:solidFill>
                </a:uFill>
                <a:latin typeface="Eras Bold ITC"/>
                <a:ea typeface="Geneva"/>
              </a:rPr>
              <a:t>4</a:t>
            </a:r>
            <a:endParaRPr lang="de-DE" sz="1800" b="0" strike="noStrike" spc="-1" dirty="0">
              <a:solidFill>
                <a:srgbClr val="000000"/>
              </a:solidFill>
              <a:uFill>
                <a:solidFill>
                  <a:srgbClr val="FFFFFF"/>
                </a:solidFill>
              </a:uFill>
              <a:latin typeface="Arial"/>
            </a:endParaRPr>
          </a:p>
        </p:txBody>
      </p:sp>
      <p:sp>
        <p:nvSpPr>
          <p:cNvPr id="302" name="TextShape 7"/>
          <p:cNvSpPr txBox="1"/>
          <p:nvPr/>
        </p:nvSpPr>
        <p:spPr>
          <a:xfrm>
            <a:off x="144000" y="5976000"/>
            <a:ext cx="9233280" cy="596880"/>
          </a:xfrm>
          <a:prstGeom prst="rect">
            <a:avLst/>
          </a:prstGeom>
          <a:noFill/>
          <a:ln>
            <a:noFill/>
          </a:ln>
        </p:spPr>
        <p:txBody>
          <a:bodyPr lIns="90000" tIns="45000" rIns="90000" bIns="45000"/>
          <a:lstStyle/>
          <a:p>
            <a:endParaRPr lang="de-DE" sz="1800" b="0" strike="noStrike" spc="-1" dirty="0">
              <a:solidFill>
                <a:srgbClr val="000000"/>
              </a:solidFill>
              <a:uFill>
                <a:solidFill>
                  <a:srgbClr val="FFFFFF"/>
                </a:solidFill>
              </a:uFill>
              <a:latin typeface="Arial"/>
            </a:endParaRPr>
          </a:p>
        </p:txBody>
      </p:sp>
      <p:sp>
        <p:nvSpPr>
          <p:cNvPr id="2" name="Textfeld 1"/>
          <p:cNvSpPr txBox="1"/>
          <p:nvPr/>
        </p:nvSpPr>
        <p:spPr>
          <a:xfrm>
            <a:off x="4579200" y="5379854"/>
            <a:ext cx="4564800" cy="200055"/>
          </a:xfrm>
          <a:prstGeom prst="rect">
            <a:avLst/>
          </a:prstGeom>
          <a:noFill/>
        </p:spPr>
        <p:txBody>
          <a:bodyPr wrap="square" rtlCol="0">
            <a:spAutoFit/>
          </a:bodyPr>
          <a:lstStyle/>
          <a:p>
            <a:pPr algn="r"/>
            <a:r>
              <a:rPr lang="de-DE" sz="700" spc="-1" dirty="0" smtClean="0">
                <a:solidFill>
                  <a:schemeClr val="bg1"/>
                </a:solidFill>
                <a:uFill>
                  <a:solidFill>
                    <a:srgbClr val="FFFFFF"/>
                  </a:solidFill>
                </a:uFill>
                <a:ea typeface="Geneva"/>
              </a:rPr>
              <a:t>Foto</a:t>
            </a:r>
            <a:r>
              <a:rPr lang="de-DE" sz="700" spc="-1" dirty="0">
                <a:solidFill>
                  <a:schemeClr val="bg1"/>
                </a:solidFill>
                <a:uFill>
                  <a:solidFill>
                    <a:srgbClr val="FFFFFF"/>
                  </a:solidFill>
                </a:uFill>
                <a:ea typeface="Geneva"/>
              </a:rPr>
              <a:t>: </a:t>
            </a:r>
            <a:r>
              <a:rPr lang="de-DE" sz="700" spc="-1" dirty="0" smtClean="0">
                <a:solidFill>
                  <a:schemeClr val="bg1"/>
                </a:solidFill>
                <a:uFill>
                  <a:solidFill>
                    <a:srgbClr val="FFFFFF"/>
                  </a:solidFill>
                </a:uFill>
                <a:ea typeface="Geneva"/>
              </a:rPr>
              <a:t>„</a:t>
            </a:r>
            <a:r>
              <a:rPr lang="en-US" sz="700" dirty="0" smtClean="0">
                <a:solidFill>
                  <a:schemeClr val="bg1"/>
                </a:solidFill>
              </a:rPr>
              <a:t>Birds Animals Eyes View Eagle Owl Bird Owl”</a:t>
            </a:r>
            <a:r>
              <a:rPr lang="de-DE" sz="700" spc="-1" dirty="0" smtClean="0">
                <a:solidFill>
                  <a:schemeClr val="bg1"/>
                </a:solidFill>
                <a:uFill>
                  <a:solidFill>
                    <a:srgbClr val="FFFFFF"/>
                  </a:solidFill>
                </a:uFill>
                <a:ea typeface="Geneva"/>
              </a:rPr>
              <a:t> </a:t>
            </a:r>
            <a:r>
              <a:rPr lang="de-DE" sz="700" spc="-1" dirty="0">
                <a:solidFill>
                  <a:schemeClr val="bg1"/>
                </a:solidFill>
                <a:uFill>
                  <a:solidFill>
                    <a:srgbClr val="FFFFFF"/>
                  </a:solidFill>
                </a:uFill>
                <a:ea typeface="Geneva"/>
              </a:rPr>
              <a:t>unter der Lizenz</a:t>
            </a:r>
            <a:r>
              <a:rPr lang="de-DE" sz="700" u="sng" spc="-1" dirty="0">
                <a:solidFill>
                  <a:schemeClr val="bg1"/>
                </a:solidFill>
                <a:uFill>
                  <a:solidFill>
                    <a:srgbClr val="FFFFFF"/>
                  </a:solidFill>
                </a:uFill>
                <a:ea typeface="Geneva"/>
                <a:hlinkClick r:id="rId4"/>
              </a:rPr>
              <a:t> CC0 </a:t>
            </a:r>
            <a:r>
              <a:rPr lang="de-DE" sz="700" spc="-1" dirty="0">
                <a:solidFill>
                  <a:schemeClr val="bg1"/>
                </a:solidFill>
                <a:uFill>
                  <a:solidFill>
                    <a:srgbClr val="FFFFFF"/>
                  </a:solidFill>
                </a:uFill>
                <a:ea typeface="Geneva"/>
              </a:rPr>
              <a:t>via </a:t>
            </a:r>
            <a:r>
              <a:rPr lang="de-DE" sz="700" u="sng" spc="-1" dirty="0" smtClean="0">
                <a:solidFill>
                  <a:schemeClr val="bg1"/>
                </a:solidFill>
                <a:uFill>
                  <a:solidFill>
                    <a:srgbClr val="FFFFFF"/>
                  </a:solidFill>
                </a:uFill>
                <a:ea typeface="Geneva"/>
                <a:hlinkClick r:id="rId5"/>
              </a:rPr>
              <a:t>Max Pixel</a:t>
            </a:r>
            <a:endParaRPr lang="de-DE" sz="1600" spc="-1" dirty="0">
              <a:solidFill>
                <a:schemeClr val="bg1"/>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Grafik 302"/>
          <p:cNvPicPr/>
          <p:nvPr/>
        </p:nvPicPr>
        <p:blipFill>
          <a:blip r:embed="rId3" cstate="email">
            <a:extLst>
              <a:ext uri="{28A0092B-C50C-407E-A947-70E740481C1C}">
                <a14:useLocalDpi xmlns:a14="http://schemas.microsoft.com/office/drawing/2010/main"/>
              </a:ext>
            </a:extLst>
          </a:blip>
          <a:srcRect/>
          <a:stretch/>
        </p:blipFill>
        <p:spPr>
          <a:xfrm>
            <a:off x="360" y="359"/>
            <a:ext cx="9143640" cy="5588639"/>
          </a:xfrm>
          <a:prstGeom prst="rect">
            <a:avLst/>
          </a:prstGeom>
          <a:ln>
            <a:noFill/>
          </a:ln>
        </p:spPr>
      </p:pic>
      <p:sp>
        <p:nvSpPr>
          <p:cNvPr id="304" name="TextShape 1"/>
          <p:cNvSpPr txBox="1"/>
          <p:nvPr/>
        </p:nvSpPr>
        <p:spPr>
          <a:xfrm>
            <a:off x="4531764" y="5379853"/>
            <a:ext cx="4614120" cy="203675"/>
          </a:xfrm>
          <a:prstGeom prst="rect">
            <a:avLst/>
          </a:prstGeom>
          <a:noFill/>
          <a:ln>
            <a:noFill/>
          </a:ln>
        </p:spPr>
        <p:txBody>
          <a:bodyPr lIns="90000" tIns="45000" rIns="90000" bIns="45000"/>
          <a:lstStyle/>
          <a:p>
            <a:pPr lvl="0" algn="r"/>
            <a:r>
              <a:rPr lang="de-DE" sz="700" spc="-1" dirty="0">
                <a:solidFill>
                  <a:schemeClr val="bg1"/>
                </a:solidFill>
                <a:uFill>
                  <a:solidFill>
                    <a:srgbClr val="FFFFFF"/>
                  </a:solidFill>
                </a:uFill>
                <a:ea typeface="Geneva"/>
              </a:rPr>
              <a:t>Foto: </a:t>
            </a:r>
            <a:r>
              <a:rPr lang="de-DE" sz="700" spc="-1" dirty="0" smtClean="0">
                <a:solidFill>
                  <a:schemeClr val="bg1"/>
                </a:solidFill>
                <a:uFill>
                  <a:solidFill>
                    <a:srgbClr val="FFFFFF"/>
                  </a:solidFill>
                </a:uFill>
                <a:ea typeface="Geneva"/>
              </a:rPr>
              <a:t>„Menschliche-Chirurgie-medizinische</a:t>
            </a:r>
            <a:r>
              <a:rPr lang="de-DE" sz="700" spc="-1" dirty="0">
                <a:solidFill>
                  <a:schemeClr val="bg1"/>
                </a:solidFill>
                <a:uFill>
                  <a:solidFill>
                    <a:srgbClr val="FFFFFF"/>
                  </a:solidFill>
                </a:uFill>
                <a:ea typeface="Geneva"/>
              </a:rPr>
              <a:t>“ von </a:t>
            </a:r>
            <a:r>
              <a:rPr lang="de-DE" sz="700" u="sng" spc="-1" dirty="0" smtClean="0">
                <a:solidFill>
                  <a:schemeClr val="bg1"/>
                </a:solidFill>
                <a:uFill>
                  <a:solidFill>
                    <a:srgbClr val="FFFFFF"/>
                  </a:solidFill>
                </a:uFill>
                <a:ea typeface="Geneva"/>
                <a:hlinkClick r:id="rId4"/>
              </a:rPr>
              <a:t>Starllyte </a:t>
            </a:r>
            <a:r>
              <a:rPr lang="de-DE" sz="700" spc="-1" dirty="0" smtClean="0">
                <a:solidFill>
                  <a:schemeClr val="bg1"/>
                </a:solidFill>
                <a:uFill>
                  <a:solidFill>
                    <a:srgbClr val="FFFFFF"/>
                  </a:solidFill>
                </a:uFill>
                <a:ea typeface="Geneva"/>
              </a:rPr>
              <a:t>unter </a:t>
            </a:r>
            <a:r>
              <a:rPr lang="de-DE" sz="700" spc="-1" dirty="0">
                <a:solidFill>
                  <a:schemeClr val="bg1"/>
                </a:solidFill>
                <a:uFill>
                  <a:solidFill>
                    <a:srgbClr val="FFFFFF"/>
                  </a:solidFill>
                </a:uFill>
                <a:ea typeface="Geneva"/>
              </a:rPr>
              <a:t>der Lizenz</a:t>
            </a:r>
            <a:r>
              <a:rPr lang="de-DE" sz="700" u="sng" spc="-1" dirty="0">
                <a:solidFill>
                  <a:schemeClr val="bg1"/>
                </a:solidFill>
                <a:uFill>
                  <a:solidFill>
                    <a:srgbClr val="FFFFFF"/>
                  </a:solidFill>
                </a:uFill>
                <a:ea typeface="Geneva"/>
                <a:hlinkClick r:id="rId5"/>
              </a:rPr>
              <a:t> CC0 </a:t>
            </a:r>
            <a:r>
              <a:rPr lang="de-DE" sz="700" spc="-1" dirty="0">
                <a:solidFill>
                  <a:schemeClr val="bg1"/>
                </a:solidFill>
                <a:uFill>
                  <a:solidFill>
                    <a:srgbClr val="FFFFFF"/>
                  </a:solidFill>
                </a:uFill>
                <a:ea typeface="Geneva"/>
              </a:rPr>
              <a:t>via </a:t>
            </a:r>
            <a:r>
              <a:rPr lang="de-DE" sz="700" u="sng" spc="-1" dirty="0" smtClean="0">
                <a:solidFill>
                  <a:schemeClr val="bg1"/>
                </a:solidFill>
                <a:uFill>
                  <a:solidFill>
                    <a:srgbClr val="FFFFFF"/>
                  </a:solidFill>
                </a:uFill>
                <a:ea typeface="Geneva"/>
                <a:hlinkClick r:id="rId6"/>
              </a:rPr>
              <a:t>pixabay</a:t>
            </a:r>
            <a:endParaRPr lang="de-DE" sz="1600" spc="-1" dirty="0">
              <a:solidFill>
                <a:schemeClr val="bg1"/>
              </a:solidFill>
              <a:uFill>
                <a:solidFill>
                  <a:srgbClr val="FFFFFF"/>
                </a:solidFill>
              </a:uFill>
            </a:endParaRPr>
          </a:p>
        </p:txBody>
      </p:sp>
      <p:sp>
        <p:nvSpPr>
          <p:cNvPr id="305" name="CustomShape 2"/>
          <p:cNvSpPr/>
          <p:nvPr/>
        </p:nvSpPr>
        <p:spPr>
          <a:xfrm>
            <a:off x="5484" y="3861048"/>
            <a:ext cx="9140400" cy="1296144"/>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chemeClr val="bg1"/>
                </a:solidFill>
                <a:uFill>
                  <a:solidFill>
                    <a:srgbClr val="FFFFFF"/>
                  </a:solidFill>
                </a:uFill>
                <a:latin typeface="Arial Black"/>
                <a:ea typeface="Geneva"/>
              </a:rPr>
              <a:t>„Bilder sind schnelle Schüsse</a:t>
            </a:r>
          </a:p>
          <a:p>
            <a:pPr algn="ctr"/>
            <a:r>
              <a:rPr lang="de-DE" sz="3600" b="0" strike="noStrike" spc="-1" dirty="0" smtClean="0">
                <a:solidFill>
                  <a:schemeClr val="bg1"/>
                </a:solidFill>
                <a:uFill>
                  <a:solidFill>
                    <a:srgbClr val="FFFFFF"/>
                  </a:solidFill>
                </a:uFill>
                <a:latin typeface="Arial Black"/>
                <a:ea typeface="Geneva"/>
              </a:rPr>
              <a:t>in das Gehirn!“ </a:t>
            </a:r>
          </a:p>
        </p:txBody>
      </p:sp>
      <p:sp>
        <p:nvSpPr>
          <p:cNvPr id="6" name="Textfeld 5"/>
          <p:cNvSpPr txBox="1"/>
          <p:nvPr/>
        </p:nvSpPr>
        <p:spPr>
          <a:xfrm>
            <a:off x="-7663"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smtClean="0"/>
              <a:t>Kroeber-Riel W </a:t>
            </a:r>
            <a:r>
              <a:rPr lang="de-DE" sz="1000" dirty="0"/>
              <a:t>(1996</a:t>
            </a:r>
            <a:r>
              <a:rPr lang="de-DE" sz="1000" dirty="0" smtClean="0"/>
              <a:t>). Bildkommunikation: </a:t>
            </a:r>
            <a:r>
              <a:rPr lang="de-DE" sz="1000" dirty="0" err="1" smtClean="0"/>
              <a:t>Imagerystrategien</a:t>
            </a:r>
            <a:r>
              <a:rPr lang="de-DE" sz="1000" dirty="0" smtClean="0"/>
              <a:t> </a:t>
            </a:r>
            <a:r>
              <a:rPr lang="de-DE" sz="1000" dirty="0"/>
              <a:t>für die </a:t>
            </a:r>
            <a:r>
              <a:rPr lang="de-DE" sz="1000" dirty="0" smtClean="0"/>
              <a:t>Werbung</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a:t>
            </a:r>
            <a:r>
              <a:rPr lang="en-US" sz="1000" dirty="0">
                <a:ea typeface="Calibri"/>
                <a:cs typeface="Times New Roman"/>
              </a:rPr>
              <a:t>(1997</a:t>
            </a:r>
            <a:r>
              <a:rPr lang="en-US" sz="1000" dirty="0" smtClean="0">
                <a:ea typeface="Calibri"/>
                <a:cs typeface="Times New Roman"/>
              </a:rPr>
              <a:t>). </a:t>
            </a:r>
            <a:r>
              <a:rPr lang="en-US" sz="1000" dirty="0">
                <a:ea typeface="Calibri"/>
                <a:cs typeface="Times New Roman"/>
              </a:rPr>
              <a:t>Twelve tips for effective PowerPoint presentations for the technologically </a:t>
            </a:r>
            <a:r>
              <a:rPr lang="en-US" sz="1000" dirty="0" smtClean="0">
                <a:ea typeface="Calibri"/>
                <a:cs typeface="Times New Roman"/>
              </a:rPr>
              <a:t>challenged</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ome\schmidto\Windows\Desktop\Fotos\IMG_20171109_140543.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2"/>
            <a:ext cx="9143999" cy="5584706"/>
          </a:xfrm>
          <a:prstGeom prst="rect">
            <a:avLst/>
          </a:prstGeom>
          <a:noFill/>
          <a:extLst>
            <a:ext uri="{909E8E84-426E-40DD-AFC4-6F175D3DCCD1}">
              <a14:hiddenFill xmlns:a14="http://schemas.microsoft.com/office/drawing/2010/main">
                <a:solidFill>
                  <a:srgbClr val="FFFFFF"/>
                </a:solidFill>
              </a14:hiddenFill>
            </a:ext>
          </a:extLst>
        </p:spPr>
      </p:pic>
      <p:sp>
        <p:nvSpPr>
          <p:cNvPr id="308" name="TextShape 1"/>
          <p:cNvSpPr txBox="1"/>
          <p:nvPr/>
        </p:nvSpPr>
        <p:spPr>
          <a:xfrm>
            <a:off x="144000" y="5904000"/>
            <a:ext cx="9304920" cy="596880"/>
          </a:xfrm>
          <a:prstGeom prst="rect">
            <a:avLst/>
          </a:prstGeom>
          <a:noFill/>
          <a:ln>
            <a:noFill/>
          </a:ln>
        </p:spPr>
        <p:txBody>
          <a:bodyPr lIns="90000" tIns="45000" rIns="90000" bIns="45000"/>
          <a:lstStyle/>
          <a:p>
            <a:endParaRPr lang="de-DE" sz="1800" b="0" strike="noStrike" spc="-1" dirty="0">
              <a:solidFill>
                <a:srgbClr val="000000"/>
              </a:solidFill>
              <a:uFill>
                <a:solidFill>
                  <a:srgbClr val="FFFFFF"/>
                </a:solidFill>
              </a:uFill>
              <a:latin typeface="Arial"/>
            </a:endParaRPr>
          </a:p>
        </p:txBody>
      </p:sp>
      <p:sp>
        <p:nvSpPr>
          <p:cNvPr id="2" name="Rechteck 1"/>
          <p:cNvSpPr/>
          <p:nvPr/>
        </p:nvSpPr>
        <p:spPr>
          <a:xfrm>
            <a:off x="5410477" y="5370135"/>
            <a:ext cx="3733523" cy="200055"/>
          </a:xfrm>
          <a:prstGeom prst="rect">
            <a:avLst/>
          </a:prstGeom>
        </p:spPr>
        <p:txBody>
          <a:bodyPr wrap="none">
            <a:spAutoFit/>
          </a:bodyPr>
          <a:lstStyle/>
          <a:p>
            <a:pPr lvl="0" algn="r"/>
            <a:r>
              <a:rPr lang="de-DE" sz="700" spc="-1" dirty="0">
                <a:solidFill>
                  <a:schemeClr val="bg1"/>
                </a:solidFill>
                <a:uFill>
                  <a:solidFill>
                    <a:srgbClr val="FFFFFF"/>
                  </a:solidFill>
                </a:uFill>
                <a:ea typeface="Geneva"/>
              </a:rPr>
              <a:t>Foto: </a:t>
            </a:r>
            <a:r>
              <a:rPr lang="de-DE" sz="700" spc="-1" dirty="0" smtClean="0">
                <a:solidFill>
                  <a:schemeClr val="bg1"/>
                </a:solidFill>
                <a:uFill>
                  <a:solidFill>
                    <a:srgbClr val="FFFFFF"/>
                  </a:solidFill>
                </a:uFill>
                <a:ea typeface="Geneva"/>
              </a:rPr>
              <a:t>„Anschaulichkeit“ von Tobias Schmidt, unveröffentlicht, unter </a:t>
            </a:r>
            <a:r>
              <a:rPr lang="de-DE" sz="700" spc="-1" dirty="0">
                <a:solidFill>
                  <a:schemeClr val="bg1"/>
                </a:solidFill>
                <a:uFill>
                  <a:solidFill>
                    <a:srgbClr val="FFFFFF"/>
                  </a:solidFill>
                </a:uFill>
                <a:ea typeface="Geneva"/>
              </a:rPr>
              <a:t>der Lizenz </a:t>
            </a:r>
            <a:r>
              <a:rPr lang="de-DE" sz="700" spc="-1" dirty="0" smtClean="0">
                <a:solidFill>
                  <a:schemeClr val="bg1"/>
                </a:solidFill>
                <a:uFill>
                  <a:solidFill>
                    <a:srgbClr val="FFFFFF"/>
                  </a:solidFill>
                </a:uFill>
                <a:ea typeface="Geneva"/>
              </a:rPr>
              <a:t> </a:t>
            </a:r>
            <a:r>
              <a:rPr lang="de-DE" sz="700" spc="-1" dirty="0" smtClean="0">
                <a:solidFill>
                  <a:schemeClr val="bg1"/>
                </a:solidFill>
                <a:uFill>
                  <a:solidFill>
                    <a:srgbClr val="FFFFFF"/>
                  </a:solidFill>
                </a:uFill>
                <a:ea typeface="Geneva"/>
                <a:hlinkClick r:id="rId3"/>
              </a:rPr>
              <a:t>CC-BY 4.0</a:t>
            </a:r>
            <a:endParaRPr lang="de-DE" sz="1600" spc="-1" dirty="0">
              <a:solidFill>
                <a:schemeClr val="bg1"/>
              </a:solidFill>
              <a:uFill>
                <a:solidFill>
                  <a:srgbClr val="FFFFFF"/>
                </a:solidFill>
              </a:uFill>
            </a:endParaRPr>
          </a:p>
        </p:txBody>
      </p:sp>
      <p:sp>
        <p:nvSpPr>
          <p:cNvPr id="8" name="Textfeld 7"/>
          <p:cNvSpPr txBox="1"/>
          <p:nvPr/>
        </p:nvSpPr>
        <p:spPr>
          <a:xfrm>
            <a:off x="-7663"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smtClean="0"/>
              <a:t>Kroeber-Riel W </a:t>
            </a:r>
            <a:r>
              <a:rPr lang="de-DE" sz="1000" dirty="0"/>
              <a:t>(</a:t>
            </a:r>
            <a:r>
              <a:rPr lang="de-DE" sz="1000" dirty="0" smtClean="0"/>
              <a:t>1996). Bildkommunikation</a:t>
            </a:r>
            <a:r>
              <a:rPr lang="de-DE" sz="1000" dirty="0"/>
              <a:t>: </a:t>
            </a:r>
            <a:r>
              <a:rPr lang="de-DE" sz="1000" dirty="0" err="1"/>
              <a:t>Imagerystrategien</a:t>
            </a:r>
            <a:r>
              <a:rPr lang="de-DE" sz="1000" dirty="0"/>
              <a:t> für die </a:t>
            </a:r>
            <a:r>
              <a:rPr lang="de-DE" sz="1000" dirty="0" smtClean="0"/>
              <a:t>Werbung</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a:t>
            </a:r>
            <a:r>
              <a:rPr lang="en-US" sz="1000" dirty="0">
                <a:ea typeface="Calibri"/>
                <a:cs typeface="Times New Roman"/>
              </a:rPr>
              <a:t>(1997</a:t>
            </a:r>
            <a:r>
              <a:rPr lang="en-US" sz="1000" dirty="0" smtClean="0">
                <a:ea typeface="Calibri"/>
                <a:cs typeface="Times New Roman"/>
              </a:rPr>
              <a:t>). </a:t>
            </a:r>
            <a:r>
              <a:rPr lang="en-US" sz="1000" dirty="0">
                <a:ea typeface="Calibri"/>
                <a:cs typeface="Times New Roman"/>
              </a:rPr>
              <a:t>Twelve tips for effective PowerPoint presentations for the technologically </a:t>
            </a:r>
            <a:r>
              <a:rPr lang="en-US" sz="1000" dirty="0" smtClean="0">
                <a:ea typeface="Calibri"/>
                <a:cs typeface="Times New Roman"/>
              </a:rPr>
              <a:t>challenged</a:t>
            </a:r>
            <a:endParaRPr lang="de-DE" sz="1000" dirty="0"/>
          </a:p>
        </p:txBody>
      </p:sp>
      <p:sp>
        <p:nvSpPr>
          <p:cNvPr id="7" name="CustomShape 3"/>
          <p:cNvSpPr/>
          <p:nvPr/>
        </p:nvSpPr>
        <p:spPr>
          <a:xfrm>
            <a:off x="3240" y="2348880"/>
            <a:ext cx="9140400" cy="1224136"/>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spc="-1" dirty="0">
                <a:solidFill>
                  <a:schemeClr val="bg1"/>
                </a:solidFill>
                <a:uFill>
                  <a:solidFill>
                    <a:srgbClr val="FFFFFF"/>
                  </a:solidFill>
                </a:uFill>
                <a:latin typeface="Arial Black"/>
                <a:ea typeface="Geneva"/>
              </a:rPr>
              <a:t>VERWENDEN SIE</a:t>
            </a:r>
          </a:p>
          <a:p>
            <a:pPr algn="ctr"/>
            <a:r>
              <a:rPr lang="de-DE" sz="3600" spc="-1" dirty="0">
                <a:solidFill>
                  <a:schemeClr val="bg1"/>
                </a:solidFill>
                <a:uFill>
                  <a:solidFill>
                    <a:srgbClr val="FFFFFF"/>
                  </a:solidFill>
                </a:uFill>
                <a:latin typeface="Arial Black"/>
                <a:ea typeface="Geneva"/>
              </a:rPr>
              <a:t>AUSSAGEKRÄFTIGE BILDER</a:t>
            </a:r>
            <a:endParaRPr lang="de-DE" spc="-1" dirty="0">
              <a:solidFill>
                <a:schemeClr val="bg1"/>
              </a:solidFill>
              <a:uFill>
                <a:solidFill>
                  <a:srgbClr val="FFFFFF"/>
                </a:solidFill>
              </a:uFill>
              <a:latin typeface="Arial Black"/>
            </a:endParaRPr>
          </a:p>
        </p:txBody>
      </p:sp>
    </p:spTree>
    <p:extLst>
      <p:ext uri="{BB962C8B-B14F-4D97-AF65-F5344CB8AC3E}">
        <p14:creationId xmlns:p14="http://schemas.microsoft.com/office/powerpoint/2010/main" val="41788427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atlos, Unsicher, Problem, Deprimiert, Frust"/>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800" y="0"/>
            <a:ext cx="9140450" cy="5583839"/>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1"/>
          <p:cNvSpPr/>
          <p:nvPr/>
        </p:nvSpPr>
        <p:spPr>
          <a:xfrm>
            <a:off x="5508104" y="5373216"/>
            <a:ext cx="3634096"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de-DE" sz="1600" b="0" strike="noStrike" spc="-1" dirty="0">
              <a:solidFill>
                <a:schemeClr val="bg1"/>
              </a:solidFill>
              <a:uFill>
                <a:solidFill>
                  <a:srgbClr val="FFFFFF"/>
                </a:solidFill>
              </a:uFill>
              <a:latin typeface="Arial"/>
            </a:endParaRPr>
          </a:p>
        </p:txBody>
      </p:sp>
      <p:sp>
        <p:nvSpPr>
          <p:cNvPr id="7" name="CustomShape 2"/>
          <p:cNvSpPr/>
          <p:nvPr/>
        </p:nvSpPr>
        <p:spPr>
          <a:xfrm>
            <a:off x="1800" y="476672"/>
            <a:ext cx="9142200" cy="699784"/>
          </a:xfrm>
          <a:prstGeom prst="rect">
            <a:avLst/>
          </a:prstGeom>
          <a:solidFill>
            <a:schemeClr val="tx1">
              <a:alpha val="50000"/>
            </a:schemeClr>
          </a:solidFill>
          <a:ln>
            <a:noFill/>
          </a:ln>
          <a:effectLst>
            <a:outerShdw blurRad="50800" dist="38100" dir="16200000"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4000" b="0" strike="noStrike" spc="-1" dirty="0" smtClean="0">
                <a:solidFill>
                  <a:schemeClr val="bg1"/>
                </a:solidFill>
                <a:uFill>
                  <a:solidFill>
                    <a:srgbClr val="FFFFFF"/>
                  </a:solidFill>
                </a:uFill>
                <a:latin typeface="Arial Black"/>
                <a:ea typeface="Geneva"/>
              </a:rPr>
              <a:t>FRUSTRIERTE STUDENTEN</a:t>
            </a:r>
            <a:endParaRPr lang="de-DE" sz="1800" b="0" strike="noStrike" spc="-1" dirty="0">
              <a:solidFill>
                <a:schemeClr val="bg1"/>
              </a:solidFill>
              <a:uFill>
                <a:solidFill>
                  <a:srgbClr val="FFFFFF"/>
                </a:solidFill>
              </a:uFill>
              <a:latin typeface="Arial"/>
            </a:endParaRPr>
          </a:p>
        </p:txBody>
      </p:sp>
      <p:sp>
        <p:nvSpPr>
          <p:cNvPr id="9" name="CustomShape 1"/>
          <p:cNvSpPr/>
          <p:nvPr/>
        </p:nvSpPr>
        <p:spPr>
          <a:xfrm>
            <a:off x="5076056" y="5373216"/>
            <a:ext cx="4066144" cy="215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„ratlos-unsicher-problem-deprimiert“ von </a:t>
            </a:r>
            <a:r>
              <a:rPr lang="de-DE" sz="700" b="0" strike="noStrike" spc="-1" dirty="0" smtClean="0">
                <a:solidFill>
                  <a:schemeClr val="bg1"/>
                </a:solidFill>
                <a:uFill>
                  <a:solidFill>
                    <a:srgbClr val="FFFFFF"/>
                  </a:solidFill>
                </a:uFill>
                <a:latin typeface="Arial"/>
                <a:ea typeface="Geneva"/>
                <a:hlinkClick r:id="rId5"/>
              </a:rPr>
              <a:t>Anemone123 </a:t>
            </a:r>
            <a:r>
              <a:rPr lang="de-DE" sz="700" b="0" strike="noStrike" spc="-1" dirty="0" smtClean="0">
                <a:solidFill>
                  <a:schemeClr val="bg1"/>
                </a:solidFill>
                <a:uFill>
                  <a:solidFill>
                    <a:srgbClr val="FFFFFF"/>
                  </a:solidFill>
                </a:uFill>
                <a:latin typeface="Arial"/>
                <a:ea typeface="Geneva"/>
              </a:rPr>
              <a:t>unter </a:t>
            </a:r>
            <a:r>
              <a:rPr lang="de-DE" sz="700" b="0" strike="noStrike" spc="-1" dirty="0">
                <a:solidFill>
                  <a:schemeClr val="bg1"/>
                </a:solidFill>
                <a:uFill>
                  <a:solidFill>
                    <a:srgbClr val="FFFFFF"/>
                  </a:solidFill>
                </a:uFill>
                <a:latin typeface="Arial"/>
                <a:ea typeface="Geneva"/>
              </a:rPr>
              <a:t>der Lizenz </a:t>
            </a:r>
            <a:r>
              <a:rPr lang="de-DE" sz="700" b="0" u="sng" strike="noStrike" spc="-1" dirty="0">
                <a:solidFill>
                  <a:schemeClr val="bg1"/>
                </a:solidFill>
                <a:uFill>
                  <a:solidFill>
                    <a:srgbClr val="FFFFFF"/>
                  </a:solidFill>
                </a:uFill>
                <a:latin typeface="Arial"/>
                <a:ea typeface="Geneva"/>
                <a:hlinkClick r:id="rId6"/>
              </a:rPr>
              <a:t>CC0</a:t>
            </a:r>
            <a:r>
              <a:rPr lang="de-DE" sz="700" b="0" strike="noStrike" spc="-1" dirty="0">
                <a:solidFill>
                  <a:schemeClr val="bg1"/>
                </a:solidFill>
                <a:uFill>
                  <a:solidFill>
                    <a:srgbClr val="FFFFFF"/>
                  </a:solidFill>
                </a:uFill>
                <a:latin typeface="Arial"/>
                <a:ea typeface="Geneva"/>
                <a:hlinkClick r:id="rId6"/>
              </a:rPr>
              <a:t> </a:t>
            </a:r>
            <a:r>
              <a:rPr lang="de-DE" sz="700" b="0" strike="noStrike" spc="-1" dirty="0">
                <a:solidFill>
                  <a:schemeClr val="bg1"/>
                </a:solidFill>
                <a:uFill>
                  <a:solidFill>
                    <a:srgbClr val="FFFFFF"/>
                  </a:solidFill>
                </a:uFill>
                <a:latin typeface="Arial"/>
                <a:ea typeface="Geneva"/>
              </a:rPr>
              <a:t>via </a:t>
            </a:r>
            <a:r>
              <a:rPr lang="de-DE" sz="700" b="0" u="sng" strike="noStrike" spc="-1" dirty="0">
                <a:solidFill>
                  <a:schemeClr val="bg1"/>
                </a:solidFill>
                <a:uFill>
                  <a:solidFill>
                    <a:srgbClr val="FFFFFF"/>
                  </a:solidFill>
                </a:uFill>
                <a:latin typeface="Arial"/>
                <a:ea typeface="Geneva"/>
                <a:hlinkClick r:id="rId7"/>
              </a:rPr>
              <a:t>pixabay</a:t>
            </a:r>
            <a:endParaRPr lang="de-DE" sz="1600" b="0" strike="noStrike" spc="-1" dirty="0">
              <a:solidFill>
                <a:schemeClr val="bg1"/>
              </a:solidFill>
              <a:uFill>
                <a:solidFill>
                  <a:srgbClr val="FFFFFF"/>
                </a:solidFill>
              </a:uFill>
              <a:latin typeface="Arial"/>
            </a:endParaRPr>
          </a:p>
        </p:txBody>
      </p:sp>
    </p:spTree>
    <p:extLst>
      <p:ext uri="{BB962C8B-B14F-4D97-AF65-F5344CB8AC3E}">
        <p14:creationId xmlns:p14="http://schemas.microsoft.com/office/powerpoint/2010/main" val="923673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2"/>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p:blipFill>
        <p:spPr>
          <a:xfrm>
            <a:off x="0" y="0"/>
            <a:ext cx="9143640" cy="5583529"/>
          </a:xfrm>
          <a:prstGeom prst="rect">
            <a:avLst/>
          </a:prstGeom>
          <a:ln>
            <a:noFill/>
          </a:ln>
        </p:spPr>
      </p:pic>
      <p:sp>
        <p:nvSpPr>
          <p:cNvPr id="311" name="CustomShape 1"/>
          <p:cNvSpPr/>
          <p:nvPr/>
        </p:nvSpPr>
        <p:spPr>
          <a:xfrm>
            <a:off x="4596840" y="5371489"/>
            <a:ext cx="4547160" cy="212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Krankenhaus-Chirurgie-medizinische</a:t>
            </a:r>
            <a:r>
              <a:rPr lang="de-DE" sz="700" b="0" strike="noStrike" spc="-1" dirty="0">
                <a:solidFill>
                  <a:schemeClr val="bg1"/>
                </a:solidFill>
                <a:uFill>
                  <a:solidFill>
                    <a:srgbClr val="FFFFFF"/>
                  </a:solidFill>
                </a:uFill>
                <a:latin typeface="Arial"/>
                <a:ea typeface="Geneva"/>
              </a:rPr>
              <a:t>“ von </a:t>
            </a:r>
            <a:r>
              <a:rPr lang="de-DE" sz="700" b="0" u="sng" strike="noStrike" spc="-1" dirty="0" err="1">
                <a:solidFill>
                  <a:schemeClr val="bg1"/>
                </a:solidFill>
                <a:uFill>
                  <a:solidFill>
                    <a:srgbClr val="FFFFFF"/>
                  </a:solidFill>
                </a:uFill>
                <a:latin typeface="Arial"/>
                <a:ea typeface="Geneva"/>
                <a:hlinkClick r:id="rId5"/>
              </a:rPr>
              <a:t>deborabalves</a:t>
            </a:r>
            <a:r>
              <a:rPr lang="de-DE" sz="700" b="0" strike="noStrike" spc="-1" dirty="0">
                <a:solidFill>
                  <a:schemeClr val="bg1"/>
                </a:solidFill>
                <a:uFill>
                  <a:solidFill>
                    <a:srgbClr val="FFFFFF"/>
                  </a:solidFill>
                </a:uFill>
                <a:latin typeface="Arial"/>
                <a:ea typeface="Geneva"/>
              </a:rPr>
              <a:t> unter der Lizenz</a:t>
            </a:r>
            <a:r>
              <a:rPr lang="de-DE" sz="700" b="0" u="sng" strike="noStrike" spc="-1" dirty="0">
                <a:solidFill>
                  <a:schemeClr val="bg1"/>
                </a:solidFill>
                <a:uFill>
                  <a:solidFill>
                    <a:srgbClr val="FFFFFF"/>
                  </a:solidFill>
                </a:uFill>
                <a:latin typeface="Arial"/>
                <a:ea typeface="Geneva"/>
                <a:hlinkClick r:id="rId6"/>
              </a:rPr>
              <a:t> CC0 </a:t>
            </a:r>
            <a:r>
              <a:rPr lang="de-DE" sz="700" b="0" strike="noStrike" spc="-1" dirty="0">
                <a:solidFill>
                  <a:schemeClr val="bg1"/>
                </a:solidFill>
                <a:uFill>
                  <a:solidFill>
                    <a:srgbClr val="FFFFFF"/>
                  </a:solidFill>
                </a:uFill>
                <a:latin typeface="Arial"/>
                <a:ea typeface="Geneva"/>
              </a:rPr>
              <a:t>via </a:t>
            </a:r>
            <a:r>
              <a:rPr lang="de-DE" sz="700" b="0" u="sng" strike="noStrike" spc="-1" dirty="0">
                <a:solidFill>
                  <a:schemeClr val="bg1"/>
                </a:solidFill>
                <a:uFill>
                  <a:solidFill>
                    <a:srgbClr val="FFFFFF"/>
                  </a:solidFill>
                </a:uFill>
                <a:latin typeface="Arial"/>
                <a:ea typeface="Geneva"/>
                <a:hlinkClick r:id="rId7"/>
              </a:rPr>
              <a:t>pixabay</a:t>
            </a:r>
            <a:endParaRPr lang="de-DE" sz="1600" b="0" strike="noStrike" spc="-1" dirty="0">
              <a:solidFill>
                <a:schemeClr val="bg1"/>
              </a:solidFill>
              <a:uFill>
                <a:solidFill>
                  <a:srgbClr val="FFFFFF"/>
                </a:solidFill>
              </a:uFill>
              <a:latin typeface="Arial"/>
            </a:endParaRPr>
          </a:p>
        </p:txBody>
      </p:sp>
      <p:sp>
        <p:nvSpPr>
          <p:cNvPr id="5" name="CustomShape 2"/>
          <p:cNvSpPr/>
          <p:nvPr/>
        </p:nvSpPr>
        <p:spPr>
          <a:xfrm>
            <a:off x="0" y="548680"/>
            <a:ext cx="9140400" cy="648072"/>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chemeClr val="bg1"/>
                </a:solidFill>
                <a:uFill>
                  <a:solidFill>
                    <a:srgbClr val="FFFFFF"/>
                  </a:solidFill>
                </a:uFill>
                <a:latin typeface="Arial Black"/>
                <a:ea typeface="Geneva"/>
              </a:rPr>
              <a:t>NICHT SO!</a:t>
            </a:r>
            <a:endParaRPr lang="de-DE" sz="1800" b="0" strike="noStrike" spc="-1" dirty="0">
              <a:solidFill>
                <a:schemeClr val="bg1"/>
              </a:solidFill>
              <a:uFill>
                <a:solidFill>
                  <a:srgbClr val="FFFFFF"/>
                </a:solidFill>
              </a:uFill>
              <a:latin typeface="Arial Black"/>
            </a:endParaRPr>
          </a:p>
        </p:txBody>
      </p:sp>
      <p:sp>
        <p:nvSpPr>
          <p:cNvPr id="7" name="Textfeld 6"/>
          <p:cNvSpPr txBox="1"/>
          <p:nvPr/>
        </p:nvSpPr>
        <p:spPr>
          <a:xfrm>
            <a:off x="-7663"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smtClean="0"/>
              <a:t>Kroeber-Riel W </a:t>
            </a:r>
            <a:r>
              <a:rPr lang="de-DE" sz="1000" dirty="0"/>
              <a:t>(</a:t>
            </a:r>
            <a:r>
              <a:rPr lang="de-DE" sz="1000" dirty="0" smtClean="0"/>
              <a:t>1996). Bildkommunikation</a:t>
            </a:r>
            <a:r>
              <a:rPr lang="de-DE" sz="1000" dirty="0"/>
              <a:t>: </a:t>
            </a:r>
            <a:r>
              <a:rPr lang="de-DE" sz="1000" dirty="0" err="1"/>
              <a:t>Imagerystrategien</a:t>
            </a:r>
            <a:r>
              <a:rPr lang="de-DE" sz="1000" dirty="0"/>
              <a:t> für die </a:t>
            </a:r>
            <a:r>
              <a:rPr lang="de-DE" sz="1000" dirty="0" smtClean="0"/>
              <a:t>Werbung</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a:t>
            </a:r>
            <a:r>
              <a:rPr lang="en-US" sz="1000" dirty="0">
                <a:ea typeface="Calibri"/>
                <a:cs typeface="Times New Roman"/>
              </a:rPr>
              <a:t>(1997</a:t>
            </a:r>
            <a:r>
              <a:rPr lang="en-US" sz="1000" dirty="0" smtClean="0">
                <a:ea typeface="Calibri"/>
                <a:cs typeface="Times New Roman"/>
              </a:rPr>
              <a:t>). </a:t>
            </a:r>
            <a:r>
              <a:rPr lang="en-US" sz="1000" dirty="0">
                <a:ea typeface="Calibri"/>
                <a:cs typeface="Times New Roman"/>
              </a:rPr>
              <a:t>Twelve tips for effective PowerPoint presentations for the technologically </a:t>
            </a:r>
            <a:r>
              <a:rPr lang="en-US" sz="1000" dirty="0" smtClean="0">
                <a:ea typeface="Calibri"/>
                <a:cs typeface="Times New Roman"/>
              </a:rPr>
              <a:t>challenged</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Picture 2"/>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p:blipFill>
        <p:spPr>
          <a:xfrm>
            <a:off x="0" y="0"/>
            <a:ext cx="9144000" cy="5583529"/>
          </a:xfrm>
          <a:prstGeom prst="rect">
            <a:avLst/>
          </a:prstGeom>
          <a:ln>
            <a:noFill/>
          </a:ln>
        </p:spPr>
      </p:pic>
      <p:sp>
        <p:nvSpPr>
          <p:cNvPr id="315" name="CustomShape 2"/>
          <p:cNvSpPr/>
          <p:nvPr/>
        </p:nvSpPr>
        <p:spPr>
          <a:xfrm>
            <a:off x="0" y="548680"/>
            <a:ext cx="9140400" cy="648072"/>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chemeClr val="bg1"/>
                </a:solidFill>
                <a:uFill>
                  <a:solidFill>
                    <a:srgbClr val="FFFFFF"/>
                  </a:solidFill>
                </a:uFill>
                <a:latin typeface="Arial Black"/>
                <a:ea typeface="Geneva"/>
              </a:rPr>
              <a:t>BESSER SO!</a:t>
            </a:r>
            <a:endParaRPr lang="de-DE" sz="1800" b="0" strike="noStrike" spc="-1" dirty="0">
              <a:solidFill>
                <a:schemeClr val="bg1"/>
              </a:solidFill>
              <a:uFill>
                <a:solidFill>
                  <a:srgbClr val="FFFFFF"/>
                </a:solidFill>
              </a:uFill>
              <a:latin typeface="Arial Black"/>
            </a:endParaRPr>
          </a:p>
        </p:txBody>
      </p:sp>
      <p:sp>
        <p:nvSpPr>
          <p:cNvPr id="6" name="CustomShape 1"/>
          <p:cNvSpPr/>
          <p:nvPr/>
        </p:nvSpPr>
        <p:spPr>
          <a:xfrm>
            <a:off x="4596840" y="5371489"/>
            <a:ext cx="4547160" cy="212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Krankenhaus-Chirurgie-medizinische</a:t>
            </a:r>
            <a:r>
              <a:rPr lang="de-DE" sz="700" b="0" strike="noStrike" spc="-1" dirty="0">
                <a:solidFill>
                  <a:schemeClr val="bg1"/>
                </a:solidFill>
                <a:uFill>
                  <a:solidFill>
                    <a:srgbClr val="FFFFFF"/>
                  </a:solidFill>
                </a:uFill>
                <a:latin typeface="Arial"/>
                <a:ea typeface="Geneva"/>
              </a:rPr>
              <a:t>“ von </a:t>
            </a:r>
            <a:r>
              <a:rPr lang="de-DE" sz="700" b="0" u="sng" strike="noStrike" spc="-1" dirty="0" err="1">
                <a:solidFill>
                  <a:schemeClr val="bg1"/>
                </a:solidFill>
                <a:uFill>
                  <a:solidFill>
                    <a:srgbClr val="FFFFFF"/>
                  </a:solidFill>
                </a:uFill>
                <a:latin typeface="Arial"/>
                <a:ea typeface="Geneva"/>
                <a:hlinkClick r:id="rId5"/>
              </a:rPr>
              <a:t>deborabalves</a:t>
            </a:r>
            <a:r>
              <a:rPr lang="de-DE" sz="700" b="0" strike="noStrike" spc="-1" dirty="0">
                <a:solidFill>
                  <a:schemeClr val="bg1"/>
                </a:solidFill>
                <a:uFill>
                  <a:solidFill>
                    <a:srgbClr val="FFFFFF"/>
                  </a:solidFill>
                </a:uFill>
                <a:latin typeface="Arial"/>
                <a:ea typeface="Geneva"/>
              </a:rPr>
              <a:t> unter der Lizenz</a:t>
            </a:r>
            <a:r>
              <a:rPr lang="de-DE" sz="700" b="0" u="sng" strike="noStrike" spc="-1" dirty="0">
                <a:solidFill>
                  <a:schemeClr val="bg1"/>
                </a:solidFill>
                <a:uFill>
                  <a:solidFill>
                    <a:srgbClr val="FFFFFF"/>
                  </a:solidFill>
                </a:uFill>
                <a:latin typeface="Arial"/>
                <a:ea typeface="Geneva"/>
                <a:hlinkClick r:id="rId6"/>
              </a:rPr>
              <a:t> CC0 </a:t>
            </a:r>
            <a:r>
              <a:rPr lang="de-DE" sz="700" b="0" strike="noStrike" spc="-1" dirty="0">
                <a:solidFill>
                  <a:schemeClr val="bg1"/>
                </a:solidFill>
                <a:uFill>
                  <a:solidFill>
                    <a:srgbClr val="FFFFFF"/>
                  </a:solidFill>
                </a:uFill>
                <a:latin typeface="Arial"/>
                <a:ea typeface="Geneva"/>
              </a:rPr>
              <a:t>via </a:t>
            </a:r>
            <a:r>
              <a:rPr lang="de-DE" sz="700" b="0" u="sng" strike="noStrike" spc="-1" dirty="0">
                <a:solidFill>
                  <a:schemeClr val="bg1"/>
                </a:solidFill>
                <a:uFill>
                  <a:solidFill>
                    <a:srgbClr val="FFFFFF"/>
                  </a:solidFill>
                </a:uFill>
                <a:latin typeface="Arial"/>
                <a:ea typeface="Geneva"/>
                <a:hlinkClick r:id="rId7"/>
              </a:rPr>
              <a:t>pixabay</a:t>
            </a:r>
            <a:endParaRPr lang="de-DE" sz="1600" b="0" strike="noStrike" spc="-1" dirty="0">
              <a:solidFill>
                <a:schemeClr val="bg1"/>
              </a:solidFill>
              <a:uFill>
                <a:solidFill>
                  <a:srgbClr val="FFFFFF"/>
                </a:solidFill>
              </a:uFill>
              <a:latin typeface="Arial"/>
            </a:endParaRPr>
          </a:p>
        </p:txBody>
      </p:sp>
      <p:sp>
        <p:nvSpPr>
          <p:cNvPr id="7" name="Textfeld 6"/>
          <p:cNvSpPr txBox="1"/>
          <p:nvPr/>
        </p:nvSpPr>
        <p:spPr>
          <a:xfrm>
            <a:off x="-7663"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smtClean="0"/>
              <a:t>Kroeber-Riel W </a:t>
            </a:r>
            <a:r>
              <a:rPr lang="de-DE" sz="1000" dirty="0"/>
              <a:t>(1996</a:t>
            </a:r>
            <a:r>
              <a:rPr lang="de-DE" sz="1000" dirty="0" smtClean="0"/>
              <a:t>). </a:t>
            </a:r>
            <a:r>
              <a:rPr lang="de-DE" sz="1000" dirty="0"/>
              <a:t>Bildkommunikation: </a:t>
            </a:r>
            <a:r>
              <a:rPr lang="de-DE" sz="1000" dirty="0" err="1"/>
              <a:t>Imagerystrategien</a:t>
            </a:r>
            <a:r>
              <a:rPr lang="de-DE" sz="1000" dirty="0"/>
              <a:t> für die </a:t>
            </a:r>
            <a:r>
              <a:rPr lang="de-DE" sz="1000" dirty="0" smtClean="0"/>
              <a:t>Werbung</a:t>
            </a:r>
          </a:p>
          <a:p>
            <a:r>
              <a:rPr lang="en-US" sz="1000" dirty="0" err="1">
                <a:ea typeface="Calibri"/>
                <a:cs typeface="Times New Roman"/>
              </a:rPr>
              <a:t>Holzl</a:t>
            </a:r>
            <a:r>
              <a:rPr lang="en-US" sz="1000" dirty="0">
                <a:ea typeface="Calibri"/>
                <a:cs typeface="Times New Roman"/>
              </a:rPr>
              <a:t> </a:t>
            </a:r>
            <a:r>
              <a:rPr lang="en-US" sz="1000" dirty="0" smtClean="0">
                <a:ea typeface="Calibri"/>
                <a:cs typeface="Times New Roman"/>
              </a:rPr>
              <a:t>J </a:t>
            </a:r>
            <a:r>
              <a:rPr lang="en-US" sz="1000" dirty="0">
                <a:ea typeface="Calibri"/>
                <a:cs typeface="Times New Roman"/>
              </a:rPr>
              <a:t>(1997</a:t>
            </a:r>
            <a:r>
              <a:rPr lang="en-US" sz="1000" dirty="0" smtClean="0">
                <a:ea typeface="Calibri"/>
                <a:cs typeface="Times New Roman"/>
              </a:rPr>
              <a:t>). </a:t>
            </a:r>
            <a:r>
              <a:rPr lang="en-US" sz="1000" dirty="0">
                <a:ea typeface="Calibri"/>
                <a:cs typeface="Times New Roman"/>
              </a:rPr>
              <a:t>Twelve tips for effective PowerPoint presentations for the technologically </a:t>
            </a:r>
            <a:r>
              <a:rPr lang="en-US" sz="1000" dirty="0" smtClean="0">
                <a:ea typeface="Calibri"/>
                <a:cs typeface="Times New Roman"/>
              </a:rPr>
              <a:t>challenged</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ustomShape 1"/>
          <p:cNvSpPr/>
          <p:nvPr/>
        </p:nvSpPr>
        <p:spPr>
          <a:xfrm rot="21421200">
            <a:off x="-196413" y="1223136"/>
            <a:ext cx="2399308"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14" name="CustomShape 1"/>
          <p:cNvSpPr/>
          <p:nvPr/>
        </p:nvSpPr>
        <p:spPr>
          <a:xfrm rot="21421200">
            <a:off x="-168256" y="1771799"/>
            <a:ext cx="2153866"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10" name="CustomShape 1"/>
          <p:cNvSpPr/>
          <p:nvPr/>
        </p:nvSpPr>
        <p:spPr>
          <a:xfrm rot="21421200">
            <a:off x="-225939" y="628008"/>
            <a:ext cx="3067331"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2" name="Rechteck 1"/>
          <p:cNvSpPr/>
          <p:nvPr/>
        </p:nvSpPr>
        <p:spPr>
          <a:xfrm rot="21423956">
            <a:off x="-7488" y="623258"/>
            <a:ext cx="2825389" cy="646331"/>
          </a:xfrm>
          <a:prstGeom prst="rect">
            <a:avLst/>
          </a:prstGeom>
        </p:spPr>
        <p:txBody>
          <a:bodyPr wrap="none">
            <a:spAutoFit/>
          </a:bodyPr>
          <a:lstStyle/>
          <a:p>
            <a:r>
              <a:rPr lang="de-DE" sz="3600" spc="-1" dirty="0">
                <a:uFill>
                  <a:solidFill>
                    <a:srgbClr val="FFFFFF"/>
                  </a:solidFill>
                </a:uFill>
                <a:latin typeface="Arial Black"/>
                <a:ea typeface="Geneva"/>
              </a:rPr>
              <a:t>ARBEITEN</a:t>
            </a:r>
          </a:p>
        </p:txBody>
      </p:sp>
      <p:sp>
        <p:nvSpPr>
          <p:cNvPr id="11" name="CustomShape 2"/>
          <p:cNvSpPr/>
          <p:nvPr/>
        </p:nvSpPr>
        <p:spPr>
          <a:xfrm rot="21435176">
            <a:off x="23777" y="1180428"/>
            <a:ext cx="2268252"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SIE MIT </a:t>
            </a:r>
          </a:p>
        </p:txBody>
      </p:sp>
      <p:sp>
        <p:nvSpPr>
          <p:cNvPr id="12" name="CustomShape 2"/>
          <p:cNvSpPr/>
          <p:nvPr/>
        </p:nvSpPr>
        <p:spPr>
          <a:xfrm rot="21435176">
            <a:off x="52985" y="1730040"/>
            <a:ext cx="2268252"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FARBE</a:t>
            </a:r>
          </a:p>
        </p:txBody>
      </p:sp>
      <p:sp>
        <p:nvSpPr>
          <p:cNvPr id="18" name="Textfeld 17"/>
          <p:cNvSpPr txBox="1"/>
          <p:nvPr/>
        </p:nvSpPr>
        <p:spPr>
          <a:xfrm>
            <a:off x="-7662" y="5742546"/>
            <a:ext cx="5812661" cy="438582"/>
          </a:xfrm>
          <a:prstGeom prst="rect">
            <a:avLst/>
          </a:prstGeom>
          <a:noFill/>
        </p:spPr>
        <p:txBody>
          <a:bodyPr wrap="square" rtlCol="0">
            <a:spAutoFit/>
          </a:bodyPr>
          <a:lstStyle/>
          <a:p>
            <a:pPr>
              <a:spcAft>
                <a:spcPts val="300"/>
              </a:spcAft>
            </a:pPr>
            <a:r>
              <a:rPr lang="de-DE" sz="1000" dirty="0" smtClean="0"/>
              <a:t>Literaturempfehlungen: </a:t>
            </a:r>
          </a:p>
          <a:p>
            <a:r>
              <a:rPr lang="de-DE" sz="1000" dirty="0" err="1" smtClean="0"/>
              <a:t>Graebig</a:t>
            </a:r>
            <a:r>
              <a:rPr lang="de-DE" sz="1000" dirty="0" smtClean="0"/>
              <a:t> M, </a:t>
            </a:r>
            <a:r>
              <a:rPr lang="de-DE" sz="1000" dirty="0" err="1"/>
              <a:t>Jennerich</a:t>
            </a:r>
            <a:r>
              <a:rPr lang="de-DE" sz="1000" dirty="0"/>
              <a:t>-Wünsche </a:t>
            </a:r>
            <a:r>
              <a:rPr lang="de-DE" sz="1000" dirty="0" smtClean="0"/>
              <a:t>A &amp; Engel E </a:t>
            </a:r>
            <a:r>
              <a:rPr lang="de-DE" sz="1000" dirty="0"/>
              <a:t>(2011). Wie aus Ideen Präsentationen werden</a:t>
            </a:r>
          </a:p>
        </p:txBody>
      </p:sp>
      <p:pic>
        <p:nvPicPr>
          <p:cNvPr id="21" name="Picture 3" descr="\\ad\home\schmidto\Windows\Desktop\Bild1.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402000" y="476672"/>
            <a:ext cx="4810126" cy="48196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4932040" y="5372828"/>
            <a:ext cx="4211960" cy="200055"/>
          </a:xfrm>
          <a:prstGeom prst="rect">
            <a:avLst/>
          </a:prstGeom>
          <a:noFill/>
        </p:spPr>
        <p:txBody>
          <a:bodyPr wrap="square" rtlCol="0">
            <a:spAutoFit/>
          </a:bodyPr>
          <a:lstStyle/>
          <a:p>
            <a:pPr algn="r"/>
            <a:r>
              <a:rPr lang="de-DE" sz="700" dirty="0" smtClean="0"/>
              <a:t>Foto: „Heart normal“ von </a:t>
            </a:r>
            <a:r>
              <a:rPr lang="de-DE" sz="700" dirty="0" smtClean="0">
                <a:hlinkClick r:id="rId5"/>
              </a:rPr>
              <a:t>Wapcaplet </a:t>
            </a:r>
            <a:r>
              <a:rPr lang="de-DE" sz="700" dirty="0" smtClean="0"/>
              <a:t>unter der Lizenz </a:t>
            </a:r>
            <a:r>
              <a:rPr lang="de-DE" sz="700" dirty="0" smtClean="0">
                <a:hlinkClick r:id="rId6"/>
              </a:rPr>
              <a:t>CC BY-SA 3.0 </a:t>
            </a:r>
            <a:r>
              <a:rPr lang="de-DE" sz="700" dirty="0" smtClean="0"/>
              <a:t>via </a:t>
            </a:r>
            <a:r>
              <a:rPr lang="de-DE" sz="700" dirty="0" smtClean="0">
                <a:hlinkClick r:id="rId7"/>
              </a:rPr>
              <a:t>wikimedia</a:t>
            </a:r>
            <a:endParaRPr lang="de-DE" sz="7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5" name="Picture 3" descr="\\ad\home\schmidto\Windows\Desktop\Bild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2000" y="476672"/>
            <a:ext cx="4810126" cy="4819650"/>
          </a:xfrm>
          <a:prstGeom prst="rect">
            <a:avLst/>
          </a:prstGeom>
          <a:noFill/>
          <a:extLst>
            <a:ext uri="{909E8E84-426E-40DD-AFC4-6F175D3DCCD1}">
              <a14:hiddenFill xmlns:a14="http://schemas.microsoft.com/office/drawing/2010/main">
                <a:solidFill>
                  <a:srgbClr val="FFFFFF"/>
                </a:solidFill>
              </a14:hiddenFill>
            </a:ext>
          </a:extLst>
        </p:spPr>
      </p:pic>
      <p:sp>
        <p:nvSpPr>
          <p:cNvPr id="6" name="CustomShape 1"/>
          <p:cNvSpPr/>
          <p:nvPr/>
        </p:nvSpPr>
        <p:spPr>
          <a:xfrm rot="21421200">
            <a:off x="-196413" y="1223136"/>
            <a:ext cx="2399308"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8" name="CustomShape 1"/>
          <p:cNvSpPr/>
          <p:nvPr/>
        </p:nvSpPr>
        <p:spPr>
          <a:xfrm rot="21421200">
            <a:off x="-168256" y="1771799"/>
            <a:ext cx="2153866"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9" name="CustomShape 1"/>
          <p:cNvSpPr/>
          <p:nvPr/>
        </p:nvSpPr>
        <p:spPr>
          <a:xfrm rot="21421200">
            <a:off x="-225939" y="628008"/>
            <a:ext cx="3067331"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10" name="Rechteck 9"/>
          <p:cNvSpPr/>
          <p:nvPr/>
        </p:nvSpPr>
        <p:spPr>
          <a:xfrm rot="21423956">
            <a:off x="-7488" y="623258"/>
            <a:ext cx="2825389" cy="646331"/>
          </a:xfrm>
          <a:prstGeom prst="rect">
            <a:avLst/>
          </a:prstGeom>
        </p:spPr>
        <p:txBody>
          <a:bodyPr wrap="none">
            <a:spAutoFit/>
          </a:bodyPr>
          <a:lstStyle/>
          <a:p>
            <a:r>
              <a:rPr lang="de-DE" sz="3600" spc="-1" dirty="0">
                <a:uFill>
                  <a:solidFill>
                    <a:srgbClr val="FFFFFF"/>
                  </a:solidFill>
                </a:uFill>
                <a:latin typeface="Arial Black"/>
                <a:ea typeface="Geneva"/>
              </a:rPr>
              <a:t>ARBEITEN</a:t>
            </a:r>
          </a:p>
        </p:txBody>
      </p:sp>
      <p:sp>
        <p:nvSpPr>
          <p:cNvPr id="11" name="CustomShape 2"/>
          <p:cNvSpPr/>
          <p:nvPr/>
        </p:nvSpPr>
        <p:spPr>
          <a:xfrm rot="21435176">
            <a:off x="23777" y="1180428"/>
            <a:ext cx="2268252"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SIE MIT </a:t>
            </a:r>
          </a:p>
        </p:txBody>
      </p:sp>
      <p:sp>
        <p:nvSpPr>
          <p:cNvPr id="12" name="CustomShape 2"/>
          <p:cNvSpPr/>
          <p:nvPr/>
        </p:nvSpPr>
        <p:spPr>
          <a:xfrm rot="21435176">
            <a:off x="52985" y="1730040"/>
            <a:ext cx="2268252"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FARBE</a:t>
            </a:r>
          </a:p>
        </p:txBody>
      </p:sp>
      <p:sp>
        <p:nvSpPr>
          <p:cNvPr id="19" name="Textfeld 18"/>
          <p:cNvSpPr txBox="1"/>
          <p:nvPr/>
        </p:nvSpPr>
        <p:spPr>
          <a:xfrm>
            <a:off x="4932040" y="5372828"/>
            <a:ext cx="4211960" cy="200055"/>
          </a:xfrm>
          <a:prstGeom prst="rect">
            <a:avLst/>
          </a:prstGeom>
          <a:noFill/>
        </p:spPr>
        <p:txBody>
          <a:bodyPr wrap="square" rtlCol="0">
            <a:spAutoFit/>
          </a:bodyPr>
          <a:lstStyle/>
          <a:p>
            <a:pPr algn="r"/>
            <a:r>
              <a:rPr lang="de-DE" sz="700" dirty="0" smtClean="0"/>
              <a:t>Foto: „Heart normal“ von </a:t>
            </a:r>
            <a:r>
              <a:rPr lang="de-DE" sz="700" dirty="0" smtClean="0">
                <a:hlinkClick r:id="rId4"/>
              </a:rPr>
              <a:t>Wapcaplet </a:t>
            </a:r>
            <a:r>
              <a:rPr lang="de-DE" sz="700" dirty="0" smtClean="0"/>
              <a:t>unter der Lizenz </a:t>
            </a:r>
            <a:r>
              <a:rPr lang="de-DE" sz="700" dirty="0" smtClean="0">
                <a:hlinkClick r:id="rId5"/>
              </a:rPr>
              <a:t>CC BY-SA 3.0 </a:t>
            </a:r>
            <a:r>
              <a:rPr lang="de-DE" sz="700" dirty="0" smtClean="0"/>
              <a:t>via </a:t>
            </a:r>
            <a:r>
              <a:rPr lang="de-DE" sz="700" dirty="0" smtClean="0">
                <a:hlinkClick r:id="rId6"/>
              </a:rPr>
              <a:t>wikimedia</a:t>
            </a:r>
            <a:endParaRPr lang="de-DE" sz="700" dirty="0"/>
          </a:p>
        </p:txBody>
      </p:sp>
      <p:sp>
        <p:nvSpPr>
          <p:cNvPr id="14" name="Textfeld 13"/>
          <p:cNvSpPr txBox="1"/>
          <p:nvPr/>
        </p:nvSpPr>
        <p:spPr>
          <a:xfrm>
            <a:off x="-7662" y="5742546"/>
            <a:ext cx="5812661" cy="438582"/>
          </a:xfrm>
          <a:prstGeom prst="rect">
            <a:avLst/>
          </a:prstGeom>
          <a:noFill/>
        </p:spPr>
        <p:txBody>
          <a:bodyPr wrap="square" rtlCol="0">
            <a:spAutoFit/>
          </a:bodyPr>
          <a:lstStyle/>
          <a:p>
            <a:pPr>
              <a:spcAft>
                <a:spcPts val="300"/>
              </a:spcAft>
            </a:pPr>
            <a:r>
              <a:rPr lang="de-DE" sz="1000" dirty="0" smtClean="0"/>
              <a:t>Literaturempfehlungen: </a:t>
            </a:r>
          </a:p>
          <a:p>
            <a:r>
              <a:rPr lang="de-DE" sz="1000" dirty="0" err="1" smtClean="0"/>
              <a:t>Graebig</a:t>
            </a:r>
            <a:r>
              <a:rPr lang="de-DE" sz="1000" dirty="0" smtClean="0"/>
              <a:t> M, </a:t>
            </a:r>
            <a:r>
              <a:rPr lang="de-DE" sz="1000" dirty="0" err="1"/>
              <a:t>Jennerich</a:t>
            </a:r>
            <a:r>
              <a:rPr lang="de-DE" sz="1000" dirty="0"/>
              <a:t>-Wünsche </a:t>
            </a:r>
            <a:r>
              <a:rPr lang="de-DE" sz="1000" dirty="0" smtClean="0"/>
              <a:t>A &amp; Engel E </a:t>
            </a:r>
            <a:r>
              <a:rPr lang="de-DE" sz="1000" dirty="0"/>
              <a:t>(2011). Wie aus Ideen Präsentationen werden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Picture 3" descr="\\ad\home\schmidto\Windows\Desktop\Bild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2000" y="476672"/>
            <a:ext cx="4810126" cy="4819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671735" y="1228154"/>
            <a:ext cx="432048" cy="400110"/>
          </a:xfrm>
          <a:prstGeom prst="rect">
            <a:avLst/>
          </a:prstGeom>
          <a:noFill/>
        </p:spPr>
        <p:txBody>
          <a:bodyPr wrap="square" rtlCol="0">
            <a:spAutoFit/>
          </a:bodyPr>
          <a:lstStyle/>
          <a:p>
            <a:r>
              <a:rPr lang="de-DE" sz="2000" b="1" dirty="0" smtClean="0"/>
              <a:t>1</a:t>
            </a:r>
            <a:endParaRPr lang="de-DE" sz="2000" b="1" dirty="0"/>
          </a:p>
        </p:txBody>
      </p:sp>
      <p:sp>
        <p:nvSpPr>
          <p:cNvPr id="3" name="Textfeld 2"/>
          <p:cNvSpPr txBox="1"/>
          <p:nvPr/>
        </p:nvSpPr>
        <p:spPr>
          <a:xfrm>
            <a:off x="7082754" y="1479485"/>
            <a:ext cx="288032" cy="400110"/>
          </a:xfrm>
          <a:prstGeom prst="rect">
            <a:avLst/>
          </a:prstGeom>
          <a:noFill/>
        </p:spPr>
        <p:txBody>
          <a:bodyPr wrap="square" rtlCol="0">
            <a:spAutoFit/>
          </a:bodyPr>
          <a:lstStyle/>
          <a:p>
            <a:r>
              <a:rPr lang="de-DE" sz="2000" b="1" dirty="0" smtClean="0"/>
              <a:t>2</a:t>
            </a:r>
            <a:endParaRPr lang="de-DE" sz="2000" b="1" dirty="0"/>
          </a:p>
        </p:txBody>
      </p:sp>
      <p:sp>
        <p:nvSpPr>
          <p:cNvPr id="4" name="Textfeld 3"/>
          <p:cNvSpPr txBox="1"/>
          <p:nvPr/>
        </p:nvSpPr>
        <p:spPr>
          <a:xfrm>
            <a:off x="7245822" y="1945038"/>
            <a:ext cx="216024" cy="400110"/>
          </a:xfrm>
          <a:prstGeom prst="rect">
            <a:avLst/>
          </a:prstGeom>
          <a:noFill/>
        </p:spPr>
        <p:txBody>
          <a:bodyPr wrap="square" rtlCol="0">
            <a:spAutoFit/>
          </a:bodyPr>
          <a:lstStyle/>
          <a:p>
            <a:r>
              <a:rPr lang="de-DE" sz="2000" b="1" dirty="0" smtClean="0"/>
              <a:t>3</a:t>
            </a:r>
            <a:endParaRPr lang="de-DE" sz="2000" b="1" dirty="0"/>
          </a:p>
        </p:txBody>
      </p:sp>
      <p:sp>
        <p:nvSpPr>
          <p:cNvPr id="5" name="Textfeld 4"/>
          <p:cNvSpPr txBox="1"/>
          <p:nvPr/>
        </p:nvSpPr>
        <p:spPr>
          <a:xfrm>
            <a:off x="5928195" y="2336195"/>
            <a:ext cx="351176" cy="400110"/>
          </a:xfrm>
          <a:prstGeom prst="rect">
            <a:avLst/>
          </a:prstGeom>
          <a:noFill/>
        </p:spPr>
        <p:txBody>
          <a:bodyPr wrap="square" rtlCol="0">
            <a:spAutoFit/>
          </a:bodyPr>
          <a:lstStyle/>
          <a:p>
            <a:r>
              <a:rPr lang="de-DE" sz="2000" b="1" dirty="0" smtClean="0"/>
              <a:t>4</a:t>
            </a:r>
            <a:endParaRPr lang="de-DE" sz="2000" b="1" dirty="0"/>
          </a:p>
        </p:txBody>
      </p:sp>
      <p:sp>
        <p:nvSpPr>
          <p:cNvPr id="6" name="Textfeld 5"/>
          <p:cNvSpPr txBox="1"/>
          <p:nvPr/>
        </p:nvSpPr>
        <p:spPr>
          <a:xfrm>
            <a:off x="7465411" y="2812330"/>
            <a:ext cx="216024" cy="400110"/>
          </a:xfrm>
          <a:prstGeom prst="rect">
            <a:avLst/>
          </a:prstGeom>
          <a:noFill/>
        </p:spPr>
        <p:txBody>
          <a:bodyPr wrap="square" rtlCol="0">
            <a:spAutoFit/>
          </a:bodyPr>
          <a:lstStyle/>
          <a:p>
            <a:r>
              <a:rPr lang="de-DE" sz="2000" b="1" dirty="0" smtClean="0"/>
              <a:t>5</a:t>
            </a:r>
            <a:endParaRPr lang="de-DE" sz="2000" b="1" dirty="0"/>
          </a:p>
        </p:txBody>
      </p:sp>
      <p:sp>
        <p:nvSpPr>
          <p:cNvPr id="7" name="Textfeld 6"/>
          <p:cNvSpPr txBox="1"/>
          <p:nvPr/>
        </p:nvSpPr>
        <p:spPr>
          <a:xfrm>
            <a:off x="7614164" y="3342146"/>
            <a:ext cx="298703" cy="400110"/>
          </a:xfrm>
          <a:prstGeom prst="rect">
            <a:avLst/>
          </a:prstGeom>
          <a:noFill/>
        </p:spPr>
        <p:txBody>
          <a:bodyPr wrap="square" rtlCol="0">
            <a:spAutoFit/>
          </a:bodyPr>
          <a:lstStyle/>
          <a:p>
            <a:r>
              <a:rPr lang="de-DE" sz="2000" b="1" dirty="0" smtClean="0"/>
              <a:t>6</a:t>
            </a:r>
            <a:endParaRPr lang="de-DE" sz="2000" b="1" dirty="0"/>
          </a:p>
        </p:txBody>
      </p:sp>
      <p:sp>
        <p:nvSpPr>
          <p:cNvPr id="8" name="Textfeld 7"/>
          <p:cNvSpPr txBox="1"/>
          <p:nvPr/>
        </p:nvSpPr>
        <p:spPr>
          <a:xfrm>
            <a:off x="6472347" y="3428464"/>
            <a:ext cx="475917" cy="400110"/>
          </a:xfrm>
          <a:prstGeom prst="rect">
            <a:avLst/>
          </a:prstGeom>
          <a:noFill/>
        </p:spPr>
        <p:txBody>
          <a:bodyPr wrap="square" rtlCol="0">
            <a:spAutoFit/>
          </a:bodyPr>
          <a:lstStyle/>
          <a:p>
            <a:r>
              <a:rPr lang="de-DE" sz="2000" b="1" dirty="0" smtClean="0"/>
              <a:t>7</a:t>
            </a:r>
            <a:endParaRPr lang="de-DE" sz="2000" b="1" dirty="0"/>
          </a:p>
        </p:txBody>
      </p:sp>
      <p:sp>
        <p:nvSpPr>
          <p:cNvPr id="9" name="Textfeld 8"/>
          <p:cNvSpPr txBox="1"/>
          <p:nvPr/>
        </p:nvSpPr>
        <p:spPr>
          <a:xfrm>
            <a:off x="5731245" y="3798678"/>
            <a:ext cx="158251" cy="400110"/>
          </a:xfrm>
          <a:prstGeom prst="rect">
            <a:avLst/>
          </a:prstGeom>
          <a:noFill/>
        </p:spPr>
        <p:txBody>
          <a:bodyPr wrap="square" rtlCol="0">
            <a:spAutoFit/>
          </a:bodyPr>
          <a:lstStyle/>
          <a:p>
            <a:r>
              <a:rPr lang="de-DE" sz="2000" b="1" dirty="0" smtClean="0"/>
              <a:t>8</a:t>
            </a:r>
            <a:endParaRPr lang="de-DE" sz="2000" b="1" dirty="0"/>
          </a:p>
        </p:txBody>
      </p:sp>
      <p:sp>
        <p:nvSpPr>
          <p:cNvPr id="10" name="Textfeld 9"/>
          <p:cNvSpPr txBox="1"/>
          <p:nvPr/>
        </p:nvSpPr>
        <p:spPr>
          <a:xfrm>
            <a:off x="3828105" y="3534886"/>
            <a:ext cx="142269" cy="400110"/>
          </a:xfrm>
          <a:prstGeom prst="rect">
            <a:avLst/>
          </a:prstGeom>
          <a:noFill/>
        </p:spPr>
        <p:txBody>
          <a:bodyPr wrap="square" rtlCol="0">
            <a:spAutoFit/>
          </a:bodyPr>
          <a:lstStyle/>
          <a:p>
            <a:r>
              <a:rPr lang="de-DE" sz="2000" b="1" dirty="0" smtClean="0"/>
              <a:t>9</a:t>
            </a:r>
            <a:endParaRPr lang="de-DE" sz="2000" b="1" dirty="0"/>
          </a:p>
        </p:txBody>
      </p:sp>
      <p:sp>
        <p:nvSpPr>
          <p:cNvPr id="11" name="Textfeld 10"/>
          <p:cNvSpPr txBox="1"/>
          <p:nvPr/>
        </p:nvSpPr>
        <p:spPr>
          <a:xfrm>
            <a:off x="3741808" y="3915505"/>
            <a:ext cx="488704" cy="400110"/>
          </a:xfrm>
          <a:prstGeom prst="rect">
            <a:avLst/>
          </a:prstGeom>
          <a:noFill/>
        </p:spPr>
        <p:txBody>
          <a:bodyPr wrap="square" rtlCol="0">
            <a:spAutoFit/>
          </a:bodyPr>
          <a:lstStyle/>
          <a:p>
            <a:r>
              <a:rPr lang="de-DE" sz="2000" b="1" dirty="0" smtClean="0"/>
              <a:t>10</a:t>
            </a:r>
            <a:endParaRPr lang="de-DE" sz="2000" b="1" dirty="0"/>
          </a:p>
        </p:txBody>
      </p:sp>
      <p:sp>
        <p:nvSpPr>
          <p:cNvPr id="12" name="Textfeld 11"/>
          <p:cNvSpPr txBox="1"/>
          <p:nvPr/>
        </p:nvSpPr>
        <p:spPr>
          <a:xfrm>
            <a:off x="4753487" y="2591003"/>
            <a:ext cx="504056" cy="400110"/>
          </a:xfrm>
          <a:prstGeom prst="rect">
            <a:avLst/>
          </a:prstGeom>
          <a:noFill/>
        </p:spPr>
        <p:txBody>
          <a:bodyPr wrap="square" rtlCol="0">
            <a:spAutoFit/>
          </a:bodyPr>
          <a:lstStyle/>
          <a:p>
            <a:r>
              <a:rPr lang="de-DE" sz="2000" b="1" dirty="0" smtClean="0"/>
              <a:t>11</a:t>
            </a:r>
            <a:endParaRPr lang="de-DE" sz="2000" b="1" dirty="0"/>
          </a:p>
        </p:txBody>
      </p:sp>
      <p:sp>
        <p:nvSpPr>
          <p:cNvPr id="13" name="Textfeld 12"/>
          <p:cNvSpPr txBox="1"/>
          <p:nvPr/>
        </p:nvSpPr>
        <p:spPr>
          <a:xfrm>
            <a:off x="4540648" y="541415"/>
            <a:ext cx="530645" cy="400110"/>
          </a:xfrm>
          <a:prstGeom prst="rect">
            <a:avLst/>
          </a:prstGeom>
          <a:noFill/>
        </p:spPr>
        <p:txBody>
          <a:bodyPr wrap="square" rtlCol="0">
            <a:spAutoFit/>
          </a:bodyPr>
          <a:lstStyle/>
          <a:p>
            <a:r>
              <a:rPr lang="de-DE" sz="2000" b="1" dirty="0" smtClean="0"/>
              <a:t>12</a:t>
            </a:r>
            <a:endParaRPr lang="de-DE" sz="2000" b="1" dirty="0"/>
          </a:p>
        </p:txBody>
      </p:sp>
      <p:cxnSp>
        <p:nvCxnSpPr>
          <p:cNvPr id="29" name="Gerade Verbindung 28"/>
          <p:cNvCxnSpPr/>
          <p:nvPr/>
        </p:nvCxnSpPr>
        <p:spPr>
          <a:xfrm>
            <a:off x="6516216" y="2888672"/>
            <a:ext cx="1008112" cy="10774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6156176" y="3212440"/>
            <a:ext cx="1525259" cy="30604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4139952" y="3744948"/>
            <a:ext cx="1091526" cy="33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4067944" y="3320474"/>
            <a:ext cx="1591044" cy="39602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CustomShape 1"/>
          <p:cNvSpPr/>
          <p:nvPr/>
        </p:nvSpPr>
        <p:spPr>
          <a:xfrm rot="21421200">
            <a:off x="-197657" y="602576"/>
            <a:ext cx="3841049"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38" name="Rechteck 37"/>
          <p:cNvSpPr/>
          <p:nvPr/>
        </p:nvSpPr>
        <p:spPr>
          <a:xfrm rot="21423956">
            <a:off x="-22359" y="618360"/>
            <a:ext cx="3645870" cy="646331"/>
          </a:xfrm>
          <a:prstGeom prst="rect">
            <a:avLst/>
          </a:prstGeom>
        </p:spPr>
        <p:txBody>
          <a:bodyPr wrap="none">
            <a:spAutoFit/>
          </a:bodyPr>
          <a:lstStyle/>
          <a:p>
            <a:r>
              <a:rPr lang="de-DE" sz="3600" spc="-1" dirty="0" smtClean="0">
                <a:uFill>
                  <a:solidFill>
                    <a:srgbClr val="FFFFFF"/>
                  </a:solidFill>
                </a:uFill>
                <a:latin typeface="Arial Black"/>
                <a:ea typeface="Geneva"/>
              </a:rPr>
              <a:t>SCHLECHTES</a:t>
            </a:r>
            <a:endParaRPr lang="de-DE" sz="3600" spc="-1" dirty="0">
              <a:uFill>
                <a:solidFill>
                  <a:srgbClr val="FFFFFF"/>
                </a:solidFill>
              </a:uFill>
              <a:latin typeface="Arial Black"/>
              <a:ea typeface="Geneva"/>
            </a:endParaRPr>
          </a:p>
        </p:txBody>
      </p:sp>
      <p:sp>
        <p:nvSpPr>
          <p:cNvPr id="41" name="CustomShape 1"/>
          <p:cNvSpPr/>
          <p:nvPr/>
        </p:nvSpPr>
        <p:spPr>
          <a:xfrm rot="21421200">
            <a:off x="-168704" y="1220443"/>
            <a:ext cx="2815047"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42" name="CustomShape 2"/>
          <p:cNvSpPr/>
          <p:nvPr/>
        </p:nvSpPr>
        <p:spPr>
          <a:xfrm rot="21435176">
            <a:off x="14350" y="1170816"/>
            <a:ext cx="2615128"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BEISPIEL</a:t>
            </a:r>
          </a:p>
        </p:txBody>
      </p:sp>
      <p:sp>
        <p:nvSpPr>
          <p:cNvPr id="46" name="Textfeld 45"/>
          <p:cNvSpPr txBox="1"/>
          <p:nvPr/>
        </p:nvSpPr>
        <p:spPr>
          <a:xfrm>
            <a:off x="4477641" y="4968190"/>
            <a:ext cx="530645" cy="400110"/>
          </a:xfrm>
          <a:prstGeom prst="rect">
            <a:avLst/>
          </a:prstGeom>
          <a:noFill/>
        </p:spPr>
        <p:txBody>
          <a:bodyPr wrap="square" rtlCol="0">
            <a:spAutoFit/>
          </a:bodyPr>
          <a:lstStyle/>
          <a:p>
            <a:r>
              <a:rPr lang="de-DE" sz="2000" b="1" dirty="0" smtClean="0"/>
              <a:t>13</a:t>
            </a:r>
            <a:endParaRPr lang="de-DE" sz="2000" b="1" dirty="0"/>
          </a:p>
        </p:txBody>
      </p:sp>
      <p:sp>
        <p:nvSpPr>
          <p:cNvPr id="47" name="Textfeld 46"/>
          <p:cNvSpPr txBox="1"/>
          <p:nvPr/>
        </p:nvSpPr>
        <p:spPr>
          <a:xfrm>
            <a:off x="953728" y="2978413"/>
            <a:ext cx="2448272" cy="2677656"/>
          </a:xfrm>
          <a:prstGeom prst="rect">
            <a:avLst/>
          </a:prstGeom>
          <a:noFill/>
        </p:spPr>
        <p:txBody>
          <a:bodyPr wrap="square" rtlCol="0">
            <a:spAutoFit/>
          </a:bodyPr>
          <a:lstStyle/>
          <a:p>
            <a:pPr marL="342900" indent="-342900">
              <a:buFont typeface="+mj-lt"/>
              <a:buAutoNum type="arabicPeriod"/>
            </a:pPr>
            <a:r>
              <a:rPr lang="de-DE" sz="1200" b="1" dirty="0" smtClean="0"/>
              <a:t>Aorta</a:t>
            </a:r>
          </a:p>
          <a:p>
            <a:pPr marL="342900" indent="-342900">
              <a:buFont typeface="+mj-lt"/>
              <a:buAutoNum type="arabicPeriod"/>
            </a:pPr>
            <a:r>
              <a:rPr lang="de-DE" sz="1200" b="1" dirty="0" err="1" smtClean="0"/>
              <a:t>Pulmonary</a:t>
            </a:r>
            <a:r>
              <a:rPr lang="de-DE" sz="1200" b="1" dirty="0" smtClean="0"/>
              <a:t> </a:t>
            </a:r>
            <a:r>
              <a:rPr lang="de-DE" sz="1200" b="1" dirty="0" err="1" smtClean="0"/>
              <a:t>Artery</a:t>
            </a:r>
            <a:endParaRPr lang="de-DE" sz="1200" b="1" dirty="0" smtClean="0"/>
          </a:p>
          <a:p>
            <a:pPr marL="342900" indent="-342900">
              <a:buFont typeface="+mj-lt"/>
              <a:buAutoNum type="arabicPeriod"/>
            </a:pPr>
            <a:r>
              <a:rPr lang="de-DE" sz="1200" b="1" dirty="0" err="1" smtClean="0"/>
              <a:t>Pulmonary</a:t>
            </a:r>
            <a:r>
              <a:rPr lang="de-DE" sz="1200" b="1" dirty="0" smtClean="0"/>
              <a:t> </a:t>
            </a:r>
            <a:r>
              <a:rPr lang="de-DE" sz="1200" b="1" dirty="0" err="1" smtClean="0"/>
              <a:t>Vein</a:t>
            </a:r>
            <a:endParaRPr lang="de-DE" sz="1200" b="1" dirty="0" smtClean="0"/>
          </a:p>
          <a:p>
            <a:pPr marL="342900" indent="-342900">
              <a:buFont typeface="+mj-lt"/>
              <a:buAutoNum type="arabicPeriod"/>
            </a:pPr>
            <a:r>
              <a:rPr lang="de-DE" sz="1200" b="1" dirty="0" err="1" smtClean="0"/>
              <a:t>Left</a:t>
            </a:r>
            <a:r>
              <a:rPr lang="de-DE" sz="1200" b="1" dirty="0" smtClean="0"/>
              <a:t> Atrium</a:t>
            </a:r>
          </a:p>
          <a:p>
            <a:pPr marL="342900" indent="-342900">
              <a:buFont typeface="+mj-lt"/>
              <a:buAutoNum type="arabicPeriod"/>
            </a:pPr>
            <a:r>
              <a:rPr lang="de-DE" sz="1200" b="1" dirty="0" err="1" smtClean="0"/>
              <a:t>Mitral</a:t>
            </a:r>
            <a:r>
              <a:rPr lang="de-DE" sz="1200" b="1" dirty="0" smtClean="0"/>
              <a:t> </a:t>
            </a:r>
            <a:r>
              <a:rPr lang="de-DE" sz="1200" b="1" dirty="0" err="1" smtClean="0"/>
              <a:t>Valve</a:t>
            </a:r>
            <a:endParaRPr lang="de-DE" sz="1200" b="1" dirty="0" smtClean="0"/>
          </a:p>
          <a:p>
            <a:pPr marL="342900" indent="-342900">
              <a:buFont typeface="+mj-lt"/>
              <a:buAutoNum type="arabicPeriod"/>
            </a:pPr>
            <a:r>
              <a:rPr lang="de-DE" sz="1200" b="1" dirty="0" err="1" smtClean="0"/>
              <a:t>Aortic</a:t>
            </a:r>
            <a:r>
              <a:rPr lang="de-DE" sz="1200" b="1" dirty="0" smtClean="0"/>
              <a:t> </a:t>
            </a:r>
            <a:r>
              <a:rPr lang="de-DE" sz="1200" b="1" dirty="0" err="1" smtClean="0"/>
              <a:t>Valve</a:t>
            </a:r>
            <a:endParaRPr lang="de-DE" sz="1200" b="1" dirty="0" smtClean="0"/>
          </a:p>
          <a:p>
            <a:pPr marL="342900" indent="-342900">
              <a:buFont typeface="+mj-lt"/>
              <a:buAutoNum type="arabicPeriod"/>
            </a:pPr>
            <a:r>
              <a:rPr lang="de-DE" sz="1200" b="1" dirty="0" err="1" smtClean="0"/>
              <a:t>Left</a:t>
            </a:r>
            <a:r>
              <a:rPr lang="de-DE" sz="1200" b="1" dirty="0" smtClean="0"/>
              <a:t> </a:t>
            </a:r>
            <a:r>
              <a:rPr lang="de-DE" sz="1200" b="1" dirty="0" err="1" smtClean="0"/>
              <a:t>Ventricle</a:t>
            </a:r>
            <a:endParaRPr lang="de-DE" sz="1200" b="1" dirty="0" smtClean="0"/>
          </a:p>
          <a:p>
            <a:pPr marL="342900" indent="-342900">
              <a:buFont typeface="+mj-lt"/>
              <a:buAutoNum type="arabicPeriod"/>
            </a:pPr>
            <a:r>
              <a:rPr lang="de-DE" sz="1200" b="1" dirty="0" err="1" smtClean="0"/>
              <a:t>Right</a:t>
            </a:r>
            <a:r>
              <a:rPr lang="de-DE" sz="1200" b="1" dirty="0" smtClean="0"/>
              <a:t> </a:t>
            </a:r>
            <a:r>
              <a:rPr lang="de-DE" sz="1200" b="1" dirty="0" err="1" smtClean="0"/>
              <a:t>Ventricle</a:t>
            </a:r>
            <a:endParaRPr lang="de-DE" sz="1200" b="1" dirty="0" smtClean="0"/>
          </a:p>
          <a:p>
            <a:pPr marL="342900" indent="-342900">
              <a:buFont typeface="+mj-lt"/>
              <a:buAutoNum type="arabicPeriod"/>
            </a:pPr>
            <a:r>
              <a:rPr lang="de-DE" sz="1200" b="1" dirty="0" err="1" smtClean="0"/>
              <a:t>Pulmonary</a:t>
            </a:r>
            <a:r>
              <a:rPr lang="de-DE" sz="1200" b="1" dirty="0" smtClean="0"/>
              <a:t> </a:t>
            </a:r>
            <a:r>
              <a:rPr lang="de-DE" sz="1200" b="1" dirty="0" err="1" smtClean="0"/>
              <a:t>Valve</a:t>
            </a:r>
            <a:endParaRPr lang="de-DE" sz="1200" b="1" dirty="0" smtClean="0"/>
          </a:p>
          <a:p>
            <a:pPr marL="342900" indent="-342900">
              <a:buFont typeface="+mj-lt"/>
              <a:buAutoNum type="arabicPeriod"/>
            </a:pPr>
            <a:r>
              <a:rPr lang="de-DE" sz="1200" b="1" dirty="0" err="1" smtClean="0"/>
              <a:t>Tricuspid</a:t>
            </a:r>
            <a:r>
              <a:rPr lang="de-DE" sz="1200" b="1" dirty="0" smtClean="0"/>
              <a:t> </a:t>
            </a:r>
            <a:r>
              <a:rPr lang="de-DE" sz="1200" b="1" dirty="0" err="1" smtClean="0"/>
              <a:t>Valve</a:t>
            </a:r>
            <a:endParaRPr lang="de-DE" sz="1200" b="1" dirty="0" smtClean="0"/>
          </a:p>
          <a:p>
            <a:pPr marL="342900" indent="-342900">
              <a:buFont typeface="+mj-lt"/>
              <a:buAutoNum type="arabicPeriod"/>
            </a:pPr>
            <a:r>
              <a:rPr lang="de-DE" sz="1200" b="1" dirty="0" err="1" smtClean="0"/>
              <a:t>Right</a:t>
            </a:r>
            <a:r>
              <a:rPr lang="de-DE" sz="1200" b="1" dirty="0" smtClean="0"/>
              <a:t> Atrium</a:t>
            </a:r>
          </a:p>
          <a:p>
            <a:pPr marL="342900" indent="-342900">
              <a:buFont typeface="+mj-lt"/>
              <a:buAutoNum type="arabicPeriod"/>
            </a:pPr>
            <a:r>
              <a:rPr lang="de-DE" sz="1200" b="1" dirty="0" smtClean="0"/>
              <a:t>Superior </a:t>
            </a:r>
            <a:r>
              <a:rPr lang="de-DE" sz="1200" b="1" dirty="0" err="1" smtClean="0"/>
              <a:t>Vena</a:t>
            </a:r>
            <a:r>
              <a:rPr lang="de-DE" sz="1200" b="1" dirty="0" smtClean="0"/>
              <a:t> </a:t>
            </a:r>
            <a:r>
              <a:rPr lang="de-DE" sz="1200" b="1" dirty="0" err="1" smtClean="0"/>
              <a:t>Cava</a:t>
            </a:r>
            <a:endParaRPr lang="de-DE" sz="1200" b="1" dirty="0" smtClean="0"/>
          </a:p>
          <a:p>
            <a:pPr marL="342900" indent="-342900">
              <a:buFont typeface="+mj-lt"/>
              <a:buAutoNum type="arabicPeriod"/>
            </a:pPr>
            <a:r>
              <a:rPr lang="de-DE" sz="1200" b="1" dirty="0" err="1"/>
              <a:t>Interiour</a:t>
            </a:r>
            <a:r>
              <a:rPr lang="de-DE" sz="1200" b="1" dirty="0"/>
              <a:t> </a:t>
            </a:r>
            <a:r>
              <a:rPr lang="de-DE" sz="1200" b="1" dirty="0" err="1" smtClean="0"/>
              <a:t>Vena</a:t>
            </a:r>
            <a:r>
              <a:rPr lang="de-DE" sz="1200" b="1" dirty="0" smtClean="0"/>
              <a:t> </a:t>
            </a:r>
            <a:r>
              <a:rPr lang="de-DE" sz="1200" b="1" dirty="0" err="1"/>
              <a:t>Cava</a:t>
            </a:r>
            <a:endParaRPr lang="de-DE" sz="1200" b="1" dirty="0"/>
          </a:p>
          <a:p>
            <a:endParaRPr lang="de-DE" sz="1200" b="1" dirty="0"/>
          </a:p>
        </p:txBody>
      </p:sp>
      <p:sp>
        <p:nvSpPr>
          <p:cNvPr id="49" name="Textfeld 48"/>
          <p:cNvSpPr txBox="1"/>
          <p:nvPr/>
        </p:nvSpPr>
        <p:spPr>
          <a:xfrm>
            <a:off x="-7662" y="5742546"/>
            <a:ext cx="6667893" cy="746358"/>
          </a:xfrm>
          <a:prstGeom prst="rect">
            <a:avLst/>
          </a:prstGeom>
          <a:noFill/>
        </p:spPr>
        <p:txBody>
          <a:bodyPr wrap="square" rtlCol="0">
            <a:spAutoFit/>
          </a:bodyPr>
          <a:lstStyle/>
          <a:p>
            <a:pPr>
              <a:spcAft>
                <a:spcPts val="300"/>
              </a:spcAft>
            </a:pPr>
            <a:r>
              <a:rPr lang="de-DE" sz="1000" dirty="0" smtClean="0"/>
              <a:t>Literaturempfehlungen: </a:t>
            </a:r>
          </a:p>
          <a:p>
            <a:r>
              <a:rPr lang="en-US" sz="1000" dirty="0"/>
              <a:t>Mayer </a:t>
            </a:r>
            <a:r>
              <a:rPr lang="en-US" sz="1000" dirty="0" smtClean="0"/>
              <a:t>RE </a:t>
            </a:r>
            <a:r>
              <a:rPr lang="en-US" sz="1000" dirty="0"/>
              <a:t>&amp; Moreno </a:t>
            </a:r>
            <a:r>
              <a:rPr lang="en-US" sz="1000" dirty="0" smtClean="0"/>
              <a:t>R </a:t>
            </a:r>
            <a:r>
              <a:rPr lang="en-US" sz="1000" dirty="0"/>
              <a:t>(2003). Nine Ways to Reduce Cognitive Load in Multimedia Learning. </a:t>
            </a:r>
          </a:p>
          <a:p>
            <a:r>
              <a:rPr lang="de-DE" sz="1000" dirty="0"/>
              <a:t>Mayer </a:t>
            </a:r>
            <a:r>
              <a:rPr lang="de-DE" sz="1000" dirty="0" smtClean="0"/>
              <a:t>RE </a:t>
            </a:r>
            <a:r>
              <a:rPr lang="de-DE" sz="1000" dirty="0"/>
              <a:t>(</a:t>
            </a:r>
            <a:r>
              <a:rPr lang="de-DE" sz="1000" dirty="0" smtClean="0"/>
              <a:t>2005). The Cambridge Handbook </a:t>
            </a:r>
            <a:r>
              <a:rPr lang="de-DE" sz="1000" dirty="0" err="1" smtClean="0"/>
              <a:t>of</a:t>
            </a:r>
            <a:r>
              <a:rPr lang="de-DE" sz="1000" dirty="0" smtClean="0"/>
              <a:t> Multimedia Learning</a:t>
            </a:r>
          </a:p>
          <a:p>
            <a:r>
              <a:rPr lang="de-DE" sz="1000" dirty="0" err="1" smtClean="0"/>
              <a:t>Niegemann</a:t>
            </a:r>
            <a:r>
              <a:rPr lang="de-DE" sz="1000" dirty="0" smtClean="0"/>
              <a:t> HM et al. (2008). Kompendium Multimediales Lernen. </a:t>
            </a:r>
            <a:endParaRPr lang="de-DE" sz="1000" dirty="0"/>
          </a:p>
        </p:txBody>
      </p:sp>
      <p:sp>
        <p:nvSpPr>
          <p:cNvPr id="50" name="Textfeld 49"/>
          <p:cNvSpPr txBox="1"/>
          <p:nvPr/>
        </p:nvSpPr>
        <p:spPr>
          <a:xfrm>
            <a:off x="4932040" y="5372828"/>
            <a:ext cx="4211960" cy="200055"/>
          </a:xfrm>
          <a:prstGeom prst="rect">
            <a:avLst/>
          </a:prstGeom>
          <a:noFill/>
        </p:spPr>
        <p:txBody>
          <a:bodyPr wrap="square" rtlCol="0">
            <a:spAutoFit/>
          </a:bodyPr>
          <a:lstStyle/>
          <a:p>
            <a:pPr algn="r"/>
            <a:r>
              <a:rPr lang="de-DE" sz="700" dirty="0" smtClean="0"/>
              <a:t>Foto: „Heart normal“ von </a:t>
            </a:r>
            <a:r>
              <a:rPr lang="de-DE" sz="700" dirty="0" smtClean="0">
                <a:hlinkClick r:id="rId4"/>
              </a:rPr>
              <a:t>Wapcaplet </a:t>
            </a:r>
            <a:r>
              <a:rPr lang="de-DE" sz="700" dirty="0" smtClean="0"/>
              <a:t>unter der Lizenz </a:t>
            </a:r>
            <a:r>
              <a:rPr lang="de-DE" sz="700" dirty="0" smtClean="0">
                <a:hlinkClick r:id="rId5"/>
              </a:rPr>
              <a:t>CC BY-SA 3.0 </a:t>
            </a:r>
            <a:r>
              <a:rPr lang="de-DE" sz="700" dirty="0" smtClean="0"/>
              <a:t>via </a:t>
            </a:r>
            <a:r>
              <a:rPr lang="de-DE" sz="700" dirty="0" smtClean="0">
                <a:hlinkClick r:id="rId6"/>
              </a:rPr>
              <a:t>wikimedia</a:t>
            </a:r>
            <a:endParaRPr lang="de-DE" sz="7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Picture 3" descr="\\ad\home\schmidto\Windows\Desktop\Bild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2000" y="476672"/>
            <a:ext cx="4810126" cy="481965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Gerade Verbindung 71"/>
          <p:cNvCxnSpPr/>
          <p:nvPr/>
        </p:nvCxnSpPr>
        <p:spPr>
          <a:xfrm>
            <a:off x="6516216" y="2888672"/>
            <a:ext cx="1008112" cy="10774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6156176" y="3212440"/>
            <a:ext cx="1525259" cy="30604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4139952" y="3744948"/>
            <a:ext cx="1091526" cy="33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V="1">
            <a:off x="4067944" y="3320474"/>
            <a:ext cx="1591044" cy="39602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4321677" y="421214"/>
            <a:ext cx="867546" cy="415498"/>
          </a:xfrm>
          <a:prstGeom prst="rect">
            <a:avLst/>
          </a:prstGeom>
        </p:spPr>
        <p:txBody>
          <a:bodyPr wrap="none">
            <a:spAutoFit/>
          </a:bodyPr>
          <a:lstStyle/>
          <a:p>
            <a:pPr algn="ctr"/>
            <a:r>
              <a:rPr lang="de-DE" sz="1050" b="1" dirty="0"/>
              <a:t>Superior </a:t>
            </a:r>
            <a:r>
              <a:rPr lang="de-DE" sz="1050" b="1" dirty="0" smtClean="0"/>
              <a:t/>
            </a:r>
            <a:br>
              <a:rPr lang="de-DE" sz="1050" b="1" dirty="0" smtClean="0"/>
            </a:br>
            <a:r>
              <a:rPr lang="de-DE" sz="1050" b="1" dirty="0" err="1" smtClean="0"/>
              <a:t>Vena</a:t>
            </a:r>
            <a:r>
              <a:rPr lang="de-DE" sz="1050" b="1" dirty="0" smtClean="0"/>
              <a:t> </a:t>
            </a:r>
            <a:r>
              <a:rPr lang="de-DE" sz="1050" b="1" dirty="0" err="1"/>
              <a:t>Cava</a:t>
            </a:r>
            <a:endParaRPr lang="de-DE" sz="1050" b="1" dirty="0"/>
          </a:p>
        </p:txBody>
      </p:sp>
      <p:sp>
        <p:nvSpPr>
          <p:cNvPr id="16" name="Rechteck 15"/>
          <p:cNvSpPr/>
          <p:nvPr/>
        </p:nvSpPr>
        <p:spPr>
          <a:xfrm>
            <a:off x="5598715" y="1269940"/>
            <a:ext cx="537327" cy="253916"/>
          </a:xfrm>
          <a:prstGeom prst="rect">
            <a:avLst/>
          </a:prstGeom>
        </p:spPr>
        <p:txBody>
          <a:bodyPr wrap="none">
            <a:spAutoFit/>
          </a:bodyPr>
          <a:lstStyle/>
          <a:p>
            <a:r>
              <a:rPr lang="de-DE" sz="1050" b="1" dirty="0"/>
              <a:t>Aorta</a:t>
            </a:r>
            <a:endParaRPr lang="de-DE" sz="1050" dirty="0"/>
          </a:p>
        </p:txBody>
      </p:sp>
      <p:sp>
        <p:nvSpPr>
          <p:cNvPr id="18" name="Rechteck 17"/>
          <p:cNvSpPr/>
          <p:nvPr/>
        </p:nvSpPr>
        <p:spPr>
          <a:xfrm>
            <a:off x="6936325" y="1333882"/>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Artery</a:t>
            </a:r>
            <a:endParaRPr lang="de-DE" sz="1050" b="1" dirty="0"/>
          </a:p>
        </p:txBody>
      </p:sp>
      <p:sp>
        <p:nvSpPr>
          <p:cNvPr id="19" name="Rechteck 18"/>
          <p:cNvSpPr/>
          <p:nvPr/>
        </p:nvSpPr>
        <p:spPr>
          <a:xfrm>
            <a:off x="7228649" y="2123028"/>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Vein</a:t>
            </a:r>
            <a:endParaRPr lang="de-DE" sz="1050" b="1" dirty="0"/>
          </a:p>
        </p:txBody>
      </p:sp>
      <p:sp>
        <p:nvSpPr>
          <p:cNvPr id="20" name="Rechteck 19"/>
          <p:cNvSpPr/>
          <p:nvPr/>
        </p:nvSpPr>
        <p:spPr>
          <a:xfrm>
            <a:off x="5870422" y="2411060"/>
            <a:ext cx="619080" cy="415498"/>
          </a:xfrm>
          <a:prstGeom prst="rect">
            <a:avLst/>
          </a:prstGeom>
        </p:spPr>
        <p:txBody>
          <a:bodyPr wrap="none">
            <a:spAutoFit/>
          </a:bodyPr>
          <a:lstStyle/>
          <a:p>
            <a:pPr algn="ctr"/>
            <a:r>
              <a:rPr lang="de-DE" sz="1050" b="1" dirty="0" err="1">
                <a:solidFill>
                  <a:schemeClr val="bg1"/>
                </a:solidFill>
              </a:rPr>
              <a:t>Left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smtClean="0">
                <a:solidFill>
                  <a:schemeClr val="bg1"/>
                </a:solidFill>
              </a:rPr>
              <a:t>Atrium</a:t>
            </a:r>
            <a:endParaRPr lang="de-DE" sz="1050" b="1" dirty="0">
              <a:solidFill>
                <a:schemeClr val="bg1"/>
              </a:solidFill>
            </a:endParaRPr>
          </a:p>
        </p:txBody>
      </p:sp>
      <p:sp>
        <p:nvSpPr>
          <p:cNvPr id="21" name="Rechteck 20"/>
          <p:cNvSpPr/>
          <p:nvPr/>
        </p:nvSpPr>
        <p:spPr>
          <a:xfrm>
            <a:off x="4697909" y="2653392"/>
            <a:ext cx="619080" cy="415498"/>
          </a:xfrm>
          <a:prstGeom prst="rect">
            <a:avLst/>
          </a:prstGeom>
        </p:spPr>
        <p:txBody>
          <a:bodyPr wrap="none">
            <a:spAutoFit/>
          </a:bodyPr>
          <a:lstStyle/>
          <a:p>
            <a:pPr algn="ctr"/>
            <a:r>
              <a:rPr lang="de-DE" sz="1050" b="1" dirty="0" err="1">
                <a:solidFill>
                  <a:schemeClr val="bg1"/>
                </a:solidFill>
              </a:rPr>
              <a:t>Right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smtClean="0">
                <a:solidFill>
                  <a:schemeClr val="bg1"/>
                </a:solidFill>
              </a:rPr>
              <a:t>Atrium</a:t>
            </a:r>
            <a:endParaRPr lang="de-DE" sz="1050" b="1" dirty="0">
              <a:solidFill>
                <a:schemeClr val="bg1"/>
              </a:solidFill>
            </a:endParaRPr>
          </a:p>
        </p:txBody>
      </p:sp>
      <p:sp>
        <p:nvSpPr>
          <p:cNvPr id="23" name="Rechteck 22"/>
          <p:cNvSpPr/>
          <p:nvPr/>
        </p:nvSpPr>
        <p:spPr>
          <a:xfrm>
            <a:off x="3353810" y="3466564"/>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4" name="Rechteck 23"/>
          <p:cNvSpPr/>
          <p:nvPr/>
        </p:nvSpPr>
        <p:spPr>
          <a:xfrm>
            <a:off x="3453346" y="3878778"/>
            <a:ext cx="825868" cy="415498"/>
          </a:xfrm>
          <a:prstGeom prst="rect">
            <a:avLst/>
          </a:prstGeom>
        </p:spPr>
        <p:txBody>
          <a:bodyPr wrap="none">
            <a:spAutoFit/>
          </a:bodyPr>
          <a:lstStyle/>
          <a:p>
            <a:pPr algn="ctr"/>
            <a:r>
              <a:rPr lang="de-DE" sz="1050" b="1" dirty="0" err="1"/>
              <a:t>Tricuspid</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5" name="Rechteck 24"/>
          <p:cNvSpPr/>
          <p:nvPr/>
        </p:nvSpPr>
        <p:spPr>
          <a:xfrm>
            <a:off x="4323862" y="4971598"/>
            <a:ext cx="867546" cy="415498"/>
          </a:xfrm>
          <a:prstGeom prst="rect">
            <a:avLst/>
          </a:prstGeom>
        </p:spPr>
        <p:txBody>
          <a:bodyPr wrap="none">
            <a:spAutoFit/>
          </a:bodyPr>
          <a:lstStyle/>
          <a:p>
            <a:pPr algn="ctr"/>
            <a:r>
              <a:rPr lang="de-DE" sz="1050" b="1" dirty="0" err="1"/>
              <a:t>Interiour</a:t>
            </a:r>
            <a:r>
              <a:rPr lang="de-DE" sz="1050" b="1" dirty="0"/>
              <a:t> </a:t>
            </a:r>
            <a:r>
              <a:rPr lang="de-DE" sz="1050" b="1" dirty="0" smtClean="0"/>
              <a:t/>
            </a:r>
            <a:br>
              <a:rPr lang="de-DE" sz="1050" b="1" dirty="0" smtClean="0"/>
            </a:br>
            <a:r>
              <a:rPr lang="de-DE" sz="1050" b="1" dirty="0" err="1" smtClean="0"/>
              <a:t>Vena</a:t>
            </a:r>
            <a:r>
              <a:rPr lang="de-DE" sz="1050" b="1" dirty="0" smtClean="0"/>
              <a:t> </a:t>
            </a:r>
            <a:r>
              <a:rPr lang="de-DE" sz="1050" b="1" dirty="0" err="1"/>
              <a:t>Cava</a:t>
            </a:r>
            <a:endParaRPr lang="de-DE" sz="1050" b="1" dirty="0"/>
          </a:p>
        </p:txBody>
      </p:sp>
      <p:sp>
        <p:nvSpPr>
          <p:cNvPr id="26" name="Rechteck 25"/>
          <p:cNvSpPr/>
          <p:nvPr/>
        </p:nvSpPr>
        <p:spPr>
          <a:xfrm>
            <a:off x="6347036" y="3428464"/>
            <a:ext cx="753732" cy="415498"/>
          </a:xfrm>
          <a:prstGeom prst="rect">
            <a:avLst/>
          </a:prstGeom>
        </p:spPr>
        <p:txBody>
          <a:bodyPr wrap="none">
            <a:spAutoFit/>
          </a:bodyPr>
          <a:lstStyle/>
          <a:p>
            <a:pPr algn="ctr"/>
            <a:r>
              <a:rPr lang="de-DE" sz="1050" b="1" dirty="0" err="1">
                <a:solidFill>
                  <a:schemeClr val="bg1"/>
                </a:solidFill>
              </a:rPr>
              <a:t>Left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err="1" smtClean="0">
                <a:solidFill>
                  <a:schemeClr val="bg1"/>
                </a:solidFill>
              </a:rPr>
              <a:t>Ventricle</a:t>
            </a:r>
            <a:endParaRPr lang="de-DE" sz="1050" b="1" dirty="0">
              <a:solidFill>
                <a:schemeClr val="bg1"/>
              </a:solidFill>
            </a:endParaRPr>
          </a:p>
        </p:txBody>
      </p:sp>
      <p:sp>
        <p:nvSpPr>
          <p:cNvPr id="27" name="Rechteck 26"/>
          <p:cNvSpPr/>
          <p:nvPr/>
        </p:nvSpPr>
        <p:spPr>
          <a:xfrm>
            <a:off x="5464864" y="3910742"/>
            <a:ext cx="753732" cy="415498"/>
          </a:xfrm>
          <a:prstGeom prst="rect">
            <a:avLst/>
          </a:prstGeom>
        </p:spPr>
        <p:txBody>
          <a:bodyPr wrap="none">
            <a:spAutoFit/>
          </a:bodyPr>
          <a:lstStyle/>
          <a:p>
            <a:pPr algn="ctr"/>
            <a:r>
              <a:rPr lang="de-DE" sz="1050" b="1" dirty="0" err="1">
                <a:solidFill>
                  <a:schemeClr val="bg1"/>
                </a:solidFill>
              </a:rPr>
              <a:t>Right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err="1" smtClean="0">
                <a:solidFill>
                  <a:schemeClr val="bg1"/>
                </a:solidFill>
              </a:rPr>
              <a:t>Ventricle</a:t>
            </a:r>
            <a:endParaRPr lang="de-DE" sz="1050" b="1" dirty="0">
              <a:solidFill>
                <a:schemeClr val="bg1"/>
              </a:solidFill>
            </a:endParaRPr>
          </a:p>
        </p:txBody>
      </p:sp>
      <p:sp>
        <p:nvSpPr>
          <p:cNvPr id="28" name="Rechteck 27"/>
          <p:cNvSpPr/>
          <p:nvPr/>
        </p:nvSpPr>
        <p:spPr>
          <a:xfrm>
            <a:off x="7447763" y="2811750"/>
            <a:ext cx="580608" cy="415498"/>
          </a:xfrm>
          <a:prstGeom prst="rect">
            <a:avLst/>
          </a:prstGeom>
        </p:spPr>
        <p:txBody>
          <a:bodyPr wrap="none">
            <a:spAutoFit/>
          </a:bodyPr>
          <a:lstStyle/>
          <a:p>
            <a:pPr algn="ctr"/>
            <a:r>
              <a:rPr lang="de-DE" sz="1050" b="1" dirty="0" err="1"/>
              <a:t>Mitral</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9" name="Rechteck 28"/>
          <p:cNvSpPr/>
          <p:nvPr/>
        </p:nvSpPr>
        <p:spPr>
          <a:xfrm>
            <a:off x="7607207" y="3359112"/>
            <a:ext cx="574196" cy="415498"/>
          </a:xfrm>
          <a:prstGeom prst="rect">
            <a:avLst/>
          </a:prstGeom>
        </p:spPr>
        <p:txBody>
          <a:bodyPr wrap="none">
            <a:spAutoFit/>
          </a:bodyPr>
          <a:lstStyle/>
          <a:p>
            <a:pPr algn="ctr"/>
            <a:r>
              <a:rPr lang="de-DE" sz="1050" b="1" dirty="0" err="1" smtClean="0"/>
              <a:t>Aortic</a:t>
            </a:r>
            <a:endParaRPr lang="de-DE" sz="1050" b="1" dirty="0" smtClean="0"/>
          </a:p>
          <a:p>
            <a:pPr algn="ctr"/>
            <a:r>
              <a:rPr lang="de-DE" sz="1050" b="1" dirty="0" err="1" smtClean="0"/>
              <a:t>Valve</a:t>
            </a:r>
            <a:endParaRPr lang="de-DE" sz="1050" b="1" dirty="0"/>
          </a:p>
        </p:txBody>
      </p:sp>
      <p:sp>
        <p:nvSpPr>
          <p:cNvPr id="47" name="Textfeld 46"/>
          <p:cNvSpPr txBox="1"/>
          <p:nvPr/>
        </p:nvSpPr>
        <p:spPr>
          <a:xfrm>
            <a:off x="4932040" y="5372828"/>
            <a:ext cx="4211960" cy="200055"/>
          </a:xfrm>
          <a:prstGeom prst="rect">
            <a:avLst/>
          </a:prstGeom>
          <a:noFill/>
        </p:spPr>
        <p:txBody>
          <a:bodyPr wrap="square" rtlCol="0">
            <a:spAutoFit/>
          </a:bodyPr>
          <a:lstStyle/>
          <a:p>
            <a:pPr algn="r"/>
            <a:r>
              <a:rPr lang="de-DE" sz="700" dirty="0" smtClean="0"/>
              <a:t>Foto: „Heart normal“ von </a:t>
            </a:r>
            <a:r>
              <a:rPr lang="de-DE" sz="700" dirty="0" smtClean="0">
                <a:hlinkClick r:id="rId4"/>
              </a:rPr>
              <a:t>Wapcaplet </a:t>
            </a:r>
            <a:r>
              <a:rPr lang="de-DE" sz="700" dirty="0" smtClean="0"/>
              <a:t>unter der Lizenz </a:t>
            </a:r>
            <a:r>
              <a:rPr lang="de-DE" sz="700" dirty="0" smtClean="0">
                <a:hlinkClick r:id="rId5"/>
              </a:rPr>
              <a:t>CC BY-SA 3.0 </a:t>
            </a:r>
            <a:r>
              <a:rPr lang="de-DE" sz="700" dirty="0" smtClean="0"/>
              <a:t>via </a:t>
            </a:r>
            <a:r>
              <a:rPr lang="de-DE" sz="700" dirty="0" smtClean="0">
                <a:hlinkClick r:id="rId6"/>
              </a:rPr>
              <a:t>wikimedia</a:t>
            </a:r>
            <a:endParaRPr lang="de-DE" sz="700" dirty="0"/>
          </a:p>
        </p:txBody>
      </p:sp>
      <p:sp>
        <p:nvSpPr>
          <p:cNvPr id="49" name="CustomShape 1"/>
          <p:cNvSpPr/>
          <p:nvPr/>
        </p:nvSpPr>
        <p:spPr>
          <a:xfrm rot="21421200">
            <a:off x="-196581" y="643925"/>
            <a:ext cx="2250294"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50" name="Rechteck 49"/>
          <p:cNvSpPr/>
          <p:nvPr/>
        </p:nvSpPr>
        <p:spPr>
          <a:xfrm rot="21423956">
            <a:off x="10710" y="618360"/>
            <a:ext cx="1953740" cy="646331"/>
          </a:xfrm>
          <a:prstGeom prst="rect">
            <a:avLst/>
          </a:prstGeom>
        </p:spPr>
        <p:txBody>
          <a:bodyPr wrap="none">
            <a:spAutoFit/>
          </a:bodyPr>
          <a:lstStyle/>
          <a:p>
            <a:r>
              <a:rPr lang="de-DE" sz="3600" spc="-1" dirty="0" smtClean="0">
                <a:uFill>
                  <a:solidFill>
                    <a:srgbClr val="FFFFFF"/>
                  </a:solidFill>
                </a:uFill>
                <a:latin typeface="Arial Black"/>
                <a:ea typeface="Geneva"/>
              </a:rPr>
              <a:t>GUTES</a:t>
            </a:r>
            <a:endParaRPr lang="de-DE" sz="3600" spc="-1" dirty="0">
              <a:uFill>
                <a:solidFill>
                  <a:srgbClr val="FFFFFF"/>
                </a:solidFill>
              </a:uFill>
              <a:latin typeface="Arial Black"/>
              <a:ea typeface="Geneva"/>
            </a:endParaRPr>
          </a:p>
        </p:txBody>
      </p:sp>
      <p:sp>
        <p:nvSpPr>
          <p:cNvPr id="51" name="CustomShape 1"/>
          <p:cNvSpPr/>
          <p:nvPr/>
        </p:nvSpPr>
        <p:spPr>
          <a:xfrm rot="21421200">
            <a:off x="-168704" y="1220443"/>
            <a:ext cx="2815047"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52" name="CustomShape 2"/>
          <p:cNvSpPr/>
          <p:nvPr/>
        </p:nvSpPr>
        <p:spPr>
          <a:xfrm rot="21435176">
            <a:off x="14350" y="1170816"/>
            <a:ext cx="2615128"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BEISPIEL</a:t>
            </a:r>
          </a:p>
        </p:txBody>
      </p:sp>
      <p:sp>
        <p:nvSpPr>
          <p:cNvPr id="30" name="Textfeld 29"/>
          <p:cNvSpPr txBox="1"/>
          <p:nvPr/>
        </p:nvSpPr>
        <p:spPr>
          <a:xfrm>
            <a:off x="-7662" y="5742546"/>
            <a:ext cx="6667893" cy="746358"/>
          </a:xfrm>
          <a:prstGeom prst="rect">
            <a:avLst/>
          </a:prstGeom>
          <a:noFill/>
        </p:spPr>
        <p:txBody>
          <a:bodyPr wrap="square" rtlCol="0">
            <a:spAutoFit/>
          </a:bodyPr>
          <a:lstStyle/>
          <a:p>
            <a:pPr>
              <a:spcAft>
                <a:spcPts val="300"/>
              </a:spcAft>
            </a:pPr>
            <a:r>
              <a:rPr lang="de-DE" sz="1000" dirty="0" smtClean="0"/>
              <a:t>Literaturempfehlungen: </a:t>
            </a:r>
          </a:p>
          <a:p>
            <a:r>
              <a:rPr lang="en-US" sz="1000" dirty="0"/>
              <a:t>Mayer </a:t>
            </a:r>
            <a:r>
              <a:rPr lang="en-US" sz="1000" dirty="0" smtClean="0"/>
              <a:t>RE </a:t>
            </a:r>
            <a:r>
              <a:rPr lang="en-US" sz="1000" dirty="0"/>
              <a:t>&amp; Moreno </a:t>
            </a:r>
            <a:r>
              <a:rPr lang="en-US" sz="1000" dirty="0" smtClean="0"/>
              <a:t>R </a:t>
            </a:r>
            <a:r>
              <a:rPr lang="en-US" sz="1000" dirty="0"/>
              <a:t>(2003). Nine Ways to Reduce Cognitive Load in Multimedia Learning. </a:t>
            </a:r>
          </a:p>
          <a:p>
            <a:r>
              <a:rPr lang="de-DE" sz="1000" dirty="0"/>
              <a:t>Mayer </a:t>
            </a:r>
            <a:r>
              <a:rPr lang="de-DE" sz="1000" dirty="0" smtClean="0"/>
              <a:t>RE </a:t>
            </a:r>
            <a:r>
              <a:rPr lang="de-DE" sz="1000" dirty="0"/>
              <a:t>(</a:t>
            </a:r>
            <a:r>
              <a:rPr lang="de-DE" sz="1000" dirty="0" smtClean="0"/>
              <a:t>2005). The Cambridge Handbook </a:t>
            </a:r>
            <a:r>
              <a:rPr lang="de-DE" sz="1000" dirty="0" err="1" smtClean="0"/>
              <a:t>of</a:t>
            </a:r>
            <a:r>
              <a:rPr lang="de-DE" sz="1000" dirty="0" smtClean="0"/>
              <a:t> Multimedia Learning</a:t>
            </a:r>
          </a:p>
          <a:p>
            <a:r>
              <a:rPr lang="de-DE" sz="1000" dirty="0" err="1" smtClean="0"/>
              <a:t>Niegemann</a:t>
            </a:r>
            <a:r>
              <a:rPr lang="de-DE" sz="1000" dirty="0" smtClean="0"/>
              <a:t> HM et al. (2008). Kompendium Multimediales Lernen. </a:t>
            </a:r>
            <a:endParaRPr lang="de-DE" sz="1000" dirty="0"/>
          </a:p>
        </p:txBody>
      </p:sp>
    </p:spTree>
    <p:extLst>
      <p:ext uri="{BB962C8B-B14F-4D97-AF65-F5344CB8AC3E}">
        <p14:creationId xmlns:p14="http://schemas.microsoft.com/office/powerpoint/2010/main" val="9278578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p:cNvSpPr/>
          <p:nvPr/>
        </p:nvSpPr>
        <p:spPr>
          <a:xfrm>
            <a:off x="323" y="-4839"/>
            <a:ext cx="9143999" cy="5598677"/>
          </a:xfrm>
          <a:prstGeom prst="rect">
            <a:avLst/>
          </a:prstGeom>
          <a:solidFill>
            <a:srgbClr val="F2EB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Picture 3" descr="\\ad\home\schmidto\Windows\Desktop\Bild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2000" y="476672"/>
            <a:ext cx="4810126" cy="481965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Gerade Verbindung 71"/>
          <p:cNvCxnSpPr/>
          <p:nvPr/>
        </p:nvCxnSpPr>
        <p:spPr>
          <a:xfrm>
            <a:off x="6516216" y="2888672"/>
            <a:ext cx="1008112" cy="10774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6156176" y="3212440"/>
            <a:ext cx="1525259" cy="30604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flipV="1">
            <a:off x="4139952" y="3744948"/>
            <a:ext cx="1091526" cy="33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V="1">
            <a:off x="4067944" y="3320474"/>
            <a:ext cx="1591044" cy="39602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flipV="1">
            <a:off x="5383139" y="973842"/>
            <a:ext cx="170604" cy="28803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p:nvPr/>
        </p:nvCxnSpPr>
        <p:spPr>
          <a:xfrm flipV="1">
            <a:off x="5830222" y="875252"/>
            <a:ext cx="31572" cy="34785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V="1">
            <a:off x="6065118" y="935742"/>
            <a:ext cx="175588" cy="29275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flipV="1">
            <a:off x="6588224" y="1678570"/>
            <a:ext cx="318700" cy="97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a:off x="4257050" y="2188440"/>
            <a:ext cx="280028" cy="1491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V="1">
            <a:off x="5364089" y="1879596"/>
            <a:ext cx="0" cy="29650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flipV="1">
            <a:off x="5658543" y="3360824"/>
            <a:ext cx="6842" cy="29732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flipV="1">
            <a:off x="4790294" y="4414383"/>
            <a:ext cx="31352" cy="3102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flipH="1" flipV="1">
            <a:off x="4257050" y="1745520"/>
            <a:ext cx="274692" cy="2676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flipH="1">
            <a:off x="6919019" y="2562107"/>
            <a:ext cx="278506" cy="2811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flipH="1">
            <a:off x="6721193" y="2176046"/>
            <a:ext cx="338698" cy="3100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p:nvPr/>
        </p:nvCxnSpPr>
        <p:spPr>
          <a:xfrm>
            <a:off x="5005515" y="3542201"/>
            <a:ext cx="255401" cy="21954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flipH="1" flipV="1">
            <a:off x="6196725" y="3252820"/>
            <a:ext cx="258928" cy="17865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a:off x="4837322" y="1614814"/>
            <a:ext cx="24156" cy="27472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a:off x="4165863" y="2636376"/>
            <a:ext cx="280028" cy="1491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p:nvPr/>
        </p:nvCxnSpPr>
        <p:spPr>
          <a:xfrm>
            <a:off x="6428917" y="2579573"/>
            <a:ext cx="95255" cy="38277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4321677" y="421214"/>
            <a:ext cx="867546" cy="415498"/>
          </a:xfrm>
          <a:prstGeom prst="rect">
            <a:avLst/>
          </a:prstGeom>
        </p:spPr>
        <p:txBody>
          <a:bodyPr wrap="none">
            <a:spAutoFit/>
          </a:bodyPr>
          <a:lstStyle/>
          <a:p>
            <a:pPr algn="ctr"/>
            <a:r>
              <a:rPr lang="de-DE" sz="1050" b="1" dirty="0"/>
              <a:t>Superior </a:t>
            </a:r>
            <a:r>
              <a:rPr lang="de-DE" sz="1050" b="1" dirty="0" smtClean="0"/>
              <a:t/>
            </a:r>
            <a:br>
              <a:rPr lang="de-DE" sz="1050" b="1" dirty="0" smtClean="0"/>
            </a:br>
            <a:r>
              <a:rPr lang="de-DE" sz="1050" b="1" dirty="0" err="1" smtClean="0"/>
              <a:t>Vena</a:t>
            </a:r>
            <a:r>
              <a:rPr lang="de-DE" sz="1050" b="1" dirty="0" smtClean="0"/>
              <a:t> </a:t>
            </a:r>
            <a:r>
              <a:rPr lang="de-DE" sz="1050" b="1" dirty="0" err="1"/>
              <a:t>Cava</a:t>
            </a:r>
            <a:endParaRPr lang="de-DE" sz="1050" b="1" dirty="0"/>
          </a:p>
        </p:txBody>
      </p:sp>
      <p:sp>
        <p:nvSpPr>
          <p:cNvPr id="16" name="Rechteck 15"/>
          <p:cNvSpPr/>
          <p:nvPr/>
        </p:nvSpPr>
        <p:spPr>
          <a:xfrm>
            <a:off x="5598715" y="1269940"/>
            <a:ext cx="537327" cy="253916"/>
          </a:xfrm>
          <a:prstGeom prst="rect">
            <a:avLst/>
          </a:prstGeom>
        </p:spPr>
        <p:txBody>
          <a:bodyPr wrap="none">
            <a:spAutoFit/>
          </a:bodyPr>
          <a:lstStyle/>
          <a:p>
            <a:r>
              <a:rPr lang="de-DE" sz="1050" b="1" dirty="0"/>
              <a:t>Aorta</a:t>
            </a:r>
            <a:endParaRPr lang="de-DE" sz="1050" dirty="0"/>
          </a:p>
        </p:txBody>
      </p:sp>
      <p:sp>
        <p:nvSpPr>
          <p:cNvPr id="18" name="Rechteck 17"/>
          <p:cNvSpPr/>
          <p:nvPr/>
        </p:nvSpPr>
        <p:spPr>
          <a:xfrm>
            <a:off x="6936325" y="1333882"/>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Artery</a:t>
            </a:r>
            <a:endParaRPr lang="de-DE" sz="1050" b="1" dirty="0"/>
          </a:p>
        </p:txBody>
      </p:sp>
      <p:sp>
        <p:nvSpPr>
          <p:cNvPr id="19" name="Rechteck 18"/>
          <p:cNvSpPr/>
          <p:nvPr/>
        </p:nvSpPr>
        <p:spPr>
          <a:xfrm>
            <a:off x="7228649" y="2123028"/>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Vein</a:t>
            </a:r>
            <a:endParaRPr lang="de-DE" sz="1050" b="1" dirty="0"/>
          </a:p>
        </p:txBody>
      </p:sp>
      <p:sp>
        <p:nvSpPr>
          <p:cNvPr id="20" name="Rechteck 19"/>
          <p:cNvSpPr/>
          <p:nvPr/>
        </p:nvSpPr>
        <p:spPr>
          <a:xfrm>
            <a:off x="5870422" y="2411060"/>
            <a:ext cx="619080" cy="415498"/>
          </a:xfrm>
          <a:prstGeom prst="rect">
            <a:avLst/>
          </a:prstGeom>
        </p:spPr>
        <p:txBody>
          <a:bodyPr wrap="none">
            <a:spAutoFit/>
          </a:bodyPr>
          <a:lstStyle/>
          <a:p>
            <a:pPr algn="ctr"/>
            <a:r>
              <a:rPr lang="de-DE" sz="1050" b="1" dirty="0" err="1">
                <a:solidFill>
                  <a:schemeClr val="bg1"/>
                </a:solidFill>
              </a:rPr>
              <a:t>Left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smtClean="0">
                <a:solidFill>
                  <a:schemeClr val="bg1"/>
                </a:solidFill>
              </a:rPr>
              <a:t>Atrium</a:t>
            </a:r>
            <a:endParaRPr lang="de-DE" sz="1050" b="1" dirty="0">
              <a:solidFill>
                <a:schemeClr val="bg1"/>
              </a:solidFill>
            </a:endParaRPr>
          </a:p>
        </p:txBody>
      </p:sp>
      <p:sp>
        <p:nvSpPr>
          <p:cNvPr id="21" name="Rechteck 20"/>
          <p:cNvSpPr/>
          <p:nvPr/>
        </p:nvSpPr>
        <p:spPr>
          <a:xfrm>
            <a:off x="4697909" y="2653392"/>
            <a:ext cx="619080" cy="415498"/>
          </a:xfrm>
          <a:prstGeom prst="rect">
            <a:avLst/>
          </a:prstGeom>
        </p:spPr>
        <p:txBody>
          <a:bodyPr wrap="none">
            <a:spAutoFit/>
          </a:bodyPr>
          <a:lstStyle/>
          <a:p>
            <a:pPr algn="ctr"/>
            <a:r>
              <a:rPr lang="de-DE" sz="1050" b="1" dirty="0" err="1">
                <a:solidFill>
                  <a:schemeClr val="bg1"/>
                </a:solidFill>
              </a:rPr>
              <a:t>Right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smtClean="0">
                <a:solidFill>
                  <a:schemeClr val="bg1"/>
                </a:solidFill>
              </a:rPr>
              <a:t>Atrium</a:t>
            </a:r>
            <a:endParaRPr lang="de-DE" sz="1050" b="1" dirty="0">
              <a:solidFill>
                <a:schemeClr val="bg1"/>
              </a:solidFill>
            </a:endParaRPr>
          </a:p>
        </p:txBody>
      </p:sp>
      <p:sp>
        <p:nvSpPr>
          <p:cNvPr id="23" name="Rechteck 22"/>
          <p:cNvSpPr/>
          <p:nvPr/>
        </p:nvSpPr>
        <p:spPr>
          <a:xfrm>
            <a:off x="3353810" y="3466564"/>
            <a:ext cx="917239" cy="415498"/>
          </a:xfrm>
          <a:prstGeom prst="rect">
            <a:avLst/>
          </a:prstGeom>
        </p:spPr>
        <p:txBody>
          <a:bodyPr wrap="none">
            <a:spAutoFit/>
          </a:bodyPr>
          <a:lstStyle/>
          <a:p>
            <a:pPr algn="ctr"/>
            <a:r>
              <a:rPr lang="de-DE" sz="1050" b="1" dirty="0" err="1"/>
              <a:t>Pulmonary</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4" name="Rechteck 23"/>
          <p:cNvSpPr/>
          <p:nvPr/>
        </p:nvSpPr>
        <p:spPr>
          <a:xfrm>
            <a:off x="3453346" y="3878778"/>
            <a:ext cx="825868" cy="415498"/>
          </a:xfrm>
          <a:prstGeom prst="rect">
            <a:avLst/>
          </a:prstGeom>
        </p:spPr>
        <p:txBody>
          <a:bodyPr wrap="none">
            <a:spAutoFit/>
          </a:bodyPr>
          <a:lstStyle/>
          <a:p>
            <a:pPr algn="ctr"/>
            <a:r>
              <a:rPr lang="de-DE" sz="1050" b="1" dirty="0" err="1"/>
              <a:t>Tricuspid</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5" name="Rechteck 24"/>
          <p:cNvSpPr/>
          <p:nvPr/>
        </p:nvSpPr>
        <p:spPr>
          <a:xfrm>
            <a:off x="4323862" y="4971598"/>
            <a:ext cx="867546" cy="415498"/>
          </a:xfrm>
          <a:prstGeom prst="rect">
            <a:avLst/>
          </a:prstGeom>
        </p:spPr>
        <p:txBody>
          <a:bodyPr wrap="none">
            <a:spAutoFit/>
          </a:bodyPr>
          <a:lstStyle/>
          <a:p>
            <a:pPr algn="ctr"/>
            <a:r>
              <a:rPr lang="de-DE" sz="1050" b="1" dirty="0" err="1"/>
              <a:t>Interiour</a:t>
            </a:r>
            <a:r>
              <a:rPr lang="de-DE" sz="1050" b="1" dirty="0"/>
              <a:t> </a:t>
            </a:r>
            <a:r>
              <a:rPr lang="de-DE" sz="1050" b="1" dirty="0" smtClean="0"/>
              <a:t/>
            </a:r>
            <a:br>
              <a:rPr lang="de-DE" sz="1050" b="1" dirty="0" smtClean="0"/>
            </a:br>
            <a:r>
              <a:rPr lang="de-DE" sz="1050" b="1" dirty="0" err="1" smtClean="0"/>
              <a:t>Vena</a:t>
            </a:r>
            <a:r>
              <a:rPr lang="de-DE" sz="1050" b="1" dirty="0" smtClean="0"/>
              <a:t> </a:t>
            </a:r>
            <a:r>
              <a:rPr lang="de-DE" sz="1050" b="1" dirty="0" err="1"/>
              <a:t>Cava</a:t>
            </a:r>
            <a:endParaRPr lang="de-DE" sz="1050" b="1" dirty="0"/>
          </a:p>
        </p:txBody>
      </p:sp>
      <p:sp>
        <p:nvSpPr>
          <p:cNvPr id="26" name="Rechteck 25"/>
          <p:cNvSpPr/>
          <p:nvPr/>
        </p:nvSpPr>
        <p:spPr>
          <a:xfrm>
            <a:off x="6347036" y="3428464"/>
            <a:ext cx="753732" cy="415498"/>
          </a:xfrm>
          <a:prstGeom prst="rect">
            <a:avLst/>
          </a:prstGeom>
        </p:spPr>
        <p:txBody>
          <a:bodyPr wrap="none">
            <a:spAutoFit/>
          </a:bodyPr>
          <a:lstStyle/>
          <a:p>
            <a:pPr algn="ctr"/>
            <a:r>
              <a:rPr lang="de-DE" sz="1050" b="1" dirty="0" err="1">
                <a:solidFill>
                  <a:schemeClr val="bg1"/>
                </a:solidFill>
              </a:rPr>
              <a:t>Left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err="1" smtClean="0">
                <a:solidFill>
                  <a:schemeClr val="bg1"/>
                </a:solidFill>
              </a:rPr>
              <a:t>Ventricle</a:t>
            </a:r>
            <a:endParaRPr lang="de-DE" sz="1050" b="1" dirty="0">
              <a:solidFill>
                <a:schemeClr val="bg1"/>
              </a:solidFill>
            </a:endParaRPr>
          </a:p>
        </p:txBody>
      </p:sp>
      <p:sp>
        <p:nvSpPr>
          <p:cNvPr id="27" name="Rechteck 26"/>
          <p:cNvSpPr/>
          <p:nvPr/>
        </p:nvSpPr>
        <p:spPr>
          <a:xfrm>
            <a:off x="5464864" y="3910742"/>
            <a:ext cx="753732" cy="415498"/>
          </a:xfrm>
          <a:prstGeom prst="rect">
            <a:avLst/>
          </a:prstGeom>
        </p:spPr>
        <p:txBody>
          <a:bodyPr wrap="none">
            <a:spAutoFit/>
          </a:bodyPr>
          <a:lstStyle/>
          <a:p>
            <a:pPr algn="ctr"/>
            <a:r>
              <a:rPr lang="de-DE" sz="1050" b="1" dirty="0" err="1">
                <a:solidFill>
                  <a:schemeClr val="bg1"/>
                </a:solidFill>
              </a:rPr>
              <a:t>Right</a:t>
            </a:r>
            <a:r>
              <a:rPr lang="de-DE" sz="1050" b="1" dirty="0">
                <a:solidFill>
                  <a:schemeClr val="bg1"/>
                </a:solidFill>
              </a:rPr>
              <a:t> </a:t>
            </a:r>
            <a:r>
              <a:rPr lang="de-DE" sz="1050" b="1" dirty="0" smtClean="0">
                <a:solidFill>
                  <a:schemeClr val="bg1"/>
                </a:solidFill>
              </a:rPr>
              <a:t/>
            </a:r>
            <a:br>
              <a:rPr lang="de-DE" sz="1050" b="1" dirty="0" smtClean="0">
                <a:solidFill>
                  <a:schemeClr val="bg1"/>
                </a:solidFill>
              </a:rPr>
            </a:br>
            <a:r>
              <a:rPr lang="de-DE" sz="1050" b="1" dirty="0" err="1" smtClean="0">
                <a:solidFill>
                  <a:schemeClr val="bg1"/>
                </a:solidFill>
              </a:rPr>
              <a:t>Ventricle</a:t>
            </a:r>
            <a:endParaRPr lang="de-DE" sz="1050" b="1" dirty="0">
              <a:solidFill>
                <a:schemeClr val="bg1"/>
              </a:solidFill>
            </a:endParaRPr>
          </a:p>
        </p:txBody>
      </p:sp>
      <p:sp>
        <p:nvSpPr>
          <p:cNvPr id="28" name="Rechteck 27"/>
          <p:cNvSpPr/>
          <p:nvPr/>
        </p:nvSpPr>
        <p:spPr>
          <a:xfrm>
            <a:off x="7447763" y="2811750"/>
            <a:ext cx="580608" cy="415498"/>
          </a:xfrm>
          <a:prstGeom prst="rect">
            <a:avLst/>
          </a:prstGeom>
        </p:spPr>
        <p:txBody>
          <a:bodyPr wrap="none">
            <a:spAutoFit/>
          </a:bodyPr>
          <a:lstStyle/>
          <a:p>
            <a:pPr algn="ctr"/>
            <a:r>
              <a:rPr lang="de-DE" sz="1050" b="1" dirty="0" err="1"/>
              <a:t>Mitral</a:t>
            </a:r>
            <a:r>
              <a:rPr lang="de-DE" sz="1050" b="1" dirty="0"/>
              <a:t> </a:t>
            </a:r>
            <a:r>
              <a:rPr lang="de-DE" sz="1050" b="1" dirty="0" smtClean="0"/>
              <a:t/>
            </a:r>
            <a:br>
              <a:rPr lang="de-DE" sz="1050" b="1" dirty="0" smtClean="0"/>
            </a:br>
            <a:r>
              <a:rPr lang="de-DE" sz="1050" b="1" dirty="0" err="1" smtClean="0"/>
              <a:t>Valve</a:t>
            </a:r>
            <a:endParaRPr lang="de-DE" sz="1050" b="1" dirty="0"/>
          </a:p>
        </p:txBody>
      </p:sp>
      <p:sp>
        <p:nvSpPr>
          <p:cNvPr id="29" name="Rechteck 28"/>
          <p:cNvSpPr/>
          <p:nvPr/>
        </p:nvSpPr>
        <p:spPr>
          <a:xfrm>
            <a:off x="7607207" y="3359112"/>
            <a:ext cx="574196" cy="415498"/>
          </a:xfrm>
          <a:prstGeom prst="rect">
            <a:avLst/>
          </a:prstGeom>
        </p:spPr>
        <p:txBody>
          <a:bodyPr wrap="none">
            <a:spAutoFit/>
          </a:bodyPr>
          <a:lstStyle/>
          <a:p>
            <a:pPr algn="ctr"/>
            <a:r>
              <a:rPr lang="de-DE" sz="1050" b="1" dirty="0" err="1" smtClean="0"/>
              <a:t>Aortic</a:t>
            </a:r>
            <a:endParaRPr lang="de-DE" sz="1050" b="1" dirty="0" smtClean="0"/>
          </a:p>
          <a:p>
            <a:pPr algn="ctr"/>
            <a:r>
              <a:rPr lang="de-DE" sz="1050" b="1" dirty="0" err="1" smtClean="0"/>
              <a:t>Valve</a:t>
            </a:r>
            <a:endParaRPr lang="de-DE" sz="1050" b="1" dirty="0"/>
          </a:p>
        </p:txBody>
      </p:sp>
      <p:sp>
        <p:nvSpPr>
          <p:cNvPr id="46" name="Textfeld 45"/>
          <p:cNvSpPr txBox="1"/>
          <p:nvPr/>
        </p:nvSpPr>
        <p:spPr>
          <a:xfrm>
            <a:off x="-7661" y="5742546"/>
            <a:ext cx="6204386" cy="746358"/>
          </a:xfrm>
          <a:prstGeom prst="rect">
            <a:avLst/>
          </a:prstGeom>
          <a:noFill/>
        </p:spPr>
        <p:txBody>
          <a:bodyPr wrap="square" rtlCol="0">
            <a:spAutoFit/>
          </a:bodyPr>
          <a:lstStyle/>
          <a:p>
            <a:pPr>
              <a:spcAft>
                <a:spcPts val="300"/>
              </a:spcAft>
            </a:pPr>
            <a:r>
              <a:rPr lang="de-DE" sz="1000" dirty="0"/>
              <a:t>Literaturempfehlungen: </a:t>
            </a:r>
          </a:p>
          <a:p>
            <a:r>
              <a:rPr lang="en-US" sz="1000" dirty="0"/>
              <a:t>Mayer </a:t>
            </a:r>
            <a:r>
              <a:rPr lang="en-US" sz="1000" dirty="0" smtClean="0"/>
              <a:t>RE </a:t>
            </a:r>
            <a:r>
              <a:rPr lang="en-US" sz="1000" dirty="0"/>
              <a:t>&amp; Moreno </a:t>
            </a:r>
            <a:r>
              <a:rPr lang="en-US" sz="1000" dirty="0" smtClean="0"/>
              <a:t>R </a:t>
            </a:r>
            <a:r>
              <a:rPr lang="en-US" sz="1000" dirty="0"/>
              <a:t>(2003). Nine Ways to Reduce Cognitive Load in Multimedia Learning. </a:t>
            </a:r>
          </a:p>
          <a:p>
            <a:r>
              <a:rPr lang="de-DE" sz="1000" dirty="0"/>
              <a:t>Mayer </a:t>
            </a:r>
            <a:r>
              <a:rPr lang="de-DE" sz="1000" dirty="0" smtClean="0"/>
              <a:t>RE </a:t>
            </a:r>
            <a:r>
              <a:rPr lang="de-DE" sz="1000" dirty="0"/>
              <a:t>(2005). The Cambridge Handbook </a:t>
            </a:r>
            <a:r>
              <a:rPr lang="de-DE" sz="1000" dirty="0" err="1"/>
              <a:t>of</a:t>
            </a:r>
            <a:r>
              <a:rPr lang="de-DE" sz="1000" dirty="0"/>
              <a:t> Multimedia Learning</a:t>
            </a:r>
          </a:p>
          <a:p>
            <a:r>
              <a:rPr lang="de-DE" sz="1000" dirty="0" err="1"/>
              <a:t>Niegemann</a:t>
            </a:r>
            <a:r>
              <a:rPr lang="de-DE" sz="1000" dirty="0"/>
              <a:t> </a:t>
            </a:r>
            <a:r>
              <a:rPr lang="de-DE" sz="1000" dirty="0" smtClean="0"/>
              <a:t>HM </a:t>
            </a:r>
            <a:r>
              <a:rPr lang="de-DE" sz="1000" dirty="0"/>
              <a:t>et al. (2008). Kompendium Multimediales Lernen. </a:t>
            </a:r>
          </a:p>
        </p:txBody>
      </p:sp>
      <p:sp>
        <p:nvSpPr>
          <p:cNvPr id="47" name="Textfeld 46"/>
          <p:cNvSpPr txBox="1"/>
          <p:nvPr/>
        </p:nvSpPr>
        <p:spPr>
          <a:xfrm>
            <a:off x="4932040" y="5372828"/>
            <a:ext cx="4211960" cy="200055"/>
          </a:xfrm>
          <a:prstGeom prst="rect">
            <a:avLst/>
          </a:prstGeom>
          <a:noFill/>
        </p:spPr>
        <p:txBody>
          <a:bodyPr wrap="square" rtlCol="0">
            <a:spAutoFit/>
          </a:bodyPr>
          <a:lstStyle/>
          <a:p>
            <a:pPr algn="r"/>
            <a:r>
              <a:rPr lang="de-DE" sz="700" dirty="0" smtClean="0"/>
              <a:t>Foto: „Heart normal“ von </a:t>
            </a:r>
            <a:r>
              <a:rPr lang="de-DE" sz="700" dirty="0" smtClean="0">
                <a:hlinkClick r:id="rId4"/>
              </a:rPr>
              <a:t>Wapcaplet </a:t>
            </a:r>
            <a:r>
              <a:rPr lang="de-DE" sz="700" dirty="0" smtClean="0"/>
              <a:t>unter der Lizenz </a:t>
            </a:r>
            <a:r>
              <a:rPr lang="de-DE" sz="700" dirty="0" smtClean="0">
                <a:hlinkClick r:id="rId5"/>
              </a:rPr>
              <a:t>CC BY-SA 3.0 </a:t>
            </a:r>
            <a:r>
              <a:rPr lang="de-DE" sz="700" dirty="0" smtClean="0"/>
              <a:t>via </a:t>
            </a:r>
            <a:r>
              <a:rPr lang="de-DE" sz="700" dirty="0" smtClean="0">
                <a:hlinkClick r:id="rId6"/>
              </a:rPr>
              <a:t>wikimedia</a:t>
            </a:r>
            <a:endParaRPr lang="de-DE" sz="700" dirty="0"/>
          </a:p>
        </p:txBody>
      </p:sp>
      <p:sp>
        <p:nvSpPr>
          <p:cNvPr id="49" name="CustomShape 1"/>
          <p:cNvSpPr/>
          <p:nvPr/>
        </p:nvSpPr>
        <p:spPr>
          <a:xfrm rot="21421200">
            <a:off x="-196581" y="643925"/>
            <a:ext cx="2250294"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50" name="Rechteck 49"/>
          <p:cNvSpPr/>
          <p:nvPr/>
        </p:nvSpPr>
        <p:spPr>
          <a:xfrm rot="21423956">
            <a:off x="10710" y="618360"/>
            <a:ext cx="1953740" cy="646331"/>
          </a:xfrm>
          <a:prstGeom prst="rect">
            <a:avLst/>
          </a:prstGeom>
        </p:spPr>
        <p:txBody>
          <a:bodyPr wrap="none">
            <a:spAutoFit/>
          </a:bodyPr>
          <a:lstStyle/>
          <a:p>
            <a:r>
              <a:rPr lang="de-DE" sz="3600" spc="-1" dirty="0" smtClean="0">
                <a:uFill>
                  <a:solidFill>
                    <a:srgbClr val="FFFFFF"/>
                  </a:solidFill>
                </a:uFill>
                <a:latin typeface="Arial Black"/>
                <a:ea typeface="Geneva"/>
              </a:rPr>
              <a:t>GUTES</a:t>
            </a:r>
            <a:endParaRPr lang="de-DE" sz="3600" spc="-1" dirty="0">
              <a:uFill>
                <a:solidFill>
                  <a:srgbClr val="FFFFFF"/>
                </a:solidFill>
              </a:uFill>
              <a:latin typeface="Arial Black"/>
              <a:ea typeface="Geneva"/>
            </a:endParaRPr>
          </a:p>
        </p:txBody>
      </p:sp>
      <p:sp>
        <p:nvSpPr>
          <p:cNvPr id="51" name="CustomShape 1"/>
          <p:cNvSpPr/>
          <p:nvPr/>
        </p:nvSpPr>
        <p:spPr>
          <a:xfrm rot="21421200">
            <a:off x="-168704" y="1220443"/>
            <a:ext cx="2815047" cy="597745"/>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52" name="CustomShape 2"/>
          <p:cNvSpPr/>
          <p:nvPr/>
        </p:nvSpPr>
        <p:spPr>
          <a:xfrm rot="21435176">
            <a:off x="14350" y="1170816"/>
            <a:ext cx="2615128"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3600" spc="-1" dirty="0" smtClean="0">
                <a:uFill>
                  <a:solidFill>
                    <a:srgbClr val="FFFFFF"/>
                  </a:solidFill>
                </a:uFill>
                <a:latin typeface="Arial Black"/>
                <a:ea typeface="Geneva"/>
              </a:rPr>
              <a:t>BEISPIEL</a:t>
            </a:r>
          </a:p>
        </p:txBody>
      </p:sp>
    </p:spTree>
    <p:extLst>
      <p:ext uri="{BB962C8B-B14F-4D97-AF65-F5344CB8AC3E}">
        <p14:creationId xmlns:p14="http://schemas.microsoft.com/office/powerpoint/2010/main" val="21967007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2"/>
          <p:cNvPicPr/>
          <p:nvPr/>
        </p:nvPicPr>
        <p:blipFill>
          <a:blip r:embed="rId3" cstate="email">
            <a:extLst>
              <a:ext uri="{28A0092B-C50C-407E-A947-70E740481C1C}">
                <a14:useLocalDpi xmlns:a14="http://schemas.microsoft.com/office/drawing/2010/main"/>
              </a:ext>
            </a:extLst>
          </a:blip>
          <a:srcRect/>
          <a:stretch/>
        </p:blipFill>
        <p:spPr>
          <a:xfrm>
            <a:off x="3492000" y="2520"/>
            <a:ext cx="5651640" cy="5601710"/>
          </a:xfrm>
          <a:prstGeom prst="rect">
            <a:avLst/>
          </a:prstGeom>
          <a:ln>
            <a:noFill/>
          </a:ln>
        </p:spPr>
      </p:pic>
      <p:pic>
        <p:nvPicPr>
          <p:cNvPr id="327" name="Picture 2"/>
          <p:cNvPicPr/>
          <p:nvPr/>
        </p:nvPicPr>
        <p:blipFill>
          <a:blip r:embed="rId4" cstate="email">
            <a:extLst>
              <a:ext uri="{28A0092B-C50C-407E-A947-70E740481C1C}">
                <a14:useLocalDpi xmlns:a14="http://schemas.microsoft.com/office/drawing/2010/main"/>
              </a:ext>
            </a:extLst>
          </a:blip>
          <a:srcRect/>
          <a:stretch/>
        </p:blipFill>
        <p:spPr>
          <a:xfrm>
            <a:off x="168120" y="2520"/>
            <a:ext cx="3323520" cy="5601710"/>
          </a:xfrm>
          <a:prstGeom prst="rect">
            <a:avLst/>
          </a:prstGeom>
          <a:ln>
            <a:noFill/>
          </a:ln>
        </p:spPr>
      </p:pic>
      <p:pic>
        <p:nvPicPr>
          <p:cNvPr id="328" name="Picture 2"/>
          <p:cNvPicPr/>
          <p:nvPr/>
        </p:nvPicPr>
        <p:blipFill>
          <a:blip r:embed="rId5" cstate="email">
            <a:extLst>
              <a:ext uri="{28A0092B-C50C-407E-A947-70E740481C1C}">
                <a14:useLocalDpi xmlns:a14="http://schemas.microsoft.com/office/drawing/2010/main"/>
              </a:ext>
            </a:extLst>
          </a:blip>
          <a:srcRect/>
          <a:stretch/>
        </p:blipFill>
        <p:spPr>
          <a:xfrm>
            <a:off x="0" y="2520"/>
            <a:ext cx="275760" cy="5601710"/>
          </a:xfrm>
          <a:prstGeom prst="rect">
            <a:avLst/>
          </a:prstGeom>
          <a:ln>
            <a:noFill/>
          </a:ln>
        </p:spPr>
      </p:pic>
      <p:pic>
        <p:nvPicPr>
          <p:cNvPr id="329" name="Picture 2"/>
          <p:cNvPicPr/>
          <p:nvPr/>
        </p:nvPicPr>
        <p:blipFill>
          <a:blip r:embed="rId6" cstate="email">
            <a:extLst>
              <a:ext uri="{28A0092B-C50C-407E-A947-70E740481C1C}">
                <a14:useLocalDpi xmlns:a14="http://schemas.microsoft.com/office/drawing/2010/main"/>
              </a:ext>
            </a:extLst>
          </a:blip>
          <a:stretch/>
        </p:blipFill>
        <p:spPr>
          <a:xfrm>
            <a:off x="3237394" y="1052640"/>
            <a:ext cx="5214570" cy="770400"/>
          </a:xfrm>
          <a:prstGeom prst="rect">
            <a:avLst/>
          </a:prstGeom>
          <a:ln>
            <a:noFill/>
          </a:ln>
        </p:spPr>
      </p:pic>
      <p:pic>
        <p:nvPicPr>
          <p:cNvPr id="330" name="Picture 2"/>
          <p:cNvPicPr/>
          <p:nvPr/>
        </p:nvPicPr>
        <p:blipFill>
          <a:blip r:embed="rId6" cstate="email">
            <a:extLst>
              <a:ext uri="{28A0092B-C50C-407E-A947-70E740481C1C}">
                <a14:useLocalDpi xmlns:a14="http://schemas.microsoft.com/office/drawing/2010/main"/>
              </a:ext>
            </a:extLst>
          </a:blip>
          <a:stretch/>
        </p:blipFill>
        <p:spPr>
          <a:xfrm>
            <a:off x="3243240" y="1767600"/>
            <a:ext cx="5208724" cy="770400"/>
          </a:xfrm>
          <a:prstGeom prst="rect">
            <a:avLst/>
          </a:prstGeom>
          <a:ln>
            <a:noFill/>
          </a:ln>
        </p:spPr>
      </p:pic>
      <p:pic>
        <p:nvPicPr>
          <p:cNvPr id="331" name="Picture 2"/>
          <p:cNvPicPr/>
          <p:nvPr/>
        </p:nvPicPr>
        <p:blipFill>
          <a:blip r:embed="rId7" cstate="email">
            <a:extLst>
              <a:ext uri="{28A0092B-C50C-407E-A947-70E740481C1C}">
                <a14:useLocalDpi xmlns:a14="http://schemas.microsoft.com/office/drawing/2010/main"/>
              </a:ext>
            </a:extLst>
          </a:blip>
          <a:stretch/>
        </p:blipFill>
        <p:spPr>
          <a:xfrm>
            <a:off x="3243240" y="2461320"/>
            <a:ext cx="3046680" cy="770400"/>
          </a:xfrm>
          <a:prstGeom prst="rect">
            <a:avLst/>
          </a:prstGeom>
          <a:ln>
            <a:noFill/>
          </a:ln>
        </p:spPr>
      </p:pic>
      <p:sp>
        <p:nvSpPr>
          <p:cNvPr id="332" name="CustomShape 1"/>
          <p:cNvSpPr/>
          <p:nvPr/>
        </p:nvSpPr>
        <p:spPr>
          <a:xfrm>
            <a:off x="3240244" y="1060445"/>
            <a:ext cx="5211720" cy="21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400" b="0" strike="noStrike" spc="-1" dirty="0">
                <a:solidFill>
                  <a:srgbClr val="000000"/>
                </a:solidFill>
                <a:uFill>
                  <a:solidFill>
                    <a:srgbClr val="FFFFFF"/>
                  </a:solidFill>
                </a:uFill>
                <a:latin typeface="Arial Black"/>
                <a:ea typeface="Geneva"/>
              </a:rPr>
              <a:t>VISUALISIEREN
SIE ABSTRAKTE</a:t>
            </a:r>
            <a:endParaRPr lang="de-DE" sz="1800" b="0" strike="noStrike" spc="-1" dirty="0">
              <a:solidFill>
                <a:srgbClr val="000000"/>
              </a:solidFill>
              <a:uFill>
                <a:solidFill>
                  <a:srgbClr val="FFFFFF"/>
                </a:solidFill>
              </a:uFill>
              <a:latin typeface="Arial"/>
            </a:endParaRPr>
          </a:p>
          <a:p>
            <a:pPr>
              <a:lnSpc>
                <a:spcPct val="100000"/>
              </a:lnSpc>
            </a:pPr>
            <a:r>
              <a:rPr lang="de-DE" sz="4400" b="0" strike="noStrike" spc="-1" dirty="0">
                <a:solidFill>
                  <a:srgbClr val="000000"/>
                </a:solidFill>
                <a:uFill>
                  <a:solidFill>
                    <a:srgbClr val="FFFFFF"/>
                  </a:solidFill>
                </a:uFill>
                <a:latin typeface="Arial Black"/>
                <a:ea typeface="Geneva"/>
              </a:rPr>
              <a:t>INHALTE</a:t>
            </a:r>
            <a:endParaRPr lang="de-DE" sz="1800" b="0" strike="noStrike" spc="-1" dirty="0">
              <a:solidFill>
                <a:srgbClr val="000000"/>
              </a:solidFill>
              <a:uFill>
                <a:solidFill>
                  <a:srgbClr val="FFFFFF"/>
                </a:solidFill>
              </a:uFill>
              <a:latin typeface="Arial"/>
            </a:endParaRPr>
          </a:p>
        </p:txBody>
      </p:sp>
      <p:sp>
        <p:nvSpPr>
          <p:cNvPr id="2" name="Rechteck 1"/>
          <p:cNvSpPr/>
          <p:nvPr/>
        </p:nvSpPr>
        <p:spPr>
          <a:xfrm>
            <a:off x="4571640" y="5391498"/>
            <a:ext cx="4572000" cy="200055"/>
          </a:xfrm>
          <a:prstGeom prst="rect">
            <a:avLst/>
          </a:prstGeom>
        </p:spPr>
        <p:txBody>
          <a:bodyPr>
            <a:spAutoFit/>
          </a:bodyPr>
          <a:lstStyle/>
          <a:p>
            <a:pPr lvl="0" algn="r"/>
            <a:r>
              <a:rPr lang="de-DE" sz="700" spc="-1" dirty="0">
                <a:solidFill>
                  <a:schemeClr val="bg1"/>
                </a:solidFill>
                <a:uFill>
                  <a:solidFill>
                    <a:srgbClr val="FFFFFF"/>
                  </a:solidFill>
                </a:uFill>
                <a:ea typeface="Geneva"/>
              </a:rPr>
              <a:t>Foto: </a:t>
            </a:r>
            <a:r>
              <a:rPr lang="de-DE" sz="700" spc="-1" dirty="0" smtClean="0">
                <a:solidFill>
                  <a:schemeClr val="bg1"/>
                </a:solidFill>
                <a:uFill>
                  <a:solidFill>
                    <a:srgbClr val="FFFFFF"/>
                  </a:solidFill>
                </a:uFill>
                <a:ea typeface="Geneva"/>
              </a:rPr>
              <a:t>„</a:t>
            </a:r>
            <a:r>
              <a:rPr lang="de-DE" sz="700" spc="-1" dirty="0">
                <a:solidFill>
                  <a:schemeClr val="bg1"/>
                </a:solidFill>
                <a:uFill>
                  <a:solidFill>
                    <a:srgbClr val="FFFFFF"/>
                  </a:solidFill>
                </a:uFill>
                <a:ea typeface="Geneva"/>
              </a:rPr>
              <a:t>M</a:t>
            </a:r>
            <a:r>
              <a:rPr lang="de-DE" sz="700" spc="-1" dirty="0" smtClean="0">
                <a:solidFill>
                  <a:schemeClr val="bg1"/>
                </a:solidFill>
                <a:uFill>
                  <a:solidFill>
                    <a:srgbClr val="FFFFFF"/>
                  </a:solidFill>
                </a:uFill>
                <a:ea typeface="Geneva"/>
              </a:rPr>
              <a:t>edizin Icon </a:t>
            </a:r>
            <a:r>
              <a:rPr lang="de-DE" sz="700" spc="-1" dirty="0" err="1" smtClean="0">
                <a:solidFill>
                  <a:schemeClr val="bg1"/>
                </a:solidFill>
                <a:uFill>
                  <a:solidFill>
                    <a:srgbClr val="FFFFFF"/>
                  </a:solidFill>
                </a:uFill>
                <a:ea typeface="Geneva"/>
              </a:rPr>
              <a:t>set</a:t>
            </a:r>
            <a:r>
              <a:rPr lang="de-DE" sz="700" spc="-1" dirty="0" smtClean="0">
                <a:solidFill>
                  <a:schemeClr val="bg1"/>
                </a:solidFill>
                <a:uFill>
                  <a:solidFill>
                    <a:srgbClr val="FFFFFF"/>
                  </a:solidFill>
                </a:uFill>
                <a:ea typeface="Geneva"/>
              </a:rPr>
              <a:t> Körper Gehirn“ </a:t>
            </a:r>
            <a:r>
              <a:rPr lang="de-DE" sz="700" spc="-1" dirty="0">
                <a:solidFill>
                  <a:schemeClr val="bg1"/>
                </a:solidFill>
                <a:uFill>
                  <a:solidFill>
                    <a:srgbClr val="FFFFFF"/>
                  </a:solidFill>
                </a:uFill>
                <a:ea typeface="Geneva"/>
              </a:rPr>
              <a:t>von </a:t>
            </a:r>
            <a:r>
              <a:rPr lang="de-DE" sz="700" spc="-1" dirty="0" smtClean="0">
                <a:solidFill>
                  <a:schemeClr val="bg1"/>
                </a:solidFill>
                <a:uFill>
                  <a:solidFill>
                    <a:srgbClr val="FFFFFF"/>
                  </a:solidFill>
                </a:uFill>
                <a:ea typeface="Geneva"/>
                <a:hlinkClick r:id="rId8"/>
              </a:rPr>
              <a:t>stux </a:t>
            </a:r>
            <a:r>
              <a:rPr lang="de-DE" sz="700" spc="-1" dirty="0" smtClean="0">
                <a:solidFill>
                  <a:schemeClr val="bg1"/>
                </a:solidFill>
                <a:uFill>
                  <a:solidFill>
                    <a:srgbClr val="FFFFFF"/>
                  </a:solidFill>
                </a:uFill>
                <a:ea typeface="Geneva"/>
              </a:rPr>
              <a:t>unter </a:t>
            </a:r>
            <a:r>
              <a:rPr lang="de-DE" sz="700" spc="-1" dirty="0">
                <a:solidFill>
                  <a:schemeClr val="bg1"/>
                </a:solidFill>
                <a:uFill>
                  <a:solidFill>
                    <a:srgbClr val="FFFFFF"/>
                  </a:solidFill>
                </a:uFill>
                <a:ea typeface="Geneva"/>
              </a:rPr>
              <a:t>der </a:t>
            </a:r>
            <a:r>
              <a:rPr lang="de-DE" sz="700" spc="-1" dirty="0" smtClean="0">
                <a:solidFill>
                  <a:schemeClr val="bg1"/>
                </a:solidFill>
                <a:uFill>
                  <a:solidFill>
                    <a:srgbClr val="FFFFFF"/>
                  </a:solidFill>
                </a:uFill>
                <a:ea typeface="Geneva"/>
              </a:rPr>
              <a:t>Lizenz </a:t>
            </a:r>
            <a:r>
              <a:rPr lang="de-DE" sz="700" spc="-1" dirty="0" smtClean="0">
                <a:solidFill>
                  <a:schemeClr val="bg1"/>
                </a:solidFill>
                <a:uFill>
                  <a:solidFill>
                    <a:srgbClr val="FFFFFF"/>
                  </a:solidFill>
                </a:uFill>
                <a:ea typeface="Geneva"/>
                <a:hlinkClick r:id="rId9"/>
              </a:rPr>
              <a:t>CC0</a:t>
            </a:r>
            <a:r>
              <a:rPr lang="de-DE" sz="700" spc="-1" dirty="0" smtClean="0">
                <a:solidFill>
                  <a:schemeClr val="bg1"/>
                </a:solidFill>
                <a:uFill>
                  <a:solidFill>
                    <a:srgbClr val="FFFFFF"/>
                  </a:solidFill>
                </a:uFill>
                <a:ea typeface="Geneva"/>
              </a:rPr>
              <a:t> via </a:t>
            </a:r>
            <a:r>
              <a:rPr lang="de-DE" sz="700" spc="-1" dirty="0" smtClean="0">
                <a:solidFill>
                  <a:schemeClr val="bg1"/>
                </a:solidFill>
                <a:uFill>
                  <a:solidFill>
                    <a:srgbClr val="FFFFFF"/>
                  </a:solidFill>
                </a:uFill>
                <a:ea typeface="Geneva"/>
                <a:hlinkClick r:id="rId10"/>
              </a:rPr>
              <a:t>pixabay</a:t>
            </a:r>
            <a:endParaRPr lang="de-DE" sz="1600" spc="-1" dirty="0">
              <a:solidFill>
                <a:schemeClr val="bg1"/>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0"/>
            <a:ext cx="9144000" cy="5593320"/>
            <a:chOff x="155021" y="675894"/>
            <a:chExt cx="8836579" cy="5057758"/>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5021" y="675894"/>
              <a:ext cx="3056806" cy="221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59833" y="675894"/>
              <a:ext cx="3040730" cy="221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48163" y="675894"/>
              <a:ext cx="3043437" cy="221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55021" y="2894269"/>
              <a:ext cx="3059832" cy="283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059832" y="2895602"/>
              <a:ext cx="3040730" cy="283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948162" y="2894270"/>
              <a:ext cx="3043437" cy="283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CustomShape 1"/>
          <p:cNvSpPr/>
          <p:nvPr/>
        </p:nvSpPr>
        <p:spPr>
          <a:xfrm>
            <a:off x="0" y="0"/>
            <a:ext cx="9143640" cy="559332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p:style>
      </p:sp>
      <p:sp>
        <p:nvSpPr>
          <p:cNvPr id="12" name="CustomShape 1"/>
          <p:cNvSpPr/>
          <p:nvPr/>
        </p:nvSpPr>
        <p:spPr>
          <a:xfrm>
            <a:off x="0" y="2454751"/>
            <a:ext cx="9143640" cy="974250"/>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1411"/>
              </a:lnSpc>
            </a:pPr>
            <a:endParaRPr lang="de-DE" sz="3600" b="0" strike="noStrike" spc="-1" dirty="0" smtClean="0">
              <a:solidFill>
                <a:srgbClr val="D0EB8A"/>
              </a:solidFill>
              <a:uFill>
                <a:solidFill>
                  <a:srgbClr val="FFFFFF"/>
                </a:solidFill>
              </a:uFill>
              <a:latin typeface="Arial Black"/>
              <a:ea typeface="Geneva"/>
            </a:endParaRPr>
          </a:p>
          <a:p>
            <a:pPr algn="ctr"/>
            <a:r>
              <a:rPr lang="de-DE" sz="3600" b="0" strike="noStrike" spc="-1" dirty="0" smtClean="0">
                <a:solidFill>
                  <a:schemeClr val="bg1"/>
                </a:solidFill>
                <a:uFill>
                  <a:solidFill>
                    <a:srgbClr val="FFFFFF"/>
                  </a:solidFill>
                </a:uFill>
                <a:latin typeface="Arial Black"/>
                <a:ea typeface="Geneva"/>
              </a:rPr>
              <a:t>NUTZEN SIE SYMBOLE</a:t>
            </a:r>
            <a:endParaRPr lang="de-DE" sz="1800" b="0" strike="noStrike" spc="-1" dirty="0">
              <a:solidFill>
                <a:schemeClr val="bg1"/>
              </a:solidFill>
              <a:uFill>
                <a:solidFill>
                  <a:srgbClr val="FFFFFF"/>
                </a:solidFill>
              </a:uFill>
              <a:latin typeface="Arial Black"/>
            </a:endParaRPr>
          </a:p>
        </p:txBody>
      </p:sp>
      <p:sp>
        <p:nvSpPr>
          <p:cNvPr id="14" name="CustomShape 5"/>
          <p:cNvSpPr/>
          <p:nvPr/>
        </p:nvSpPr>
        <p:spPr>
          <a:xfrm>
            <a:off x="6839180" y="5378990"/>
            <a:ext cx="230400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smtClean="0">
                <a:solidFill>
                  <a:schemeClr val="bg1"/>
                </a:solidFill>
                <a:uFill>
                  <a:solidFill>
                    <a:srgbClr val="FFFFFF"/>
                  </a:solidFill>
                </a:uFill>
                <a:latin typeface="Arial"/>
                <a:ea typeface="Geneva"/>
              </a:rPr>
              <a:t>Screenshot aus </a:t>
            </a:r>
            <a:r>
              <a:rPr lang="de-DE" sz="700" b="0" strike="noStrike" spc="-1" dirty="0" smtClean="0">
                <a:solidFill>
                  <a:schemeClr val="bg1"/>
                </a:solidFill>
                <a:uFill>
                  <a:solidFill>
                    <a:srgbClr val="FFFFFF"/>
                  </a:solidFill>
                </a:uFill>
                <a:latin typeface="Arial"/>
                <a:ea typeface="Geneva"/>
                <a:hlinkClick r:id="rId9"/>
              </a:rPr>
              <a:t>www.thenounproject.com</a:t>
            </a:r>
            <a:r>
              <a:rPr lang="de-DE" sz="700" b="0" strike="noStrike" spc="-1" dirty="0">
                <a:solidFill>
                  <a:schemeClr val="bg1"/>
                </a:solidFill>
                <a:uFill>
                  <a:solidFill>
                    <a:srgbClr val="FFFFFF"/>
                  </a:solidFill>
                </a:uFill>
                <a:latin typeface="Arial"/>
                <a:ea typeface="Geneva"/>
              </a:rPr>
              <a:t> </a:t>
            </a:r>
            <a:endParaRPr lang="de-DE" sz="1600" b="0" strike="noStrike" spc="-1" dirty="0">
              <a:solidFill>
                <a:schemeClr val="bg1"/>
              </a:solidFill>
              <a:uFill>
                <a:solidFill>
                  <a:srgbClr val="FFFFFF"/>
                </a:solidFill>
              </a:uFill>
              <a:latin typeface="Arial"/>
            </a:endParaRPr>
          </a:p>
        </p:txBody>
      </p:sp>
    </p:spTree>
    <p:extLst>
      <p:ext uri="{BB962C8B-B14F-4D97-AF65-F5344CB8AC3E}">
        <p14:creationId xmlns:p14="http://schemas.microsoft.com/office/powerpoint/2010/main" val="1482209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36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5" name="Textfeld 4"/>
          <p:cNvSpPr txBox="1"/>
          <p:nvPr/>
        </p:nvSpPr>
        <p:spPr>
          <a:xfrm>
            <a:off x="539552" y="548680"/>
            <a:ext cx="7966283" cy="830997"/>
          </a:xfrm>
          <a:prstGeom prst="rect">
            <a:avLst/>
          </a:prstGeom>
          <a:noFill/>
        </p:spPr>
        <p:txBody>
          <a:bodyPr wrap="none" rtlCol="0">
            <a:spAutoFit/>
          </a:bodyPr>
          <a:lstStyle/>
          <a:p>
            <a:r>
              <a:rPr lang="de-DE" sz="4800" dirty="0" smtClean="0">
                <a:solidFill>
                  <a:schemeClr val="bg1"/>
                </a:solidFill>
                <a:latin typeface="Arial Black" panose="020B0A04020102020204" pitchFamily="34" charset="0"/>
              </a:rPr>
              <a:t>Visualisieren Sie mit… </a:t>
            </a:r>
            <a:endParaRPr lang="de-DE" sz="4800" dirty="0">
              <a:solidFill>
                <a:schemeClr val="bg1"/>
              </a:solidFill>
              <a:latin typeface="Arial Black" panose="020B0A04020102020204" pitchFamily="34" charset="0"/>
            </a:endParaRPr>
          </a:p>
        </p:txBody>
      </p:sp>
      <p:sp>
        <p:nvSpPr>
          <p:cNvPr id="6" name="Textfeld 5"/>
          <p:cNvSpPr txBox="1"/>
          <p:nvPr/>
        </p:nvSpPr>
        <p:spPr>
          <a:xfrm>
            <a:off x="611560" y="1700808"/>
            <a:ext cx="3924436" cy="2677656"/>
          </a:xfrm>
          <a:prstGeom prst="rect">
            <a:avLst/>
          </a:prstGeom>
          <a:noFill/>
        </p:spPr>
        <p:txBody>
          <a:bodyPr wrap="square" rtlCol="0">
            <a:spAutoFit/>
          </a:bodyPr>
          <a:lstStyle/>
          <a:p>
            <a:r>
              <a:rPr lang="de-DE" sz="2800" dirty="0" smtClean="0">
                <a:solidFill>
                  <a:schemeClr val="bg1"/>
                </a:solidFill>
              </a:rPr>
              <a:t>Bildmaterialien</a:t>
            </a:r>
          </a:p>
          <a:p>
            <a:r>
              <a:rPr lang="de-DE" sz="2800" dirty="0" smtClean="0">
                <a:solidFill>
                  <a:schemeClr val="bg1"/>
                </a:solidFill>
              </a:rPr>
              <a:t>Illustrationen / Grafiken </a:t>
            </a:r>
          </a:p>
          <a:p>
            <a:r>
              <a:rPr lang="de-DE" sz="2800" dirty="0" smtClean="0">
                <a:solidFill>
                  <a:schemeClr val="bg1"/>
                </a:solidFill>
              </a:rPr>
              <a:t>Videomaterialien</a:t>
            </a:r>
          </a:p>
          <a:p>
            <a:r>
              <a:rPr lang="de-DE" sz="2800" dirty="0" smtClean="0">
                <a:solidFill>
                  <a:schemeClr val="bg1"/>
                </a:solidFill>
              </a:rPr>
              <a:t>Icons / Infografiken</a:t>
            </a:r>
          </a:p>
          <a:p>
            <a:r>
              <a:rPr lang="de-DE" sz="2800" dirty="0" smtClean="0">
                <a:solidFill>
                  <a:schemeClr val="bg1"/>
                </a:solidFill>
              </a:rPr>
              <a:t>Tabellen &amp; Diagramme</a:t>
            </a:r>
          </a:p>
          <a:p>
            <a:r>
              <a:rPr lang="de-DE" sz="2800" dirty="0" smtClean="0">
                <a:solidFill>
                  <a:schemeClr val="bg1"/>
                </a:solidFill>
              </a:rPr>
              <a:t>…</a:t>
            </a:r>
            <a:endParaRPr lang="de-DE" sz="2800" dirty="0">
              <a:solidFill>
                <a:schemeClr val="bg1"/>
              </a:solidFill>
            </a:endParaRPr>
          </a:p>
        </p:txBody>
      </p:sp>
    </p:spTree>
    <p:extLst>
      <p:ext uri="{BB962C8B-B14F-4D97-AF65-F5344CB8AC3E}">
        <p14:creationId xmlns:p14="http://schemas.microsoft.com/office/powerpoint/2010/main" val="388967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okeh, idea, light bulb"/>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587" y="-16768"/>
            <a:ext cx="9155587" cy="5605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hlinkClick r:id="rId4"/>
          </p:cNvPr>
          <p:cNvSpPr txBox="1"/>
          <p:nvPr/>
        </p:nvSpPr>
        <p:spPr>
          <a:xfrm>
            <a:off x="7165901" y="5385589"/>
            <a:ext cx="1980355" cy="200055"/>
          </a:xfrm>
          <a:prstGeom prst="rect">
            <a:avLst/>
          </a:prstGeom>
          <a:noFill/>
        </p:spPr>
        <p:txBody>
          <a:bodyPr wrap="square" rtlCol="0">
            <a:spAutoFit/>
          </a:bodyPr>
          <a:lstStyle/>
          <a:p>
            <a:pPr algn="r"/>
            <a:r>
              <a:rPr lang="de-DE" sz="700" dirty="0" smtClean="0">
                <a:solidFill>
                  <a:schemeClr val="bg1"/>
                </a:solidFill>
              </a:rPr>
              <a:t>Foto: „Light“ unter der Lizenz </a:t>
            </a:r>
            <a:r>
              <a:rPr lang="de-DE" sz="700" dirty="0" smtClean="0">
                <a:solidFill>
                  <a:schemeClr val="bg1"/>
                </a:solidFill>
                <a:hlinkClick r:id="rId5"/>
              </a:rPr>
              <a:t>CC0</a:t>
            </a:r>
            <a:r>
              <a:rPr lang="de-DE" sz="700" dirty="0" smtClean="0">
                <a:solidFill>
                  <a:schemeClr val="bg1"/>
                </a:solidFill>
              </a:rPr>
              <a:t> via </a:t>
            </a:r>
            <a:r>
              <a:rPr lang="de-DE" sz="700" dirty="0" smtClean="0">
                <a:solidFill>
                  <a:schemeClr val="bg1"/>
                </a:solidFill>
                <a:hlinkClick r:id="rId6"/>
              </a:rPr>
              <a:t>Pexels</a:t>
            </a:r>
            <a:endParaRPr lang="de-DE" sz="700" dirty="0">
              <a:solidFill>
                <a:schemeClr val="bg1"/>
              </a:solidFill>
            </a:endParaRPr>
          </a:p>
        </p:txBody>
      </p:sp>
      <p:sp>
        <p:nvSpPr>
          <p:cNvPr id="8" name="CustomShape 4"/>
          <p:cNvSpPr/>
          <p:nvPr/>
        </p:nvSpPr>
        <p:spPr>
          <a:xfrm>
            <a:off x="-15240" y="1052736"/>
            <a:ext cx="3779912" cy="932400"/>
          </a:xfrm>
          <a:prstGeom prst="rect">
            <a:avLst/>
          </a:prstGeom>
          <a:solidFill>
            <a:srgbClr val="D0EB8A"/>
          </a:solidFill>
          <a:ln>
            <a:noFill/>
          </a:ln>
        </p:spPr>
        <p:style>
          <a:lnRef idx="2">
            <a:schemeClr val="accent1">
              <a:shade val="50000"/>
            </a:schemeClr>
          </a:lnRef>
          <a:fillRef idx="1">
            <a:schemeClr val="accent1"/>
          </a:fillRef>
          <a:effectRef idx="0">
            <a:schemeClr val="accent1"/>
          </a:effectRef>
          <a:fontRef idx="minor"/>
        </p:style>
      </p:sp>
      <p:sp>
        <p:nvSpPr>
          <p:cNvPr id="7" name="Textfeld 6"/>
          <p:cNvSpPr txBox="1"/>
          <p:nvPr/>
        </p:nvSpPr>
        <p:spPr>
          <a:xfrm>
            <a:off x="88553" y="1140761"/>
            <a:ext cx="3572325" cy="830997"/>
          </a:xfrm>
          <a:prstGeom prst="rect">
            <a:avLst/>
          </a:prstGeom>
          <a:noFill/>
        </p:spPr>
        <p:txBody>
          <a:bodyPr wrap="none" rtlCol="0">
            <a:spAutoFit/>
          </a:bodyPr>
          <a:lstStyle/>
          <a:p>
            <a:r>
              <a:rPr lang="de-DE" sz="4800" dirty="0" smtClean="0">
                <a:latin typeface="Arial Black" panose="020B0A04020102020204" pitchFamily="34" charset="0"/>
              </a:rPr>
              <a:t>HOW TO…</a:t>
            </a:r>
          </a:p>
        </p:txBody>
      </p:sp>
    </p:spTree>
    <p:extLst>
      <p:ext uri="{BB962C8B-B14F-4D97-AF65-F5344CB8AC3E}">
        <p14:creationId xmlns:p14="http://schemas.microsoft.com/office/powerpoint/2010/main" val="352846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93" y="0"/>
            <a:ext cx="9177993" cy="5604230"/>
          </a:xfrm>
          <a:prstGeom prst="rect">
            <a:avLst/>
          </a:prstGeom>
        </p:spPr>
      </p:pic>
      <p:sp>
        <p:nvSpPr>
          <p:cNvPr id="350" name="TextShape 7"/>
          <p:cNvSpPr txBox="1"/>
          <p:nvPr/>
        </p:nvSpPr>
        <p:spPr>
          <a:xfrm>
            <a:off x="258120" y="6120000"/>
            <a:ext cx="6221880" cy="343800"/>
          </a:xfrm>
          <a:prstGeom prst="rect">
            <a:avLst/>
          </a:prstGeom>
          <a:noFill/>
          <a:ln>
            <a:noFill/>
          </a:ln>
        </p:spPr>
        <p:txBody>
          <a:bodyPr lIns="90000" tIns="45000" rIns="90000" bIns="45000"/>
          <a:lstStyle/>
          <a:p>
            <a:endParaRPr lang="de-DE" sz="1800" b="0" strike="noStrike" spc="-1" dirty="0">
              <a:solidFill>
                <a:srgbClr val="000000"/>
              </a:solidFill>
              <a:uFill>
                <a:solidFill>
                  <a:srgbClr val="FFFFFF"/>
                </a:solidFill>
              </a:uFill>
              <a:latin typeface="Arial"/>
            </a:endParaRPr>
          </a:p>
        </p:txBody>
      </p:sp>
      <p:sp>
        <p:nvSpPr>
          <p:cNvPr id="3" name="Rechteck 2"/>
          <p:cNvSpPr/>
          <p:nvPr/>
        </p:nvSpPr>
        <p:spPr>
          <a:xfrm>
            <a:off x="5076056" y="5388786"/>
            <a:ext cx="4067944" cy="200055"/>
          </a:xfrm>
          <a:prstGeom prst="rect">
            <a:avLst/>
          </a:prstGeom>
        </p:spPr>
        <p:txBody>
          <a:bodyPr wrap="square">
            <a:spAutoFit/>
          </a:bodyPr>
          <a:lstStyle/>
          <a:p>
            <a:pPr lvl="0" algn="r"/>
            <a:r>
              <a:rPr lang="de-DE" sz="700" spc="-1" dirty="0">
                <a:solidFill>
                  <a:schemeClr val="bg1"/>
                </a:solidFill>
                <a:uFill>
                  <a:solidFill>
                    <a:srgbClr val="FFFFFF"/>
                  </a:solidFill>
                </a:uFill>
                <a:ea typeface="Geneva"/>
              </a:rPr>
              <a:t>Foto: </a:t>
            </a:r>
            <a:r>
              <a:rPr lang="de-DE" sz="700" spc="-1" dirty="0" smtClean="0">
                <a:solidFill>
                  <a:schemeClr val="bg1"/>
                </a:solidFill>
                <a:uFill>
                  <a:solidFill>
                    <a:srgbClr val="FFFFFF"/>
                  </a:solidFill>
                </a:uFill>
                <a:ea typeface="Geneva"/>
              </a:rPr>
              <a:t>„Board Directory Next </a:t>
            </a:r>
            <a:r>
              <a:rPr lang="de-DE" sz="700" spc="-1" dirty="0" err="1" smtClean="0">
                <a:solidFill>
                  <a:schemeClr val="bg1"/>
                </a:solidFill>
                <a:uFill>
                  <a:solidFill>
                    <a:srgbClr val="FFFFFF"/>
                  </a:solidFill>
                </a:uFill>
                <a:ea typeface="Geneva"/>
              </a:rPr>
              <a:t>Right</a:t>
            </a:r>
            <a:r>
              <a:rPr lang="de-DE" sz="700" spc="-1" dirty="0" smtClean="0">
                <a:solidFill>
                  <a:schemeClr val="bg1"/>
                </a:solidFill>
                <a:uFill>
                  <a:solidFill>
                    <a:srgbClr val="FFFFFF"/>
                  </a:solidFill>
                </a:uFill>
                <a:ea typeface="Geneva"/>
              </a:rPr>
              <a:t> </a:t>
            </a:r>
            <a:r>
              <a:rPr lang="de-DE" sz="700" spc="-1" dirty="0" err="1" smtClean="0">
                <a:solidFill>
                  <a:schemeClr val="bg1"/>
                </a:solidFill>
                <a:uFill>
                  <a:solidFill>
                    <a:srgbClr val="FFFFFF"/>
                  </a:solidFill>
                </a:uFill>
                <a:ea typeface="Geneva"/>
              </a:rPr>
              <a:t>Direction</a:t>
            </a:r>
            <a:r>
              <a:rPr lang="de-DE" sz="700" spc="-1" dirty="0" smtClean="0">
                <a:solidFill>
                  <a:schemeClr val="bg1"/>
                </a:solidFill>
                <a:uFill>
                  <a:solidFill>
                    <a:srgbClr val="FFFFFF"/>
                  </a:solidFill>
                </a:uFill>
                <a:ea typeface="Geneva"/>
              </a:rPr>
              <a:t> </a:t>
            </a:r>
            <a:r>
              <a:rPr lang="de-DE" sz="700" spc="-1" dirty="0" err="1" smtClean="0">
                <a:solidFill>
                  <a:schemeClr val="bg1"/>
                </a:solidFill>
                <a:uFill>
                  <a:solidFill>
                    <a:srgbClr val="FFFFFF"/>
                  </a:solidFill>
                </a:uFill>
                <a:ea typeface="Geneva"/>
              </a:rPr>
              <a:t>Page““unter</a:t>
            </a:r>
            <a:r>
              <a:rPr lang="de-DE" sz="700" spc="-1" dirty="0" smtClean="0">
                <a:solidFill>
                  <a:schemeClr val="bg1"/>
                </a:solidFill>
                <a:uFill>
                  <a:solidFill>
                    <a:srgbClr val="FFFFFF"/>
                  </a:solidFill>
                </a:uFill>
                <a:ea typeface="Geneva"/>
              </a:rPr>
              <a:t> </a:t>
            </a:r>
            <a:r>
              <a:rPr lang="de-DE" sz="700" spc="-1" dirty="0">
                <a:solidFill>
                  <a:schemeClr val="bg1"/>
                </a:solidFill>
                <a:uFill>
                  <a:solidFill>
                    <a:srgbClr val="FFFFFF"/>
                  </a:solidFill>
                </a:uFill>
                <a:ea typeface="Geneva"/>
              </a:rPr>
              <a:t>der </a:t>
            </a:r>
            <a:r>
              <a:rPr lang="de-DE" sz="700" spc="-1" dirty="0" smtClean="0">
                <a:solidFill>
                  <a:schemeClr val="bg1"/>
                </a:solidFill>
                <a:uFill>
                  <a:solidFill>
                    <a:srgbClr val="FFFFFF"/>
                  </a:solidFill>
                </a:uFill>
                <a:ea typeface="Geneva"/>
              </a:rPr>
              <a:t>Lizenz </a:t>
            </a:r>
            <a:r>
              <a:rPr lang="de-DE" sz="700" u="sng" spc="-1" dirty="0" smtClean="0">
                <a:solidFill>
                  <a:schemeClr val="bg1"/>
                </a:solidFill>
                <a:uFill>
                  <a:solidFill>
                    <a:srgbClr val="FFFFFF"/>
                  </a:solidFill>
                </a:uFill>
                <a:ea typeface="Geneva"/>
                <a:hlinkClick r:id="rId4"/>
              </a:rPr>
              <a:t>CC0 </a:t>
            </a:r>
            <a:r>
              <a:rPr lang="de-DE" sz="700" spc="-1" dirty="0" smtClean="0">
                <a:solidFill>
                  <a:schemeClr val="bg1"/>
                </a:solidFill>
                <a:uFill>
                  <a:solidFill>
                    <a:srgbClr val="FFFFFF"/>
                  </a:solidFill>
                </a:uFill>
                <a:ea typeface="Geneva"/>
              </a:rPr>
              <a:t>via </a:t>
            </a:r>
            <a:r>
              <a:rPr lang="de-DE" sz="700" u="sng" spc="-1" dirty="0" smtClean="0">
                <a:solidFill>
                  <a:schemeClr val="bg1"/>
                </a:solidFill>
                <a:uFill>
                  <a:solidFill>
                    <a:srgbClr val="FFFFFF"/>
                  </a:solidFill>
                </a:uFill>
                <a:ea typeface="Geneva"/>
                <a:hlinkClick r:id="rId5"/>
              </a:rPr>
              <a:t>Max Pixel</a:t>
            </a:r>
            <a:endParaRPr lang="de-DE" sz="1600" spc="-1" dirty="0">
              <a:solidFill>
                <a:schemeClr val="bg1"/>
              </a:solidFill>
              <a:uFill>
                <a:solidFill>
                  <a:srgbClr val="FFFFFF"/>
                </a:solidFill>
              </a:uFill>
            </a:endParaRPr>
          </a:p>
        </p:txBody>
      </p:sp>
      <p:sp>
        <p:nvSpPr>
          <p:cNvPr id="13" name="CustomShape 1"/>
          <p:cNvSpPr/>
          <p:nvPr/>
        </p:nvSpPr>
        <p:spPr>
          <a:xfrm rot="21421200">
            <a:off x="-80715" y="3376671"/>
            <a:ext cx="7297399"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 name="CustomShape 2"/>
          <p:cNvSpPr/>
          <p:nvPr/>
        </p:nvSpPr>
        <p:spPr>
          <a:xfrm rot="21411000">
            <a:off x="161682" y="3401934"/>
            <a:ext cx="6981840"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spc="-1" dirty="0" smtClean="0">
                <a:solidFill>
                  <a:srgbClr val="D0EB8A"/>
                </a:solidFill>
                <a:uFill>
                  <a:solidFill>
                    <a:srgbClr val="FFFFFF"/>
                  </a:solidFill>
                </a:uFill>
                <a:latin typeface="Arial Black"/>
              </a:rPr>
              <a:t>FOLIE vs. HANDOUT</a:t>
            </a:r>
            <a:endParaRPr lang="de-DE" sz="1800" b="0" strike="noStrike" spc="-1" dirty="0">
              <a:solidFill>
                <a:srgbClr val="D0EB8A"/>
              </a:solidFill>
              <a:uFill>
                <a:solidFill>
                  <a:srgbClr val="FFFFFF"/>
                </a:solidFill>
              </a:uFill>
              <a:latin typeface="Arial"/>
            </a:endParaRPr>
          </a:p>
        </p:txBody>
      </p:sp>
      <p:sp>
        <p:nvSpPr>
          <p:cNvPr id="15" name="CustomShape 3"/>
          <p:cNvSpPr/>
          <p:nvPr/>
        </p:nvSpPr>
        <p:spPr>
          <a:xfrm rot="21421200">
            <a:off x="-55646" y="4339363"/>
            <a:ext cx="7541258"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 name="CustomShape 4"/>
          <p:cNvSpPr/>
          <p:nvPr/>
        </p:nvSpPr>
        <p:spPr>
          <a:xfrm rot="21411000">
            <a:off x="75534" y="4337268"/>
            <a:ext cx="7601010"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spc="-1" dirty="0" smtClean="0">
                <a:solidFill>
                  <a:srgbClr val="FFFFFF"/>
                </a:solidFill>
                <a:uFill>
                  <a:solidFill>
                    <a:srgbClr val="FFFFFF"/>
                  </a:solidFill>
                </a:uFill>
                <a:latin typeface="Arial Black"/>
                <a:ea typeface="Geneva"/>
              </a:rPr>
              <a:t>ZWECKBESTIMMUNG</a:t>
            </a:r>
            <a:endParaRPr lang="de-DE" sz="1800" b="0" strike="noStrike" spc="-1" dirty="0">
              <a:solidFill>
                <a:srgbClr val="000000"/>
              </a:solidFill>
              <a:uFill>
                <a:solidFill>
                  <a:srgbClr val="FFFFFF"/>
                </a:solidFill>
              </a:uFill>
              <a:latin typeface="Arial"/>
            </a:endParaRPr>
          </a:p>
        </p:txBody>
      </p:sp>
      <p:sp>
        <p:nvSpPr>
          <p:cNvPr id="12" name="CustomShape 5"/>
          <p:cNvSpPr/>
          <p:nvPr/>
        </p:nvSpPr>
        <p:spPr>
          <a:xfrm>
            <a:off x="-27472" y="0"/>
            <a:ext cx="1835280" cy="2276640"/>
          </a:xfrm>
          <a:prstGeom prst="rect">
            <a:avLst/>
          </a:prstGeom>
          <a:solidFill>
            <a:srgbClr val="C1002A"/>
          </a:solidFill>
          <a:ln>
            <a:noFill/>
          </a:ln>
          <a:effectLst>
            <a:outerShdw blurRad="114300" dist="38100" dir="19200000" algn="bl" rotWithShape="0">
              <a:srgbClr val="000000">
                <a:alpha val="69000"/>
              </a:srgbClr>
            </a:outerShdw>
          </a:effectLst>
        </p:spPr>
        <p:style>
          <a:lnRef idx="2">
            <a:schemeClr val="accent1">
              <a:shade val="50000"/>
            </a:schemeClr>
          </a:lnRef>
          <a:fillRef idx="1">
            <a:schemeClr val="accent1"/>
          </a:fillRef>
          <a:effectRef idx="0">
            <a:schemeClr val="accent1"/>
          </a:effectRef>
          <a:fontRef idx="minor"/>
        </p:style>
      </p:sp>
      <p:sp>
        <p:nvSpPr>
          <p:cNvPr id="4" name="Rechteck 3"/>
          <p:cNvSpPr/>
          <p:nvPr/>
        </p:nvSpPr>
        <p:spPr>
          <a:xfrm>
            <a:off x="-14644" y="-292841"/>
            <a:ext cx="1809624" cy="2862322"/>
          </a:xfrm>
          <a:prstGeom prst="rect">
            <a:avLst/>
          </a:prstGeom>
        </p:spPr>
        <p:txBody>
          <a:bodyPr wrap="square">
            <a:spAutoFit/>
          </a:bodyPr>
          <a:lstStyle/>
          <a:p>
            <a:pPr>
              <a:lnSpc>
                <a:spcPct val="100000"/>
              </a:lnSpc>
            </a:pPr>
            <a:r>
              <a:rPr lang="de-DE" sz="18000" spc="-1" dirty="0" smtClean="0">
                <a:solidFill>
                  <a:srgbClr val="FFFFFF"/>
                </a:solidFill>
                <a:uFill>
                  <a:solidFill>
                    <a:srgbClr val="FFFFFF"/>
                  </a:solidFill>
                </a:uFill>
                <a:latin typeface="Eras Bold ITC"/>
              </a:rPr>
              <a:t>5</a:t>
            </a:r>
            <a:endParaRPr lang="de-DE" sz="180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se, Kaninchen, Tier, Im Freien, Wiese, Tierwelt, Feld"/>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0" y="1"/>
            <a:ext cx="9147600" cy="56042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6586452" y="955434"/>
            <a:ext cx="2559376" cy="3693626"/>
            <a:chOff x="6588224" y="955434"/>
            <a:chExt cx="2559376" cy="3693626"/>
          </a:xfrm>
        </p:grpSpPr>
        <p:sp>
          <p:nvSpPr>
            <p:cNvPr id="7" name="Rechteck 6"/>
            <p:cNvSpPr/>
            <p:nvPr/>
          </p:nvSpPr>
          <p:spPr>
            <a:xfrm>
              <a:off x="7383912" y="955434"/>
              <a:ext cx="1763688"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236296" y="1572519"/>
              <a:ext cx="1911304"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804248" y="2187975"/>
              <a:ext cx="2343352"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236296" y="2803433"/>
              <a:ext cx="1907704"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948264" y="3418890"/>
              <a:ext cx="2199336"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588224" y="4033603"/>
              <a:ext cx="2555776" cy="6154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extfeld 3"/>
          <p:cNvSpPr txBox="1"/>
          <p:nvPr/>
        </p:nvSpPr>
        <p:spPr>
          <a:xfrm>
            <a:off x="6662655" y="941335"/>
            <a:ext cx="2409634" cy="3785652"/>
          </a:xfrm>
          <a:prstGeom prst="rect">
            <a:avLst/>
          </a:prstGeom>
          <a:noFill/>
        </p:spPr>
        <p:txBody>
          <a:bodyPr wrap="none" rtlCol="0">
            <a:spAutoFit/>
          </a:bodyPr>
          <a:lstStyle/>
          <a:p>
            <a:pPr algn="r"/>
            <a:r>
              <a:rPr lang="de-DE" sz="4000" dirty="0" smtClean="0">
                <a:solidFill>
                  <a:schemeClr val="bg1"/>
                </a:solidFill>
                <a:latin typeface="Arial Black" panose="020B0A04020102020204" pitchFamily="34" charset="0"/>
              </a:rPr>
              <a:t>WER</a:t>
            </a:r>
          </a:p>
          <a:p>
            <a:pPr algn="r"/>
            <a:r>
              <a:rPr lang="de-DE" sz="4000" dirty="0" smtClean="0">
                <a:solidFill>
                  <a:schemeClr val="bg1"/>
                </a:solidFill>
                <a:latin typeface="Arial Black" panose="020B0A04020102020204" pitchFamily="34" charset="0"/>
              </a:rPr>
              <a:t>ZWEI</a:t>
            </a:r>
          </a:p>
          <a:p>
            <a:pPr algn="r"/>
            <a:r>
              <a:rPr lang="de-DE" sz="4000" dirty="0" smtClean="0">
                <a:solidFill>
                  <a:schemeClr val="bg1"/>
                </a:solidFill>
                <a:latin typeface="Arial Black" panose="020B0A04020102020204" pitchFamily="34" charset="0"/>
              </a:rPr>
              <a:t>HASEN</a:t>
            </a:r>
          </a:p>
          <a:p>
            <a:pPr algn="r"/>
            <a:r>
              <a:rPr lang="de-DE" sz="4000" dirty="0" smtClean="0">
                <a:solidFill>
                  <a:schemeClr val="bg1"/>
                </a:solidFill>
                <a:latin typeface="Arial Black" panose="020B0A04020102020204" pitchFamily="34" charset="0"/>
              </a:rPr>
              <a:t>JAGT</a:t>
            </a:r>
          </a:p>
          <a:p>
            <a:pPr algn="r"/>
            <a:r>
              <a:rPr lang="de-DE" sz="4000" dirty="0" smtClean="0">
                <a:solidFill>
                  <a:schemeClr val="bg1"/>
                </a:solidFill>
                <a:latin typeface="Arial Black" panose="020B0A04020102020204" pitchFamily="34" charset="0"/>
              </a:rPr>
              <a:t>FÄNGT</a:t>
            </a:r>
          </a:p>
          <a:p>
            <a:pPr algn="r"/>
            <a:r>
              <a:rPr lang="de-DE" sz="4000" dirty="0" smtClean="0">
                <a:solidFill>
                  <a:schemeClr val="bg1"/>
                </a:solidFill>
                <a:latin typeface="Arial Black" panose="020B0A04020102020204" pitchFamily="34" charset="0"/>
              </a:rPr>
              <a:t>KEINEN</a:t>
            </a:r>
          </a:p>
        </p:txBody>
      </p:sp>
      <p:sp>
        <p:nvSpPr>
          <p:cNvPr id="2" name="Textfeld 1"/>
          <p:cNvSpPr txBox="1"/>
          <p:nvPr/>
        </p:nvSpPr>
        <p:spPr>
          <a:xfrm>
            <a:off x="4863632" y="5388787"/>
            <a:ext cx="4280368" cy="200055"/>
          </a:xfrm>
          <a:prstGeom prst="rect">
            <a:avLst/>
          </a:prstGeom>
          <a:noFill/>
        </p:spPr>
        <p:txBody>
          <a:bodyPr wrap="square" rtlCol="0">
            <a:spAutoFit/>
          </a:bodyPr>
          <a:lstStyle/>
          <a:p>
            <a:pPr algn="r"/>
            <a:r>
              <a:rPr lang="de-DE" sz="700" dirty="0" smtClean="0">
                <a:solidFill>
                  <a:schemeClr val="bg1"/>
                </a:solidFill>
              </a:rPr>
              <a:t>Foto: „Hase-Kaninchen-Tier im Freien“ von </a:t>
            </a:r>
            <a:r>
              <a:rPr lang="de-DE" sz="700" dirty="0" smtClean="0">
                <a:solidFill>
                  <a:schemeClr val="bg1"/>
                </a:solidFill>
                <a:hlinkClick r:id="rId5"/>
              </a:rPr>
              <a:t>Unsplash</a:t>
            </a:r>
            <a:r>
              <a:rPr lang="de-DE" sz="700" dirty="0" smtClean="0">
                <a:solidFill>
                  <a:schemeClr val="bg1"/>
                </a:solidFill>
              </a:rPr>
              <a:t> unter der Lizenz </a:t>
            </a:r>
            <a:r>
              <a:rPr lang="de-DE" sz="700" dirty="0" smtClean="0">
                <a:solidFill>
                  <a:schemeClr val="bg1"/>
                </a:solidFill>
                <a:hlinkClick r:id="rId6"/>
              </a:rPr>
              <a:t>CC0</a:t>
            </a:r>
            <a:r>
              <a:rPr lang="de-DE" sz="700" dirty="0" smtClean="0">
                <a:solidFill>
                  <a:schemeClr val="bg1"/>
                </a:solidFill>
              </a:rPr>
              <a:t> via </a:t>
            </a:r>
            <a:r>
              <a:rPr lang="de-DE" sz="700" dirty="0" smtClean="0">
                <a:solidFill>
                  <a:schemeClr val="bg1"/>
                </a:solidFill>
                <a:hlinkClick r:id="rId7"/>
              </a:rPr>
              <a:t>pixabay</a:t>
            </a:r>
            <a:r>
              <a:rPr lang="de-DE" sz="700" dirty="0" smtClean="0">
                <a:solidFill>
                  <a:schemeClr val="bg1"/>
                </a:solidFill>
              </a:rPr>
              <a:t> </a:t>
            </a:r>
            <a:endParaRPr lang="de-DE" sz="700" dirty="0">
              <a:solidFill>
                <a:schemeClr val="bg1"/>
              </a:solidFill>
            </a:endParaRPr>
          </a:p>
        </p:txBody>
      </p:sp>
    </p:spTree>
    <p:extLst>
      <p:ext uri="{BB962C8B-B14F-4D97-AF65-F5344CB8AC3E}">
        <p14:creationId xmlns:p14="http://schemas.microsoft.com/office/powerpoint/2010/main" val="2113064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56" name="CustomShape 2"/>
          <p:cNvSpPr/>
          <p:nvPr/>
        </p:nvSpPr>
        <p:spPr>
          <a:xfrm>
            <a:off x="1622340" y="1692720"/>
            <a:ext cx="5898960" cy="1736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600" b="0" strike="noStrike" spc="-1" dirty="0">
                <a:solidFill>
                  <a:schemeClr val="bg1"/>
                </a:solidFill>
                <a:uFill>
                  <a:solidFill>
                    <a:srgbClr val="FFFFFF"/>
                  </a:solidFill>
                </a:uFill>
                <a:latin typeface="Arial"/>
                <a:ea typeface="Geneva"/>
              </a:rPr>
              <a:t>„</a:t>
            </a:r>
            <a:r>
              <a:rPr lang="de-DE" sz="3600" b="0" strike="noStrike" spc="-1" dirty="0" err="1">
                <a:solidFill>
                  <a:schemeClr val="bg1"/>
                </a:solidFill>
                <a:uFill>
                  <a:solidFill>
                    <a:srgbClr val="FFFFFF"/>
                  </a:solidFill>
                </a:uFill>
                <a:latin typeface="Arial"/>
                <a:ea typeface="Geneva"/>
              </a:rPr>
              <a:t>Slides</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are</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slides</a:t>
            </a:r>
            <a:r>
              <a:rPr lang="de-DE" sz="3600" b="0" strike="noStrike" spc="-1" dirty="0">
                <a:solidFill>
                  <a:schemeClr val="bg1"/>
                </a:solidFill>
                <a:uFill>
                  <a:solidFill>
                    <a:srgbClr val="FFFFFF"/>
                  </a:solidFill>
                </a:uFill>
                <a:latin typeface="Arial"/>
                <a:ea typeface="Geneva"/>
              </a:rPr>
              <a:t>. </a:t>
            </a:r>
            <a:endParaRPr lang="de-DE" sz="3600" b="0" strike="noStrike" spc="-1" dirty="0">
              <a:solidFill>
                <a:schemeClr val="bg1"/>
              </a:solidFill>
              <a:uFill>
                <a:solidFill>
                  <a:srgbClr val="FFFFFF"/>
                </a:solidFill>
              </a:uFill>
              <a:latin typeface="Arial"/>
            </a:endParaRPr>
          </a:p>
          <a:p>
            <a:pPr algn="ctr">
              <a:lnSpc>
                <a:spcPct val="100000"/>
              </a:lnSpc>
            </a:pPr>
            <a:r>
              <a:rPr lang="de-DE" sz="3600" b="0" strike="noStrike" spc="-1" dirty="0" err="1">
                <a:solidFill>
                  <a:schemeClr val="bg1"/>
                </a:solidFill>
                <a:uFill>
                  <a:solidFill>
                    <a:srgbClr val="FFFFFF"/>
                  </a:solidFill>
                </a:uFill>
                <a:latin typeface="Arial"/>
                <a:ea typeface="Geneva"/>
              </a:rPr>
              <a:t>Documents</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are</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documents</a:t>
            </a:r>
            <a:r>
              <a:rPr lang="de-DE" sz="3600" b="0" strike="noStrike" spc="-1" dirty="0">
                <a:solidFill>
                  <a:schemeClr val="bg1"/>
                </a:solidFill>
                <a:uFill>
                  <a:solidFill>
                    <a:srgbClr val="FFFFFF"/>
                  </a:solidFill>
                </a:uFill>
                <a:latin typeface="Arial"/>
                <a:ea typeface="Geneva"/>
              </a:rPr>
              <a:t>. </a:t>
            </a:r>
            <a:endParaRPr lang="de-DE" sz="3600" b="0" strike="noStrike" spc="-1" dirty="0">
              <a:solidFill>
                <a:schemeClr val="bg1"/>
              </a:solidFill>
              <a:uFill>
                <a:solidFill>
                  <a:srgbClr val="FFFFFF"/>
                </a:solidFill>
              </a:uFill>
              <a:latin typeface="Arial"/>
            </a:endParaRPr>
          </a:p>
          <a:p>
            <a:pPr algn="ctr">
              <a:lnSpc>
                <a:spcPct val="100000"/>
              </a:lnSpc>
            </a:pPr>
            <a:r>
              <a:rPr lang="de-DE" sz="3600" b="0" strike="noStrike" spc="-1" dirty="0" err="1">
                <a:solidFill>
                  <a:schemeClr val="bg1"/>
                </a:solidFill>
                <a:uFill>
                  <a:solidFill>
                    <a:srgbClr val="FFFFFF"/>
                  </a:solidFill>
                </a:uFill>
                <a:latin typeface="Arial"/>
                <a:ea typeface="Geneva"/>
              </a:rPr>
              <a:t>They</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aren‘t</a:t>
            </a:r>
            <a:r>
              <a:rPr lang="de-DE" sz="3600" b="0" strike="noStrike" spc="-1" dirty="0">
                <a:solidFill>
                  <a:schemeClr val="bg1"/>
                </a:solidFill>
                <a:uFill>
                  <a:solidFill>
                    <a:srgbClr val="FFFFFF"/>
                  </a:solidFill>
                </a:uFill>
                <a:latin typeface="Arial"/>
                <a:ea typeface="Geneva"/>
              </a:rPr>
              <a:t> </a:t>
            </a:r>
            <a:r>
              <a:rPr lang="de-DE" sz="3600" b="0" strike="noStrike" spc="-1" dirty="0" err="1">
                <a:solidFill>
                  <a:schemeClr val="bg1"/>
                </a:solidFill>
                <a:uFill>
                  <a:solidFill>
                    <a:srgbClr val="FFFFFF"/>
                  </a:solidFill>
                </a:uFill>
                <a:latin typeface="Arial"/>
                <a:ea typeface="Geneva"/>
              </a:rPr>
              <a:t>the</a:t>
            </a:r>
            <a:r>
              <a:rPr lang="de-DE" sz="3600" b="0" strike="noStrike" spc="-1" dirty="0">
                <a:solidFill>
                  <a:schemeClr val="bg1"/>
                </a:solidFill>
                <a:uFill>
                  <a:solidFill>
                    <a:srgbClr val="FFFFFF"/>
                  </a:solidFill>
                </a:uFill>
                <a:latin typeface="Arial"/>
                <a:ea typeface="Geneva"/>
              </a:rPr>
              <a:t> same </a:t>
            </a:r>
            <a:r>
              <a:rPr lang="de-DE" sz="3600" b="0" strike="noStrike" spc="-1" dirty="0" err="1">
                <a:solidFill>
                  <a:schemeClr val="bg1"/>
                </a:solidFill>
                <a:uFill>
                  <a:solidFill>
                    <a:srgbClr val="FFFFFF"/>
                  </a:solidFill>
                </a:uFill>
                <a:latin typeface="Arial"/>
                <a:ea typeface="Geneva"/>
              </a:rPr>
              <a:t>thing</a:t>
            </a:r>
            <a:r>
              <a:rPr lang="de-DE" sz="3600" b="0" strike="noStrike" spc="-1" dirty="0">
                <a:solidFill>
                  <a:schemeClr val="bg1"/>
                </a:solidFill>
                <a:uFill>
                  <a:solidFill>
                    <a:srgbClr val="FFFFFF"/>
                  </a:solidFill>
                </a:uFill>
                <a:latin typeface="Arial"/>
                <a:ea typeface="Geneva"/>
              </a:rPr>
              <a:t>.“</a:t>
            </a:r>
            <a:endParaRPr lang="de-DE" sz="3600" b="0" strike="noStrike" spc="-1" dirty="0">
              <a:solidFill>
                <a:schemeClr val="bg1"/>
              </a:solidFill>
              <a:uFill>
                <a:solidFill>
                  <a:srgbClr val="FFFFFF"/>
                </a:solidFill>
              </a:uFill>
              <a:latin typeface="Arial"/>
            </a:endParaRPr>
          </a:p>
        </p:txBody>
      </p:sp>
      <p:sp>
        <p:nvSpPr>
          <p:cNvPr id="357" name="CustomShape 3"/>
          <p:cNvSpPr/>
          <p:nvPr/>
        </p:nvSpPr>
        <p:spPr>
          <a:xfrm>
            <a:off x="3429000" y="3645024"/>
            <a:ext cx="22856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1600" b="1" strike="noStrike" spc="-1" dirty="0" err="1">
                <a:solidFill>
                  <a:schemeClr val="bg1"/>
                </a:solidFill>
                <a:uFill>
                  <a:solidFill>
                    <a:srgbClr val="FFFFFF"/>
                  </a:solidFill>
                </a:uFill>
                <a:latin typeface="Arial"/>
                <a:ea typeface="Geneva"/>
              </a:rPr>
              <a:t>Garr</a:t>
            </a:r>
            <a:r>
              <a:rPr lang="de-DE" sz="1600" b="1" strike="noStrike" spc="-1" dirty="0">
                <a:solidFill>
                  <a:schemeClr val="bg1"/>
                </a:solidFill>
                <a:uFill>
                  <a:solidFill>
                    <a:srgbClr val="FFFFFF"/>
                  </a:solidFill>
                </a:uFill>
                <a:latin typeface="Arial"/>
                <a:ea typeface="Geneva"/>
              </a:rPr>
              <a:t> </a:t>
            </a:r>
            <a:r>
              <a:rPr lang="de-DE" sz="1600" b="1" strike="noStrike" spc="-1" dirty="0" smtClean="0">
                <a:solidFill>
                  <a:schemeClr val="bg1"/>
                </a:solidFill>
                <a:uFill>
                  <a:solidFill>
                    <a:srgbClr val="FFFFFF"/>
                  </a:solidFill>
                </a:uFill>
                <a:latin typeface="Arial"/>
                <a:ea typeface="Geneva"/>
              </a:rPr>
              <a:t>Reynolds </a:t>
            </a:r>
            <a:r>
              <a:rPr lang="de-DE" sz="1600" b="1" strike="noStrike" spc="-1" dirty="0">
                <a:solidFill>
                  <a:schemeClr val="bg1"/>
                </a:solidFill>
                <a:uFill>
                  <a:solidFill>
                    <a:srgbClr val="FFFFFF"/>
                  </a:solidFill>
                </a:uFill>
                <a:latin typeface="Arial"/>
                <a:ea typeface="Geneva"/>
              </a:rPr>
              <a:t>
</a:t>
            </a:r>
            <a:r>
              <a:rPr lang="de-DE" sz="1600" b="1" strike="noStrike" spc="-1" dirty="0" err="1" smtClean="0">
                <a:solidFill>
                  <a:schemeClr val="bg1"/>
                </a:solidFill>
                <a:uFill>
                  <a:solidFill>
                    <a:srgbClr val="FFFFFF"/>
                  </a:solidFill>
                </a:uFill>
                <a:latin typeface="Arial"/>
                <a:ea typeface="Geneva"/>
              </a:rPr>
              <a:t>Presentation</a:t>
            </a:r>
            <a:r>
              <a:rPr lang="de-DE" sz="1600" b="1" strike="noStrike" spc="-1" dirty="0" smtClean="0">
                <a:solidFill>
                  <a:schemeClr val="bg1"/>
                </a:solidFill>
                <a:uFill>
                  <a:solidFill>
                    <a:srgbClr val="FFFFFF"/>
                  </a:solidFill>
                </a:uFill>
                <a:latin typeface="Arial"/>
                <a:ea typeface="Geneva"/>
              </a:rPr>
              <a:t> Zent, 2008</a:t>
            </a:r>
            <a:endParaRPr lang="de-DE" sz="1600" b="1" strike="noStrike" spc="-1" dirty="0">
              <a:solidFill>
                <a:schemeClr val="bg1"/>
              </a:solidFill>
              <a:uFill>
                <a:solidFill>
                  <a:srgbClr val="FFFFFF"/>
                </a:solidFill>
              </a:uFill>
              <a:latin typeface="Arial"/>
            </a:endParaRPr>
          </a:p>
        </p:txBody>
      </p:sp>
      <p:sp>
        <p:nvSpPr>
          <p:cNvPr id="5" name="Textfeld 4"/>
          <p:cNvSpPr txBox="1"/>
          <p:nvPr/>
        </p:nvSpPr>
        <p:spPr>
          <a:xfrm>
            <a:off x="-7662" y="5742546"/>
            <a:ext cx="7603997" cy="438582"/>
          </a:xfrm>
          <a:prstGeom prst="rect">
            <a:avLst/>
          </a:prstGeom>
          <a:noFill/>
        </p:spPr>
        <p:txBody>
          <a:bodyPr wrap="square" rtlCol="0">
            <a:spAutoFit/>
          </a:bodyPr>
          <a:lstStyle/>
          <a:p>
            <a:pPr>
              <a:spcAft>
                <a:spcPts val="300"/>
              </a:spcAft>
            </a:pPr>
            <a:r>
              <a:rPr lang="de-DE" sz="1000" dirty="0" smtClean="0"/>
              <a:t>Literaturempfehlungen: </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a:cs typeface="Times New Roman"/>
              </a:rPr>
              <a:t>Delivery</a:t>
            </a:r>
            <a:endParaRPr lang="de-DE"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7" name="CustomShape 2"/>
          <p:cNvSpPr/>
          <p:nvPr/>
        </p:nvSpPr>
        <p:spPr>
          <a:xfrm>
            <a:off x="395640" y="421200"/>
            <a:ext cx="8352720" cy="48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de-DE" sz="1800" b="0" strike="noStrike" spc="-1" dirty="0">
              <a:solidFill>
                <a:srgbClr val="000000"/>
              </a:solidFill>
              <a:uFill>
                <a:solidFill>
                  <a:srgbClr val="FFFFFF"/>
                </a:solidFill>
              </a:uFill>
              <a:latin typeface="Arial"/>
            </a:endParaRPr>
          </a:p>
          <a:p>
            <a:pPr algn="ctr"/>
            <a:r>
              <a:rPr lang="de-DE" sz="1200" b="0" strike="noStrike" spc="-1" dirty="0" smtClean="0">
                <a:solidFill>
                  <a:srgbClr val="FFFFFF"/>
                </a:solidFill>
                <a:uFill>
                  <a:solidFill>
                    <a:srgbClr val="FFFFFF"/>
                  </a:solidFill>
                </a:uFill>
                <a:latin typeface="Arial"/>
              </a:rPr>
              <a:t>BLA </a:t>
            </a:r>
            <a:r>
              <a:rPr lang="de-DE" sz="1200" b="0" strike="noStrike" spc="-1" dirty="0" err="1" smtClean="0">
                <a:solidFill>
                  <a:srgbClr val="FFFFFF"/>
                </a:solidFill>
                <a:uFill>
                  <a:solidFill>
                    <a:srgbClr val="FFFFFF"/>
                  </a:solidFill>
                </a:uFill>
                <a:latin typeface="Arial"/>
              </a:rPr>
              <a:t>BLA</a:t>
            </a:r>
            <a:r>
              <a:rPr lang="de-DE" sz="1200" b="0" strike="noStrike" spc="-1" dirty="0" smtClean="0">
                <a:solidFill>
                  <a:srgbClr val="FFFFFF"/>
                </a:solidFill>
                <a:uFill>
                  <a:solidFill>
                    <a:srgbClr val="FFFFFF"/>
                  </a:solidFill>
                </a:uFill>
                <a:latin typeface="Arial"/>
              </a:rPr>
              <a:t> </a:t>
            </a:r>
            <a:r>
              <a:rPr lang="de-DE" sz="1200" b="0" strike="noStrike" spc="-1" dirty="0" err="1" smtClean="0">
                <a:solidFill>
                  <a:srgbClr val="FFFFFF"/>
                </a:solidFill>
                <a:uFill>
                  <a:solidFill>
                    <a:srgbClr val="FFFFFF"/>
                  </a:solidFill>
                </a:uFill>
                <a:latin typeface="Arial"/>
              </a:rPr>
              <a:t>BLA</a:t>
            </a:r>
            <a:r>
              <a:rPr lang="de-DE" sz="1200" b="0" strike="noStrike" spc="-1" dirty="0" smtClean="0">
                <a:solidFill>
                  <a:srgbClr val="FFFFFF"/>
                </a:solidFill>
                <a:uFill>
                  <a:solidFill>
                    <a:srgbClr val="FFFFFF"/>
                  </a:solidFill>
                </a:uFill>
                <a:latin typeface="Arial"/>
              </a:rPr>
              <a:t> </a:t>
            </a:r>
            <a:r>
              <a:rPr lang="de-DE" sz="1200" b="0" strike="noStrike" spc="-1" dirty="0" err="1" smtClean="0">
                <a:solidFill>
                  <a:srgbClr val="FFFFFF"/>
                </a:solidFill>
                <a:uFill>
                  <a:solidFill>
                    <a:srgbClr val="FFFFFF"/>
                  </a:solidFill>
                </a:uFill>
                <a:latin typeface="Arial"/>
              </a:rPr>
              <a:t>BLA</a:t>
            </a:r>
            <a:r>
              <a:rPr lang="de-DE" sz="1200" spc="-1" dirty="0">
                <a:solidFill>
                  <a:srgbClr val="FFFFFF"/>
                </a:solidFill>
                <a:uFill>
                  <a:solidFill>
                    <a:srgbClr val="FFFFFF"/>
                  </a:solidFill>
                </a:uFill>
                <a:latin typeface="Aria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endParaRPr lang="de-DE" sz="1200" spc="-1" dirty="0" smtClean="0">
              <a:solidFill>
                <a:srgbClr val="FFFFFF"/>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smtClean="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smtClean="0">
                <a:solidFill>
                  <a:srgbClr val="FFFFFF"/>
                </a:solidFill>
                <a:uFill>
                  <a:solidFill>
                    <a:srgbClr val="FFFFFF"/>
                  </a:solidFill>
                </a:uFill>
              </a:rPr>
              <a:t> </a:t>
            </a:r>
            <a:endParaRPr lang="de-DE" sz="12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lnSpc>
                <a:spcPct val="100000"/>
              </a:lnSpc>
            </a:pPr>
            <a:endParaRPr lang="de-DE" sz="16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148" name="CustomShape 3"/>
          <p:cNvSpPr/>
          <p:nvPr/>
        </p:nvSpPr>
        <p:spPr>
          <a:xfrm>
            <a:off x="2819160" y="4263480"/>
            <a:ext cx="350496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200" b="0" strike="noStrike" spc="-1" dirty="0" err="1" smtClean="0">
                <a:solidFill>
                  <a:srgbClr val="D0EB8A"/>
                </a:solidFill>
                <a:uFill>
                  <a:solidFill>
                    <a:srgbClr val="FFFFFF"/>
                  </a:solidFill>
                </a:uFill>
                <a:latin typeface="Century Gothic"/>
                <a:ea typeface="Geneva"/>
              </a:rPr>
              <a:t>Slideuments</a:t>
            </a:r>
            <a:r>
              <a:rPr lang="de-DE" sz="3200" b="0" strike="noStrike" spc="-1" dirty="0" smtClean="0">
                <a:solidFill>
                  <a:srgbClr val="D0EB8A"/>
                </a:solidFill>
                <a:uFill>
                  <a:solidFill>
                    <a:srgbClr val="FFFFFF"/>
                  </a:solidFill>
                </a:uFill>
                <a:latin typeface="Century Gothic"/>
                <a:ea typeface="Geneva"/>
              </a:rPr>
              <a:t> = </a:t>
            </a:r>
            <a:r>
              <a:rPr lang="de-DE" sz="3200" b="0" strike="noStrike" spc="-1" dirty="0" err="1" smtClean="0">
                <a:solidFill>
                  <a:srgbClr val="D0EB8A"/>
                </a:solidFill>
                <a:uFill>
                  <a:solidFill>
                    <a:srgbClr val="FFFFFF"/>
                  </a:solidFill>
                </a:uFill>
                <a:latin typeface="Century Gothic"/>
                <a:ea typeface="Geneva"/>
              </a:rPr>
              <a:t>slide</a:t>
            </a:r>
            <a:r>
              <a:rPr lang="de-DE" sz="3200" b="0" strike="noStrike" spc="-1" dirty="0" smtClean="0">
                <a:solidFill>
                  <a:srgbClr val="D0EB8A"/>
                </a:solidFill>
                <a:uFill>
                  <a:solidFill>
                    <a:srgbClr val="FFFFFF"/>
                  </a:solidFill>
                </a:uFill>
                <a:latin typeface="Century Gothic"/>
                <a:ea typeface="Geneva"/>
              </a:rPr>
              <a:t> + </a:t>
            </a:r>
            <a:r>
              <a:rPr lang="de-DE" sz="3200" b="0" strike="noStrike" spc="-1" dirty="0" err="1" smtClean="0">
                <a:solidFill>
                  <a:srgbClr val="D0EB8A"/>
                </a:solidFill>
                <a:uFill>
                  <a:solidFill>
                    <a:srgbClr val="FFFFFF"/>
                  </a:solidFill>
                </a:uFill>
                <a:latin typeface="Century Gothic"/>
                <a:ea typeface="Geneva"/>
              </a:rPr>
              <a:t>document</a:t>
            </a:r>
            <a:endParaRPr lang="de-DE" sz="3200" b="0" strike="noStrike" spc="-1" dirty="0">
              <a:solidFill>
                <a:srgbClr val="D0EB8A"/>
              </a:solidFill>
              <a:uFill>
                <a:solidFill>
                  <a:srgbClr val="FFFFFF"/>
                </a:solidFill>
              </a:uFill>
              <a:latin typeface="Arial"/>
            </a:endParaRPr>
          </a:p>
        </p:txBody>
      </p:sp>
      <p:sp>
        <p:nvSpPr>
          <p:cNvPr id="5" name="Textfeld 4"/>
          <p:cNvSpPr txBox="1"/>
          <p:nvPr/>
        </p:nvSpPr>
        <p:spPr>
          <a:xfrm>
            <a:off x="-7662" y="5742546"/>
            <a:ext cx="7603997" cy="438582"/>
          </a:xfrm>
          <a:prstGeom prst="rect">
            <a:avLst/>
          </a:prstGeom>
          <a:noFill/>
        </p:spPr>
        <p:txBody>
          <a:bodyPr wrap="square" rtlCol="0">
            <a:spAutoFit/>
          </a:bodyPr>
          <a:lstStyle/>
          <a:p>
            <a:pPr>
              <a:spcAft>
                <a:spcPts val="300"/>
              </a:spcAft>
            </a:pPr>
            <a:r>
              <a:rPr lang="de-DE" sz="1000" dirty="0" smtClean="0"/>
              <a:t>Literaturempfehlungen: </a:t>
            </a:r>
          </a:p>
          <a:p>
            <a:r>
              <a:rPr lang="de-DE" sz="1000" dirty="0">
                <a:cs typeface="Times New Roman"/>
              </a:rPr>
              <a:t>Reynolds </a:t>
            </a:r>
            <a:r>
              <a:rPr lang="de-DE" sz="1000" dirty="0" smtClean="0">
                <a:cs typeface="Times New Roman"/>
              </a:rPr>
              <a:t>G </a:t>
            </a:r>
            <a:r>
              <a:rPr lang="de-DE" sz="1000" dirty="0">
                <a:cs typeface="Times New Roman"/>
              </a:rPr>
              <a:t>(</a:t>
            </a:r>
            <a:r>
              <a:rPr lang="de-DE" sz="1000" dirty="0" smtClean="0">
                <a:cs typeface="Times New Roman"/>
              </a:rPr>
              <a:t>2011). </a:t>
            </a:r>
            <a:r>
              <a:rPr lang="de-DE" sz="1000" dirty="0">
                <a:cs typeface="Times New Roman"/>
              </a:rPr>
              <a:t>Simple </a:t>
            </a:r>
            <a:r>
              <a:rPr lang="de-DE" sz="1000" dirty="0" err="1">
                <a:cs typeface="Times New Roman"/>
              </a:rPr>
              <a:t>Ideas</a:t>
            </a:r>
            <a:r>
              <a:rPr lang="de-DE" sz="1000" dirty="0">
                <a:cs typeface="Times New Roman"/>
              </a:rPr>
              <a:t> on </a:t>
            </a:r>
            <a:r>
              <a:rPr lang="de-DE" sz="1000" dirty="0" err="1">
                <a:cs typeface="Times New Roman"/>
              </a:rPr>
              <a:t>Presentation</a:t>
            </a:r>
            <a:r>
              <a:rPr lang="de-DE" sz="1000" dirty="0">
                <a:cs typeface="Times New Roman"/>
              </a:rPr>
              <a:t> Design </a:t>
            </a:r>
            <a:r>
              <a:rPr lang="de-DE" sz="1000" dirty="0" err="1">
                <a:cs typeface="Times New Roman"/>
              </a:rPr>
              <a:t>and</a:t>
            </a:r>
            <a:r>
              <a:rPr lang="de-DE" sz="1000" dirty="0">
                <a:cs typeface="Times New Roman"/>
              </a:rPr>
              <a:t> </a:t>
            </a:r>
            <a:r>
              <a:rPr lang="de-DE" sz="1000" dirty="0" err="1">
                <a:cs typeface="Times New Roman"/>
              </a:rPr>
              <a:t>Delivery</a:t>
            </a:r>
            <a:endParaRPr lang="de-DE" sz="1000" dirty="0"/>
          </a:p>
        </p:txBody>
      </p:sp>
    </p:spTree>
    <p:extLst>
      <p:ext uri="{BB962C8B-B14F-4D97-AF65-F5344CB8AC3E}">
        <p14:creationId xmlns:p14="http://schemas.microsoft.com/office/powerpoint/2010/main" val="18956648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Picture 2"/>
          <p:cNvPicPr/>
          <p:nvPr/>
        </p:nvPicPr>
        <p:blipFill>
          <a:blip r:embed="rId3" cstate="email">
            <a:extLst>
              <a:ext uri="{28A0092B-C50C-407E-A947-70E740481C1C}">
                <a14:useLocalDpi xmlns:a14="http://schemas.microsoft.com/office/drawing/2010/main"/>
              </a:ext>
            </a:extLst>
          </a:blip>
          <a:srcRect/>
          <a:stretch/>
        </p:blipFill>
        <p:spPr>
          <a:xfrm>
            <a:off x="-4680" y="0"/>
            <a:ext cx="9160560" cy="5584680"/>
          </a:xfrm>
          <a:prstGeom prst="rect">
            <a:avLst/>
          </a:prstGeom>
          <a:ln>
            <a:noFill/>
          </a:ln>
        </p:spPr>
      </p:pic>
      <p:sp>
        <p:nvSpPr>
          <p:cNvPr id="359" name="CustomShape 1"/>
          <p:cNvSpPr/>
          <p:nvPr/>
        </p:nvSpPr>
        <p:spPr>
          <a:xfrm>
            <a:off x="395640" y="620640"/>
            <a:ext cx="3310920" cy="935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60" name="CustomShape 2"/>
          <p:cNvSpPr/>
          <p:nvPr/>
        </p:nvSpPr>
        <p:spPr>
          <a:xfrm>
            <a:off x="526320" y="747720"/>
            <a:ext cx="30247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000" b="0" strike="noStrike" spc="-1" dirty="0">
                <a:solidFill>
                  <a:srgbClr val="FFFFFF"/>
                </a:solidFill>
                <a:uFill>
                  <a:solidFill>
                    <a:srgbClr val="FFFFFF"/>
                  </a:solidFill>
                </a:uFill>
                <a:latin typeface="Arial Black"/>
                <a:ea typeface="Geneva"/>
              </a:rPr>
              <a:t>HANDOUT</a:t>
            </a:r>
            <a:endParaRPr lang="de-DE" sz="1800" b="0" strike="noStrike" spc="-1" dirty="0">
              <a:solidFill>
                <a:srgbClr val="000000"/>
              </a:solidFill>
              <a:uFill>
                <a:solidFill>
                  <a:srgbClr val="FFFFFF"/>
                </a:solidFill>
              </a:uFill>
              <a:latin typeface="Arial"/>
            </a:endParaRPr>
          </a:p>
        </p:txBody>
      </p:sp>
      <p:sp>
        <p:nvSpPr>
          <p:cNvPr id="361" name="CustomShape 3"/>
          <p:cNvSpPr/>
          <p:nvPr/>
        </p:nvSpPr>
        <p:spPr>
          <a:xfrm>
            <a:off x="5693040" y="633600"/>
            <a:ext cx="2664000" cy="935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62" name="CustomShape 4"/>
          <p:cNvSpPr/>
          <p:nvPr/>
        </p:nvSpPr>
        <p:spPr>
          <a:xfrm>
            <a:off x="5892120" y="734760"/>
            <a:ext cx="226584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4000" b="0" strike="noStrike" spc="-1">
                <a:solidFill>
                  <a:srgbClr val="FFFFFF"/>
                </a:solidFill>
                <a:uFill>
                  <a:solidFill>
                    <a:srgbClr val="FFFFFF"/>
                  </a:solidFill>
                </a:uFill>
                <a:latin typeface="Arial Black"/>
                <a:ea typeface="Geneva"/>
              </a:rPr>
              <a:t>FOLIEN</a:t>
            </a:r>
            <a:endParaRPr lang="de-DE" sz="1800" b="0" strike="noStrike" spc="-1">
              <a:solidFill>
                <a:srgbClr val="000000"/>
              </a:solidFill>
              <a:uFill>
                <a:solidFill>
                  <a:srgbClr val="FFFFFF"/>
                </a:solidFill>
              </a:uFill>
              <a:latin typeface="Arial"/>
            </a:endParaRPr>
          </a:p>
        </p:txBody>
      </p:sp>
      <p:sp>
        <p:nvSpPr>
          <p:cNvPr id="363" name="CustomShape 5"/>
          <p:cNvSpPr/>
          <p:nvPr/>
        </p:nvSpPr>
        <p:spPr>
          <a:xfrm>
            <a:off x="6851880" y="5372640"/>
            <a:ext cx="230400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rgbClr val="FFFFFF"/>
                </a:solidFill>
                <a:uFill>
                  <a:solidFill>
                    <a:srgbClr val="FFFFFF"/>
                  </a:solidFill>
                </a:uFill>
                <a:latin typeface="Arial"/>
                <a:ea typeface="Geneva"/>
              </a:rPr>
              <a:t>Icons </a:t>
            </a:r>
            <a:r>
              <a:rPr lang="de-DE" sz="700" b="0" strike="noStrike" spc="-1" dirty="0" err="1">
                <a:solidFill>
                  <a:srgbClr val="FFFFFF"/>
                </a:solidFill>
                <a:uFill>
                  <a:solidFill>
                    <a:srgbClr val="FFFFFF"/>
                  </a:solidFill>
                </a:uFill>
                <a:latin typeface="Arial"/>
                <a:ea typeface="Geneva"/>
              </a:rPr>
              <a:t>made</a:t>
            </a:r>
            <a:r>
              <a:rPr lang="de-DE" sz="700" b="0" strike="noStrike" spc="-1" dirty="0">
                <a:solidFill>
                  <a:srgbClr val="FFFFFF"/>
                </a:solidFill>
                <a:uFill>
                  <a:solidFill>
                    <a:srgbClr val="FFFFFF"/>
                  </a:solidFill>
                </a:uFill>
                <a:latin typeface="Arial"/>
                <a:ea typeface="Geneva"/>
              </a:rPr>
              <a:t> </a:t>
            </a:r>
            <a:r>
              <a:rPr lang="de-DE" sz="700" b="0" strike="noStrike" spc="-1" dirty="0" err="1">
                <a:solidFill>
                  <a:srgbClr val="FFFFFF"/>
                </a:solidFill>
                <a:uFill>
                  <a:solidFill>
                    <a:srgbClr val="FFFFFF"/>
                  </a:solidFill>
                </a:uFill>
                <a:latin typeface="Arial"/>
                <a:ea typeface="Geneva"/>
              </a:rPr>
              <a:t>by</a:t>
            </a:r>
            <a:r>
              <a:rPr lang="de-DE" sz="700" b="0" strike="noStrike" spc="-1" dirty="0">
                <a:solidFill>
                  <a:srgbClr val="FFFFFF"/>
                </a:solidFill>
                <a:uFill>
                  <a:solidFill>
                    <a:srgbClr val="FFFFFF"/>
                  </a:solidFill>
                </a:uFill>
                <a:latin typeface="Arial"/>
                <a:ea typeface="Geneva"/>
              </a:rPr>
              <a:t> </a:t>
            </a:r>
            <a:r>
              <a:rPr lang="de-DE" sz="700" b="0" u="sng" strike="noStrike" spc="-1" dirty="0" err="1">
                <a:solidFill>
                  <a:srgbClr val="5781BD"/>
                </a:solidFill>
                <a:uFill>
                  <a:solidFill>
                    <a:srgbClr val="FFFFFF"/>
                  </a:solidFill>
                </a:uFill>
                <a:latin typeface="Arial"/>
                <a:ea typeface="Geneva"/>
                <a:hlinkClick r:id="rId4"/>
              </a:rPr>
              <a:t>Freepik</a:t>
            </a:r>
            <a:r>
              <a:rPr lang="de-DE" sz="700" b="0" u="sng" strike="noStrike" spc="-1" dirty="0">
                <a:solidFill>
                  <a:srgbClr val="5781BD"/>
                </a:solidFill>
                <a:uFill>
                  <a:solidFill>
                    <a:srgbClr val="FFFFFF"/>
                  </a:solidFill>
                </a:uFill>
                <a:latin typeface="Arial"/>
                <a:ea typeface="Geneva"/>
                <a:hlinkClick r:id="rId4"/>
              </a:rPr>
              <a:t> </a:t>
            </a:r>
            <a:r>
              <a:rPr lang="de-DE" sz="700" b="0" u="sng" strike="noStrike" spc="-1" dirty="0" smtClean="0">
                <a:solidFill>
                  <a:srgbClr val="5781BD"/>
                </a:solidFill>
                <a:uFill>
                  <a:solidFill>
                    <a:srgbClr val="FFFFFF"/>
                  </a:solidFill>
                </a:uFill>
                <a:latin typeface="Arial"/>
                <a:ea typeface="Geneva"/>
              </a:rPr>
              <a:t> </a:t>
            </a:r>
            <a:r>
              <a:rPr lang="de-DE" sz="700" b="0" strike="noStrike" spc="-1" dirty="0" err="1" smtClean="0">
                <a:solidFill>
                  <a:srgbClr val="FFFFFF"/>
                </a:solidFill>
                <a:uFill>
                  <a:solidFill>
                    <a:srgbClr val="FFFFFF"/>
                  </a:solidFill>
                </a:uFill>
                <a:latin typeface="Arial"/>
                <a:ea typeface="Geneva"/>
              </a:rPr>
              <a:t>from</a:t>
            </a:r>
            <a:r>
              <a:rPr lang="de-DE" sz="700" b="0" strike="noStrike" spc="-1" dirty="0" smtClean="0">
                <a:solidFill>
                  <a:srgbClr val="FFFFFF"/>
                </a:solidFill>
                <a:uFill>
                  <a:solidFill>
                    <a:srgbClr val="FFFFFF"/>
                  </a:solidFill>
                </a:uFill>
                <a:latin typeface="Arial"/>
                <a:ea typeface="Geneva"/>
              </a:rPr>
              <a:t> </a:t>
            </a:r>
            <a:r>
              <a:rPr lang="de-DE" sz="700" b="0" u="sng" strike="noStrike" spc="-1" dirty="0">
                <a:solidFill>
                  <a:srgbClr val="5781BD"/>
                </a:solidFill>
                <a:uFill>
                  <a:solidFill>
                    <a:srgbClr val="FFFFFF"/>
                  </a:solidFill>
                </a:uFill>
                <a:latin typeface="Arial"/>
                <a:ea typeface="Geneva"/>
                <a:hlinkClick r:id="rId5"/>
              </a:rPr>
              <a:t>www.flaticon.com</a:t>
            </a:r>
            <a:r>
              <a:rPr lang="de-DE" sz="700" b="0" strike="noStrike" spc="-1" dirty="0">
                <a:solidFill>
                  <a:srgbClr val="FFFFFF"/>
                </a:solidFill>
                <a:uFill>
                  <a:solidFill>
                    <a:srgbClr val="FFFFFF"/>
                  </a:solidFill>
                </a:uFill>
                <a:latin typeface="Arial"/>
                <a:ea typeface="Geneva"/>
              </a:rPr>
              <a:t> </a:t>
            </a:r>
            <a:endParaRPr lang="de-DE" sz="1600" b="0" strike="noStrike" spc="-1" dirty="0">
              <a:solidFill>
                <a:srgbClr val="000000"/>
              </a:solidFill>
              <a:uFill>
                <a:solidFill>
                  <a:srgbClr val="FFFFFF"/>
                </a:solidFill>
              </a:uFill>
              <a:latin typeface="Arial"/>
            </a:endParaRPr>
          </a:p>
        </p:txBody>
      </p:sp>
      <p:sp>
        <p:nvSpPr>
          <p:cNvPr id="364" name="CustomShape 6"/>
          <p:cNvSpPr/>
          <p:nvPr/>
        </p:nvSpPr>
        <p:spPr>
          <a:xfrm rot="150000">
            <a:off x="5501880" y="2546640"/>
            <a:ext cx="2826360" cy="17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65" name="Picture 4"/>
          <p:cNvPicPr/>
          <p:nvPr/>
        </p:nvPicPr>
        <p:blipFill>
          <a:blip r:embed="rId6" cstate="email">
            <a:extLst>
              <a:ext uri="{28A0092B-C50C-407E-A947-70E740481C1C}">
                <a14:useLocalDpi xmlns:a14="http://schemas.microsoft.com/office/drawing/2010/main"/>
              </a:ext>
            </a:extLst>
          </a:blip>
          <a:srcRect/>
          <a:stretch/>
        </p:blipFill>
        <p:spPr>
          <a:xfrm rot="150000">
            <a:off x="5452920" y="2449800"/>
            <a:ext cx="2919960" cy="1944720"/>
          </a:xfrm>
          <a:prstGeom prst="rect">
            <a:avLst/>
          </a:prstGeom>
          <a:ln>
            <a:noFill/>
          </a:ln>
        </p:spPr>
      </p:pic>
      <p:sp>
        <p:nvSpPr>
          <p:cNvPr id="366" name="CustomShape 7"/>
          <p:cNvSpPr/>
          <p:nvPr/>
        </p:nvSpPr>
        <p:spPr>
          <a:xfrm>
            <a:off x="6168240" y="5208570"/>
            <a:ext cx="2987640" cy="1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rgbClr val="FFFFFF"/>
                </a:solidFill>
                <a:uFill>
                  <a:solidFill>
                    <a:srgbClr val="FFFFFF"/>
                  </a:solidFill>
                </a:uFill>
                <a:latin typeface="Arial"/>
                <a:ea typeface="Geneva"/>
              </a:rPr>
              <a:t>Foto: „Blitzeinschlag“ unter der Lizenz </a:t>
            </a:r>
            <a:r>
              <a:rPr lang="de-DE" sz="700" b="0" u="sng" strike="noStrike" spc="-1" dirty="0">
                <a:solidFill>
                  <a:srgbClr val="5781BD"/>
                </a:solidFill>
                <a:uFill>
                  <a:solidFill>
                    <a:srgbClr val="FFFFFF"/>
                  </a:solidFill>
                </a:uFill>
                <a:latin typeface="Arial"/>
                <a:ea typeface="Geneva"/>
                <a:hlinkClick r:id="rId7"/>
              </a:rPr>
              <a:t>CC0</a:t>
            </a:r>
            <a:r>
              <a:rPr lang="de-DE" sz="700" b="0" strike="noStrike" spc="-1" dirty="0">
                <a:solidFill>
                  <a:srgbClr val="FFFFFF"/>
                </a:solidFill>
                <a:uFill>
                  <a:solidFill>
                    <a:srgbClr val="FFFFFF"/>
                  </a:solidFill>
                </a:uFill>
                <a:latin typeface="Arial"/>
                <a:ea typeface="Geneva"/>
              </a:rPr>
              <a:t> via </a:t>
            </a:r>
            <a:r>
              <a:rPr lang="de-DE" sz="700" b="0" u="sng" strike="noStrike" spc="-1" dirty="0" err="1">
                <a:solidFill>
                  <a:srgbClr val="5781BD"/>
                </a:solidFill>
                <a:uFill>
                  <a:solidFill>
                    <a:srgbClr val="FFFFFF"/>
                  </a:solidFill>
                </a:uFill>
                <a:latin typeface="Arial"/>
                <a:ea typeface="Geneva"/>
                <a:hlinkClick r:id="rId8"/>
              </a:rPr>
              <a:t>pixybay</a:t>
            </a:r>
            <a:endParaRPr lang="de-DE" sz="1800" b="0" strike="noStrike" spc="-1" dirty="0">
              <a:solidFill>
                <a:srgbClr val="000000"/>
              </a:solidFill>
              <a:uFill>
                <a:solidFill>
                  <a:srgbClr val="FFFFFF"/>
                </a:solidFill>
              </a:uFill>
              <a:latin typeface="Arial"/>
            </a:endParaRPr>
          </a:p>
        </p:txBody>
      </p:sp>
      <p:sp>
        <p:nvSpPr>
          <p:cNvPr id="367" name="CustomShape 8"/>
          <p:cNvSpPr/>
          <p:nvPr/>
        </p:nvSpPr>
        <p:spPr>
          <a:xfrm rot="11085600" flipH="1">
            <a:off x="1896840" y="2376360"/>
            <a:ext cx="1353960" cy="1746360"/>
          </a:xfrm>
          <a:prstGeom prst="foldedCorner">
            <a:avLst>
              <a:gd name="adj" fmla="val 13832"/>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68" name="CustomShape 9"/>
          <p:cNvSpPr/>
          <p:nvPr/>
        </p:nvSpPr>
        <p:spPr>
          <a:xfrm rot="11085600" flipH="1">
            <a:off x="1285560" y="2835000"/>
            <a:ext cx="1383120" cy="1872000"/>
          </a:xfrm>
          <a:prstGeom prst="foldedCorner">
            <a:avLst>
              <a:gd name="adj" fmla="val 20446"/>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69" name="CustomShape 10"/>
          <p:cNvSpPr/>
          <p:nvPr/>
        </p:nvSpPr>
        <p:spPr>
          <a:xfrm rot="11085600" flipH="1">
            <a:off x="1595880" y="2605680"/>
            <a:ext cx="1365480" cy="1775520"/>
          </a:xfrm>
          <a:prstGeom prst="foldedCorner">
            <a:avLst>
              <a:gd name="adj" fmla="val 15704"/>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70" name="Picture 3"/>
          <p:cNvPicPr/>
          <p:nvPr/>
        </p:nvPicPr>
        <p:blipFill>
          <a:blip r:embed="rId9" cstate="email">
            <a:extLst>
              <a:ext uri="{28A0092B-C50C-407E-A947-70E740481C1C}">
                <a14:useLocalDpi xmlns:a14="http://schemas.microsoft.com/office/drawing/2010/main"/>
              </a:ext>
            </a:extLst>
          </a:blip>
          <a:stretch/>
        </p:blipFill>
        <p:spPr>
          <a:xfrm rot="285600">
            <a:off x="940320" y="2212920"/>
            <a:ext cx="2606400" cy="2606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5589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rtlCol="0" anchor="ctr"/>
          <a:lstStyle/>
          <a:p>
            <a:pPr algn="ctr"/>
            <a:endParaRPr lang="de-DE"/>
          </a:p>
        </p:txBody>
      </p:sp>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85807">
            <a:off x="5962007" y="1630459"/>
            <a:ext cx="2666661" cy="1631909"/>
          </a:xfrm>
          <a:prstGeom prst="rect">
            <a:avLst/>
          </a:prstGeom>
        </p:spPr>
      </p:pic>
      <p:pic>
        <p:nvPicPr>
          <p:cNvPr id="102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55429">
            <a:off x="1583102" y="3498773"/>
            <a:ext cx="2666661" cy="16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1447228">
            <a:off x="4511750" y="3499205"/>
            <a:ext cx="2663198" cy="163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45821">
            <a:off x="338768" y="1630459"/>
            <a:ext cx="2665861" cy="1623126"/>
          </a:xfrm>
          <a:prstGeom prst="rect">
            <a:avLst/>
          </a:prstGeom>
        </p:spPr>
      </p:pic>
      <p:sp>
        <p:nvSpPr>
          <p:cNvPr id="9" name="CustomShape 2"/>
          <p:cNvSpPr/>
          <p:nvPr/>
        </p:nvSpPr>
        <p:spPr>
          <a:xfrm>
            <a:off x="2195736" y="397800"/>
            <a:ext cx="4752528"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4000" b="0" strike="noStrike" spc="-1" dirty="0" err="1" smtClean="0">
                <a:solidFill>
                  <a:srgbClr val="FFFFFF"/>
                </a:solidFill>
                <a:uFill>
                  <a:solidFill>
                    <a:srgbClr val="FFFFFF"/>
                  </a:solidFill>
                </a:uFill>
                <a:latin typeface="Century Gothic" panose="020B0502020202020204" pitchFamily="34" charset="0"/>
                <a:ea typeface="Geneva"/>
              </a:rPr>
              <a:t>Lesson</a:t>
            </a:r>
            <a:r>
              <a:rPr lang="de-DE" sz="4000" b="0" strike="noStrike" spc="-1" dirty="0" smtClean="0">
                <a:solidFill>
                  <a:srgbClr val="FFFFFF"/>
                </a:solidFill>
                <a:uFill>
                  <a:solidFill>
                    <a:srgbClr val="FFFFFF"/>
                  </a:solidFill>
                </a:uFill>
                <a:latin typeface="Century Gothic" panose="020B0502020202020204" pitchFamily="34" charset="0"/>
                <a:ea typeface="Geneva"/>
              </a:rPr>
              <a:t> </a:t>
            </a:r>
            <a:r>
              <a:rPr lang="de-DE" sz="4000" b="0" strike="noStrike" spc="-1" dirty="0" err="1" smtClean="0">
                <a:solidFill>
                  <a:srgbClr val="FFFFFF"/>
                </a:solidFill>
                <a:uFill>
                  <a:solidFill>
                    <a:srgbClr val="FFFFFF"/>
                  </a:solidFill>
                </a:uFill>
                <a:latin typeface="Century Gothic" panose="020B0502020202020204" pitchFamily="34" charset="0"/>
                <a:ea typeface="Geneva"/>
              </a:rPr>
              <a:t>Learned</a:t>
            </a:r>
            <a:endParaRPr lang="de-DE" sz="1800" b="0" strike="noStrike" spc="-1" dirty="0">
              <a:solidFill>
                <a:srgbClr val="000000"/>
              </a:solidFill>
              <a:uFill>
                <a:solidFill>
                  <a:srgbClr val="FFFFFF"/>
                </a:solidFill>
              </a:uFill>
              <a:latin typeface="Century Gothic" panose="020B0502020202020204" pitchFamily="34" charset="0"/>
            </a:endParaRPr>
          </a:p>
        </p:txBody>
      </p:sp>
      <p:pic>
        <p:nvPicPr>
          <p:cNvPr id="7" name="Grafik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71232" y="1601636"/>
            <a:ext cx="2715142" cy="1658914"/>
          </a:xfrm>
          <a:prstGeom prst="rect">
            <a:avLst/>
          </a:prstGeom>
        </p:spPr>
      </p:pic>
    </p:spTree>
    <p:extLst>
      <p:ext uri="{BB962C8B-B14F-4D97-AF65-F5344CB8AC3E}">
        <p14:creationId xmlns:p14="http://schemas.microsoft.com/office/powerpoint/2010/main" val="2611316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7732" y="1577112"/>
            <a:ext cx="8424936" cy="4308872"/>
          </a:xfrm>
          <a:prstGeom prst="rect">
            <a:avLst/>
          </a:prstGeom>
          <a:noFill/>
        </p:spPr>
        <p:txBody>
          <a:bodyPr wrap="square" rtlCol="0">
            <a:spAutoFit/>
          </a:bodyPr>
          <a:lstStyle/>
          <a:p>
            <a:pPr marL="180975" indent="-180975">
              <a:spcAft>
                <a:spcPts val="600"/>
              </a:spcAft>
            </a:pPr>
            <a:r>
              <a:rPr lang="de-DE" sz="1100" dirty="0" err="1" smtClean="0"/>
              <a:t>Graebig</a:t>
            </a:r>
            <a:r>
              <a:rPr lang="de-DE" sz="1100" dirty="0" smtClean="0"/>
              <a:t> M, </a:t>
            </a:r>
            <a:r>
              <a:rPr lang="de-DE" sz="1100" dirty="0" err="1" smtClean="0"/>
              <a:t>Jennerich</a:t>
            </a:r>
            <a:r>
              <a:rPr lang="de-DE" sz="1100" dirty="0" smtClean="0"/>
              <a:t>-Wünsche A, </a:t>
            </a:r>
            <a:r>
              <a:rPr lang="de-DE" sz="1100" dirty="0"/>
              <a:t>&amp; </a:t>
            </a:r>
            <a:r>
              <a:rPr lang="de-DE" sz="1100" dirty="0" smtClean="0"/>
              <a:t>Engel E </a:t>
            </a:r>
            <a:r>
              <a:rPr lang="de-DE" sz="1100" dirty="0"/>
              <a:t>(2011</a:t>
            </a:r>
            <a:r>
              <a:rPr lang="de-DE" sz="1100" dirty="0" smtClean="0"/>
              <a:t>) </a:t>
            </a:r>
            <a:r>
              <a:rPr lang="de-DE" sz="1100" i="1" dirty="0"/>
              <a:t>Wie aus Ideen Präsentationen werden</a:t>
            </a:r>
            <a:r>
              <a:rPr lang="de-DE" sz="1100" dirty="0"/>
              <a:t>. </a:t>
            </a:r>
            <a:r>
              <a:rPr lang="de-DE" sz="1100" dirty="0" smtClean="0"/>
              <a:t>München: Springe-Verlag</a:t>
            </a:r>
          </a:p>
          <a:p>
            <a:pPr marL="180975" indent="-180975">
              <a:spcAft>
                <a:spcPts val="600"/>
              </a:spcAft>
            </a:pPr>
            <a:r>
              <a:rPr lang="de-DE" sz="1100" dirty="0" smtClean="0">
                <a:ea typeface="Times New Roman"/>
                <a:cs typeface="Times New Roman"/>
              </a:rPr>
              <a:t>Grass B, </a:t>
            </a:r>
            <a:r>
              <a:rPr lang="de-DE" sz="1100" dirty="0" err="1" smtClean="0">
                <a:ea typeface="Times New Roman"/>
                <a:cs typeface="Times New Roman"/>
              </a:rPr>
              <a:t>Ant</a:t>
            </a:r>
            <a:r>
              <a:rPr lang="de-DE" sz="1100" dirty="0" smtClean="0">
                <a:ea typeface="Times New Roman"/>
                <a:cs typeface="Times New Roman"/>
              </a:rPr>
              <a:t> M, Chamberlain JR </a:t>
            </a:r>
            <a:r>
              <a:rPr lang="de-DE" sz="1100" dirty="0">
                <a:ea typeface="Times New Roman"/>
                <a:cs typeface="Times New Roman"/>
              </a:rPr>
              <a:t>&amp; </a:t>
            </a:r>
            <a:r>
              <a:rPr lang="de-DE" sz="1100" dirty="0" err="1">
                <a:ea typeface="Times New Roman"/>
                <a:cs typeface="Times New Roman"/>
              </a:rPr>
              <a:t>Rörig</a:t>
            </a:r>
            <a:r>
              <a:rPr lang="de-DE" sz="1100" dirty="0">
                <a:ea typeface="Times New Roman"/>
                <a:cs typeface="Times New Roman"/>
              </a:rPr>
              <a:t> </a:t>
            </a:r>
            <a:r>
              <a:rPr lang="de-DE" sz="1100" dirty="0" smtClean="0">
                <a:ea typeface="Times New Roman"/>
                <a:cs typeface="Times New Roman"/>
              </a:rPr>
              <a:t>H (2008) </a:t>
            </a:r>
            <a:r>
              <a:rPr lang="de-DE" sz="1100" i="1" dirty="0">
                <a:ea typeface="Times New Roman"/>
                <a:cs typeface="Times New Roman"/>
              </a:rPr>
              <a:t>Schritt für Schritt zur erfolgreichen </a:t>
            </a:r>
            <a:r>
              <a:rPr lang="de-DE" sz="1100" i="1" dirty="0" smtClean="0">
                <a:ea typeface="Times New Roman"/>
                <a:cs typeface="Times New Roman"/>
              </a:rPr>
              <a:t>Präsentation. München: </a:t>
            </a:r>
            <a:r>
              <a:rPr lang="de-DE" sz="1100" dirty="0" smtClean="0">
                <a:ea typeface="Times New Roman"/>
                <a:cs typeface="Times New Roman"/>
              </a:rPr>
              <a:t>Springer-Verlag</a:t>
            </a:r>
            <a:endParaRPr lang="de-DE" sz="1100" dirty="0">
              <a:ea typeface="Times New Roman"/>
              <a:cs typeface="Times New Roman"/>
            </a:endParaRPr>
          </a:p>
          <a:p>
            <a:pPr marL="180975" indent="-180975">
              <a:spcAft>
                <a:spcPts val="600"/>
              </a:spcAft>
            </a:pPr>
            <a:r>
              <a:rPr lang="de-DE" sz="1100" dirty="0" smtClean="0"/>
              <a:t>Hey B </a:t>
            </a:r>
            <a:r>
              <a:rPr lang="de-DE" sz="1100" dirty="0"/>
              <a:t>(2011</a:t>
            </a:r>
            <a:r>
              <a:rPr lang="de-DE" sz="1100" dirty="0" smtClean="0"/>
              <a:t>) </a:t>
            </a:r>
            <a:r>
              <a:rPr lang="de-DE" sz="1100" i="1" dirty="0"/>
              <a:t>Präsentieren in Wissenschaft und Forschung</a:t>
            </a:r>
            <a:r>
              <a:rPr lang="de-DE" sz="1100" dirty="0"/>
              <a:t>. </a:t>
            </a:r>
            <a:r>
              <a:rPr lang="de-DE" sz="1100" dirty="0" smtClean="0"/>
              <a:t>München: Springer-Verlag</a:t>
            </a:r>
          </a:p>
          <a:p>
            <a:pPr marL="180975" indent="-180975">
              <a:spcAft>
                <a:spcPts val="600"/>
              </a:spcAft>
            </a:pPr>
            <a:r>
              <a:rPr lang="en-US" sz="1100" dirty="0" err="1" smtClean="0"/>
              <a:t>Holzl</a:t>
            </a:r>
            <a:r>
              <a:rPr lang="en-US" sz="1100" dirty="0" smtClean="0"/>
              <a:t> J </a:t>
            </a:r>
            <a:r>
              <a:rPr lang="en-US" sz="1100" dirty="0"/>
              <a:t>(1997) Twelve tips for effective PowerPoint presentations for the technologically </a:t>
            </a:r>
            <a:r>
              <a:rPr lang="en-US" sz="1100" dirty="0" smtClean="0"/>
              <a:t>challenged. </a:t>
            </a:r>
            <a:r>
              <a:rPr lang="en-US" sz="1100" dirty="0"/>
              <a:t>Medical </a:t>
            </a:r>
            <a:r>
              <a:rPr lang="en-US" sz="1100" dirty="0" smtClean="0"/>
              <a:t>Teacher. </a:t>
            </a:r>
            <a:r>
              <a:rPr lang="en-US" sz="1100" dirty="0"/>
              <a:t>19:3, </a:t>
            </a:r>
            <a:r>
              <a:rPr lang="en-US" sz="1100" dirty="0" smtClean="0"/>
              <a:t>175-179   </a:t>
            </a:r>
            <a:endParaRPr lang="de-DE" sz="1100" dirty="0" smtClean="0"/>
          </a:p>
          <a:p>
            <a:pPr marL="180975" indent="-180975">
              <a:spcAft>
                <a:spcPts val="600"/>
              </a:spcAft>
            </a:pPr>
            <a:r>
              <a:rPr lang="de-DE" sz="1100" dirty="0">
                <a:cs typeface="Times New Roman"/>
              </a:rPr>
              <a:t>Issa </a:t>
            </a:r>
            <a:r>
              <a:rPr lang="de-DE" sz="1100" dirty="0" smtClean="0">
                <a:cs typeface="Times New Roman"/>
              </a:rPr>
              <a:t>N, Mayer RE, Schuller M, Wang E, Shapiro MB, </a:t>
            </a:r>
            <a:r>
              <a:rPr lang="de-DE" sz="1100" dirty="0" err="1" smtClean="0">
                <a:cs typeface="Times New Roman"/>
              </a:rPr>
              <a:t>DaRosa</a:t>
            </a:r>
            <a:r>
              <a:rPr lang="de-DE" sz="1100" dirty="0" smtClean="0">
                <a:cs typeface="Times New Roman"/>
              </a:rPr>
              <a:t> DA (2013</a:t>
            </a:r>
            <a:r>
              <a:rPr lang="de-DE" sz="1100" dirty="0">
                <a:cs typeface="Times New Roman"/>
              </a:rPr>
              <a:t>) </a:t>
            </a:r>
            <a:r>
              <a:rPr lang="de-DE" sz="1100" i="1" dirty="0">
                <a:cs typeface="Times New Roman"/>
              </a:rPr>
              <a:t>Teaching </a:t>
            </a:r>
            <a:r>
              <a:rPr lang="de-DE" sz="1100" i="1" dirty="0" err="1">
                <a:cs typeface="Times New Roman"/>
              </a:rPr>
              <a:t>for</a:t>
            </a:r>
            <a:r>
              <a:rPr lang="de-DE" sz="1100" i="1" dirty="0">
                <a:cs typeface="Times New Roman"/>
              </a:rPr>
              <a:t> Understanding in Medical </a:t>
            </a:r>
            <a:r>
              <a:rPr lang="de-DE" sz="1100" i="1" dirty="0" err="1">
                <a:cs typeface="Times New Roman"/>
              </a:rPr>
              <a:t>Classroom</a:t>
            </a:r>
            <a:r>
              <a:rPr lang="de-DE" sz="1100" i="1" dirty="0">
                <a:cs typeface="Times New Roman"/>
              </a:rPr>
              <a:t> </a:t>
            </a:r>
            <a:r>
              <a:rPr lang="de-DE" sz="1100" i="1" dirty="0" err="1">
                <a:cs typeface="Times New Roman"/>
              </a:rPr>
              <a:t>using</a:t>
            </a:r>
            <a:r>
              <a:rPr lang="de-DE" sz="1100" i="1" dirty="0">
                <a:cs typeface="Times New Roman"/>
              </a:rPr>
              <a:t> Multimedia Design </a:t>
            </a:r>
            <a:r>
              <a:rPr lang="de-DE" sz="1100" i="1" dirty="0" err="1" smtClean="0">
                <a:cs typeface="Times New Roman"/>
              </a:rPr>
              <a:t>Principles</a:t>
            </a:r>
            <a:r>
              <a:rPr lang="de-DE" sz="1100" dirty="0" smtClean="0">
                <a:cs typeface="Times New Roman"/>
              </a:rPr>
              <a:t>. Medical Education. 47: 388-396  </a:t>
            </a:r>
            <a:endParaRPr lang="de-DE" sz="1100" dirty="0" smtClean="0"/>
          </a:p>
          <a:p>
            <a:pPr marL="180975" indent="-180975">
              <a:spcAft>
                <a:spcPts val="600"/>
              </a:spcAft>
            </a:pPr>
            <a:r>
              <a:rPr lang="de-DE" sz="1100" dirty="0" err="1" smtClean="0"/>
              <a:t>Jadin</a:t>
            </a:r>
            <a:r>
              <a:rPr lang="de-DE" sz="1100" dirty="0"/>
              <a:t> </a:t>
            </a:r>
            <a:r>
              <a:rPr lang="de-DE" sz="1100" dirty="0" smtClean="0"/>
              <a:t>T (2013) Multimedia und Gedächtnis – Kognitionspsychologische Sicht auf das Lernen mit Technologien. In: Lehrbuch für Lernen und Lehren mit Technologien. M. Ebner und S. Schön (</a:t>
            </a:r>
            <a:r>
              <a:rPr lang="de-DE" sz="1100" dirty="0" err="1" smtClean="0"/>
              <a:t>Hrsg</a:t>
            </a:r>
            <a:r>
              <a:rPr lang="de-DE" sz="1100" dirty="0" smtClean="0"/>
              <a:t>). veröffentlicht unter der Creative </a:t>
            </a:r>
            <a:r>
              <a:rPr lang="de-DE" sz="1100" dirty="0" err="1" smtClean="0"/>
              <a:t>Commons</a:t>
            </a:r>
            <a:r>
              <a:rPr lang="de-DE" sz="1100" dirty="0" smtClean="0"/>
              <a:t> Lizenz CC BY-SA im Lehrbuch für Lernen und Lehren mit Technologien</a:t>
            </a:r>
          </a:p>
          <a:p>
            <a:pPr marL="180975" indent="-180975">
              <a:spcAft>
                <a:spcPts val="600"/>
              </a:spcAft>
            </a:pPr>
            <a:r>
              <a:rPr lang="de-DE" sz="1100" dirty="0" smtClean="0"/>
              <a:t>Kroeber-Riel W (1996) </a:t>
            </a:r>
            <a:r>
              <a:rPr lang="de-DE" sz="1100" i="1" dirty="0" smtClean="0"/>
              <a:t>Bildkommunikation. </a:t>
            </a:r>
            <a:r>
              <a:rPr lang="de-DE" sz="1100" i="1" dirty="0" err="1" smtClean="0"/>
              <a:t>Imagerystrategien</a:t>
            </a:r>
            <a:r>
              <a:rPr lang="de-DE" sz="1100" i="1" dirty="0" smtClean="0"/>
              <a:t> für </a:t>
            </a:r>
            <a:r>
              <a:rPr lang="de-DE" sz="1100" i="1" dirty="0"/>
              <a:t>die Werbung. </a:t>
            </a:r>
            <a:r>
              <a:rPr lang="en-US" sz="1100" dirty="0" err="1"/>
              <a:t>München</a:t>
            </a:r>
            <a:r>
              <a:rPr lang="en-US" sz="1100" dirty="0"/>
              <a:t>: </a:t>
            </a:r>
            <a:r>
              <a:rPr lang="en-US" sz="1100" dirty="0" err="1"/>
              <a:t>Verlag</a:t>
            </a:r>
            <a:r>
              <a:rPr lang="en-US" sz="1100" dirty="0"/>
              <a:t> Franz </a:t>
            </a:r>
            <a:r>
              <a:rPr lang="en-US" sz="1100" dirty="0" err="1" smtClean="0"/>
              <a:t>Vahle</a:t>
            </a:r>
            <a:endParaRPr lang="de-DE" sz="1100" dirty="0" smtClean="0"/>
          </a:p>
          <a:p>
            <a:pPr marL="180975" indent="-180975">
              <a:spcAft>
                <a:spcPts val="600"/>
              </a:spcAft>
            </a:pPr>
            <a:r>
              <a:rPr lang="en-US" sz="1100" dirty="0" smtClean="0"/>
              <a:t>Laidlaw JM </a:t>
            </a:r>
            <a:r>
              <a:rPr lang="en-US" sz="1100" dirty="0"/>
              <a:t>(1987</a:t>
            </a:r>
            <a:r>
              <a:rPr lang="en-US" sz="1100" dirty="0" smtClean="0"/>
              <a:t>) </a:t>
            </a:r>
            <a:r>
              <a:rPr lang="en-US" sz="1100" dirty="0"/>
              <a:t>Twelve tips on preparing 35 mm slides</a:t>
            </a:r>
            <a:r>
              <a:rPr lang="en-US" sz="1100" dirty="0" smtClean="0"/>
              <a:t>. </a:t>
            </a:r>
            <a:r>
              <a:rPr lang="de-DE" sz="1100" i="1" dirty="0"/>
              <a:t>Medical </a:t>
            </a:r>
            <a:r>
              <a:rPr lang="de-DE" sz="1100" i="1" dirty="0" err="1"/>
              <a:t>teacher</a:t>
            </a:r>
            <a:r>
              <a:rPr lang="de-DE" sz="1100" dirty="0"/>
              <a:t>, </a:t>
            </a:r>
            <a:r>
              <a:rPr lang="de-DE" sz="1100" i="1" dirty="0"/>
              <a:t>9</a:t>
            </a:r>
            <a:r>
              <a:rPr lang="de-DE" sz="1100" dirty="0"/>
              <a:t>(4), 389-393</a:t>
            </a:r>
            <a:r>
              <a:rPr lang="de-DE" sz="1100" dirty="0" smtClean="0"/>
              <a:t>.</a:t>
            </a:r>
            <a:endParaRPr lang="de-DE" sz="1100" dirty="0"/>
          </a:p>
          <a:p>
            <a:pPr marL="180975" indent="-180975">
              <a:spcAft>
                <a:spcPts val="600"/>
              </a:spcAft>
            </a:pPr>
            <a:r>
              <a:rPr lang="de-DE" sz="1100" dirty="0" smtClean="0"/>
              <a:t>Mayer RE </a:t>
            </a:r>
            <a:r>
              <a:rPr lang="de-DE" sz="1100" dirty="0"/>
              <a:t>(2005</a:t>
            </a:r>
            <a:r>
              <a:rPr lang="de-DE" sz="1100" dirty="0" smtClean="0"/>
              <a:t>) </a:t>
            </a:r>
            <a:r>
              <a:rPr lang="de-DE" sz="1100" i="1" dirty="0"/>
              <a:t>The Cambridge Handbook </a:t>
            </a:r>
            <a:r>
              <a:rPr lang="de-DE" sz="1100" i="1" dirty="0" err="1"/>
              <a:t>of</a:t>
            </a:r>
            <a:r>
              <a:rPr lang="de-DE" sz="1100" i="1" dirty="0"/>
              <a:t> Multimedia Learning. </a:t>
            </a:r>
            <a:r>
              <a:rPr lang="de-DE" sz="1100" dirty="0"/>
              <a:t>New </a:t>
            </a:r>
            <a:r>
              <a:rPr lang="de-DE" sz="1100" dirty="0" smtClean="0"/>
              <a:t>York: Cambridge </a:t>
            </a:r>
            <a:r>
              <a:rPr lang="de-DE" sz="1100" dirty="0"/>
              <a:t>University </a:t>
            </a:r>
            <a:r>
              <a:rPr lang="de-DE" sz="1100" dirty="0" smtClean="0"/>
              <a:t>Press</a:t>
            </a:r>
            <a:endParaRPr lang="en-US" sz="1100" dirty="0" smtClean="0">
              <a:latin typeface="+mj-lt"/>
            </a:endParaRPr>
          </a:p>
          <a:p>
            <a:pPr marL="180975" indent="-180975">
              <a:spcAft>
                <a:spcPts val="600"/>
              </a:spcAft>
            </a:pPr>
            <a:r>
              <a:rPr lang="en-US" sz="1100" dirty="0" smtClean="0">
                <a:latin typeface="+mj-lt"/>
              </a:rPr>
              <a:t>Mayer RE </a:t>
            </a:r>
            <a:r>
              <a:rPr lang="en-US" sz="1100" dirty="0">
                <a:latin typeface="+mj-lt"/>
              </a:rPr>
              <a:t>&amp; Moreno </a:t>
            </a:r>
            <a:r>
              <a:rPr lang="en-US" sz="1100" dirty="0" smtClean="0">
                <a:latin typeface="+mj-lt"/>
              </a:rPr>
              <a:t>R </a:t>
            </a:r>
            <a:r>
              <a:rPr lang="en-US" sz="1100" dirty="0">
                <a:latin typeface="+mj-lt"/>
              </a:rPr>
              <a:t>(2003</a:t>
            </a:r>
            <a:r>
              <a:rPr lang="en-US" sz="1100" dirty="0" smtClean="0">
                <a:latin typeface="+mj-lt"/>
              </a:rPr>
              <a:t>) </a:t>
            </a:r>
            <a:r>
              <a:rPr lang="en-US" sz="1100" i="1" dirty="0">
                <a:latin typeface="+mj-lt"/>
              </a:rPr>
              <a:t>Nine Ways to Reduce Cognitive Load in Multimedia Learning</a:t>
            </a:r>
            <a:r>
              <a:rPr lang="en-US" sz="1100" dirty="0">
                <a:latin typeface="+mj-lt"/>
              </a:rPr>
              <a:t>. </a:t>
            </a:r>
            <a:r>
              <a:rPr lang="en-US" sz="1100" dirty="0" smtClean="0">
                <a:latin typeface="+mj-lt"/>
              </a:rPr>
              <a:t>Educational Psychologist 38:1</a:t>
            </a:r>
            <a:r>
              <a:rPr lang="en-US" sz="1100" dirty="0">
                <a:latin typeface="+mj-lt"/>
              </a:rPr>
              <a:t>, </a:t>
            </a:r>
            <a:r>
              <a:rPr lang="en-US" sz="1100" dirty="0" smtClean="0">
                <a:latin typeface="+mj-lt"/>
              </a:rPr>
              <a:t>43-52</a:t>
            </a:r>
          </a:p>
          <a:p>
            <a:pPr marL="180975" indent="-180975">
              <a:spcAft>
                <a:spcPts val="600"/>
              </a:spcAft>
            </a:pPr>
            <a:r>
              <a:rPr lang="de-DE" sz="1100" dirty="0"/>
              <a:t>Miller </a:t>
            </a:r>
            <a:r>
              <a:rPr lang="de-DE" sz="1100" dirty="0" smtClean="0"/>
              <a:t>GA </a:t>
            </a:r>
            <a:r>
              <a:rPr lang="de-DE" sz="1100" dirty="0"/>
              <a:t>(1956) </a:t>
            </a:r>
            <a:r>
              <a:rPr lang="de-DE" sz="1100" i="1" dirty="0"/>
              <a:t>The </a:t>
            </a:r>
            <a:r>
              <a:rPr lang="de-DE" sz="1100" i="1" dirty="0" err="1"/>
              <a:t>Magical</a:t>
            </a:r>
            <a:r>
              <a:rPr lang="de-DE" sz="1100" i="1" dirty="0"/>
              <a:t> </a:t>
            </a:r>
            <a:r>
              <a:rPr lang="de-DE" sz="1100" i="1" dirty="0" err="1"/>
              <a:t>Number</a:t>
            </a:r>
            <a:r>
              <a:rPr lang="de-DE" sz="1100" i="1" dirty="0"/>
              <a:t> Seven, Plus  </a:t>
            </a:r>
            <a:r>
              <a:rPr lang="de-DE" sz="1100" i="1" dirty="0" err="1"/>
              <a:t>or</a:t>
            </a:r>
            <a:r>
              <a:rPr lang="de-DE" sz="1100" i="1" dirty="0"/>
              <a:t> Minus </a:t>
            </a:r>
            <a:r>
              <a:rPr lang="de-DE" sz="1100" i="1" dirty="0" err="1"/>
              <a:t>Two</a:t>
            </a:r>
            <a:r>
              <a:rPr lang="de-DE" sz="1100" i="1" dirty="0"/>
              <a:t>. </a:t>
            </a:r>
            <a:r>
              <a:rPr lang="de-DE" sz="1100" i="1" dirty="0" err="1"/>
              <a:t>Some</a:t>
            </a:r>
            <a:r>
              <a:rPr lang="de-DE" sz="1100" i="1" dirty="0"/>
              <a:t> Limits on </a:t>
            </a:r>
            <a:r>
              <a:rPr lang="de-DE" sz="1100" i="1" dirty="0" err="1"/>
              <a:t>Our</a:t>
            </a:r>
            <a:r>
              <a:rPr lang="de-DE" sz="1100" i="1" dirty="0"/>
              <a:t> </a:t>
            </a:r>
            <a:r>
              <a:rPr lang="de-DE" sz="1100" i="1" dirty="0" err="1"/>
              <a:t>Capacity</a:t>
            </a:r>
            <a:r>
              <a:rPr lang="de-DE" sz="1100" i="1" dirty="0"/>
              <a:t> </a:t>
            </a:r>
            <a:r>
              <a:rPr lang="de-DE" sz="1100" i="1" dirty="0" err="1"/>
              <a:t>for</a:t>
            </a:r>
            <a:r>
              <a:rPr lang="de-DE" sz="1100" i="1" dirty="0"/>
              <a:t> Processing Information. </a:t>
            </a:r>
            <a:r>
              <a:rPr lang="de-DE" sz="1100" dirty="0"/>
              <a:t>Psychological Review. Vol. 101, </a:t>
            </a:r>
            <a:r>
              <a:rPr lang="de-DE" sz="1100" dirty="0" err="1"/>
              <a:t>No</a:t>
            </a:r>
            <a:r>
              <a:rPr lang="de-DE" sz="1100" dirty="0"/>
              <a:t>. 2, </a:t>
            </a:r>
            <a:r>
              <a:rPr lang="de-DE" sz="1100" dirty="0" smtClean="0"/>
              <a:t>343-35</a:t>
            </a:r>
            <a:endParaRPr lang="en-US" sz="1100" dirty="0" smtClean="0">
              <a:latin typeface="+mj-lt"/>
            </a:endParaRPr>
          </a:p>
          <a:p>
            <a:pPr marL="180975" indent="-180975">
              <a:spcAft>
                <a:spcPts val="600"/>
              </a:spcAft>
            </a:pPr>
            <a:r>
              <a:rPr lang="de-DE" sz="1100" dirty="0" err="1" smtClean="0"/>
              <a:t>Niegemann</a:t>
            </a:r>
            <a:r>
              <a:rPr lang="de-DE" sz="1100" dirty="0" smtClean="0"/>
              <a:t> HM, Domagk S, Hessel S, Hein A, </a:t>
            </a:r>
            <a:r>
              <a:rPr lang="de-DE" sz="1100" dirty="0" err="1" smtClean="0"/>
              <a:t>Hupfer</a:t>
            </a:r>
            <a:r>
              <a:rPr lang="de-DE" sz="1100" dirty="0" smtClean="0"/>
              <a:t> M &amp; Zobel A (2008) </a:t>
            </a:r>
            <a:r>
              <a:rPr lang="de-DE" sz="1100" i="1" dirty="0" smtClean="0"/>
              <a:t>Kompendium: </a:t>
            </a:r>
            <a:r>
              <a:rPr lang="de-DE" sz="1100" i="1" dirty="0"/>
              <a:t>Multimediales </a:t>
            </a:r>
            <a:r>
              <a:rPr lang="de-DE" sz="1100" i="1" dirty="0" smtClean="0"/>
              <a:t>Lernen. </a:t>
            </a:r>
            <a:r>
              <a:rPr lang="de-DE" sz="1100" dirty="0" smtClean="0"/>
              <a:t>S. 45-60. Berlin Heidelberg: Springer-Verlag </a:t>
            </a:r>
          </a:p>
          <a:p>
            <a:pPr marL="180975" indent="-180975">
              <a:spcAft>
                <a:spcPts val="600"/>
              </a:spcAft>
            </a:pPr>
            <a:r>
              <a:rPr lang="de-DE" sz="1100" dirty="0" smtClean="0">
                <a:cs typeface="Times New Roman"/>
              </a:rPr>
              <a:t>Reynolds G </a:t>
            </a:r>
            <a:r>
              <a:rPr lang="de-DE" sz="1100" dirty="0">
                <a:cs typeface="Times New Roman"/>
              </a:rPr>
              <a:t>(</a:t>
            </a:r>
            <a:r>
              <a:rPr lang="de-DE" sz="1100" dirty="0" smtClean="0">
                <a:cs typeface="Times New Roman"/>
              </a:rPr>
              <a:t>2011) </a:t>
            </a:r>
            <a:r>
              <a:rPr lang="de-DE" sz="1100" i="1" dirty="0">
                <a:cs typeface="Times New Roman"/>
              </a:rPr>
              <a:t>Simple </a:t>
            </a:r>
            <a:r>
              <a:rPr lang="de-DE" sz="1100" i="1" dirty="0" err="1">
                <a:cs typeface="Times New Roman"/>
              </a:rPr>
              <a:t>Ideas</a:t>
            </a:r>
            <a:r>
              <a:rPr lang="de-DE" sz="1100" i="1" dirty="0">
                <a:cs typeface="Times New Roman"/>
              </a:rPr>
              <a:t> on </a:t>
            </a:r>
            <a:r>
              <a:rPr lang="de-DE" sz="1100" i="1" dirty="0" err="1">
                <a:cs typeface="Times New Roman"/>
              </a:rPr>
              <a:t>Presentation</a:t>
            </a:r>
            <a:r>
              <a:rPr lang="de-DE" sz="1100" i="1" dirty="0">
                <a:cs typeface="Times New Roman"/>
              </a:rPr>
              <a:t> Design </a:t>
            </a:r>
            <a:r>
              <a:rPr lang="de-DE" sz="1100" i="1" dirty="0" err="1">
                <a:cs typeface="Times New Roman"/>
              </a:rPr>
              <a:t>and</a:t>
            </a:r>
            <a:r>
              <a:rPr lang="de-DE" sz="1100" i="1" dirty="0">
                <a:cs typeface="Times New Roman"/>
              </a:rPr>
              <a:t> </a:t>
            </a:r>
            <a:r>
              <a:rPr lang="de-DE" sz="1100" i="1" dirty="0" err="1" smtClean="0">
                <a:cs typeface="Times New Roman"/>
              </a:rPr>
              <a:t>Delivery</a:t>
            </a:r>
            <a:r>
              <a:rPr lang="de-DE" sz="1100" i="1" dirty="0" smtClean="0">
                <a:cs typeface="Times New Roman"/>
              </a:rPr>
              <a:t> (2nd </a:t>
            </a:r>
            <a:r>
              <a:rPr lang="de-DE" sz="1100" i="1" dirty="0" err="1" smtClean="0">
                <a:cs typeface="Times New Roman"/>
              </a:rPr>
              <a:t>revised</a:t>
            </a:r>
            <a:r>
              <a:rPr lang="de-DE" sz="1100" i="1" dirty="0" smtClean="0">
                <a:cs typeface="Times New Roman"/>
              </a:rPr>
              <a:t> </a:t>
            </a:r>
            <a:r>
              <a:rPr lang="de-DE" sz="1100" i="1" dirty="0" err="1" smtClean="0">
                <a:cs typeface="Times New Roman"/>
              </a:rPr>
              <a:t>edition</a:t>
            </a:r>
            <a:r>
              <a:rPr lang="de-DE" sz="1100" i="1" dirty="0" smtClean="0">
                <a:cs typeface="Times New Roman"/>
              </a:rPr>
              <a:t>). </a:t>
            </a:r>
            <a:r>
              <a:rPr lang="de-DE" sz="1100" dirty="0" smtClean="0">
                <a:cs typeface="Times New Roman"/>
              </a:rPr>
              <a:t>San Francisco: </a:t>
            </a:r>
            <a:r>
              <a:rPr lang="de-DE" sz="1100" dirty="0"/>
              <a:t>New Riders</a:t>
            </a:r>
            <a:endParaRPr lang="de-DE" sz="1100" dirty="0">
              <a:cs typeface="Times New Roman"/>
            </a:endParaRPr>
          </a:p>
          <a:p>
            <a:pPr marL="180975" indent="-180975">
              <a:spcAft>
                <a:spcPts val="600"/>
              </a:spcAft>
            </a:pPr>
            <a:r>
              <a:rPr lang="de-DE" sz="1100" dirty="0" smtClean="0"/>
              <a:t>Williams R, </a:t>
            </a:r>
            <a:r>
              <a:rPr lang="de-DE" sz="1100" dirty="0"/>
              <a:t>&amp; </a:t>
            </a:r>
            <a:r>
              <a:rPr lang="de-DE" sz="1100" dirty="0" smtClean="0"/>
              <a:t>Tollet J </a:t>
            </a:r>
            <a:r>
              <a:rPr lang="de-DE" sz="1100" dirty="0"/>
              <a:t>(2011). </a:t>
            </a:r>
            <a:r>
              <a:rPr lang="de-DE" sz="1100" i="1" dirty="0"/>
              <a:t>Design und Typografie</a:t>
            </a:r>
            <a:r>
              <a:rPr lang="de-DE" sz="1100" dirty="0"/>
              <a:t>. </a:t>
            </a:r>
            <a:r>
              <a:rPr lang="de-DE" sz="1100" dirty="0" smtClean="0"/>
              <a:t>Bonn: Addison-Wesley </a:t>
            </a:r>
            <a:r>
              <a:rPr lang="de-DE" sz="1100" dirty="0"/>
              <a:t>Verlag</a:t>
            </a:r>
            <a:r>
              <a:rPr lang="de-DE" sz="1100" dirty="0" smtClean="0"/>
              <a:t>.</a:t>
            </a:r>
            <a:endParaRPr lang="de-DE" sz="1200" dirty="0">
              <a:latin typeface="+mj-lt"/>
            </a:endParaRPr>
          </a:p>
        </p:txBody>
      </p:sp>
      <p:sp>
        <p:nvSpPr>
          <p:cNvPr id="6" name="CustomShape 2"/>
          <p:cNvSpPr/>
          <p:nvPr/>
        </p:nvSpPr>
        <p:spPr>
          <a:xfrm>
            <a:off x="0" y="548680"/>
            <a:ext cx="9140400" cy="648072"/>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600" b="0" strike="noStrike" spc="-1" dirty="0" smtClean="0">
                <a:solidFill>
                  <a:schemeClr val="bg1"/>
                </a:solidFill>
                <a:uFill>
                  <a:solidFill>
                    <a:srgbClr val="FFFFFF"/>
                  </a:solidFill>
                </a:uFill>
                <a:latin typeface="Arial Black"/>
                <a:ea typeface="Geneva"/>
              </a:rPr>
              <a:t>QUELLEN</a:t>
            </a:r>
            <a:endParaRPr lang="de-DE" sz="1800" b="0" strike="noStrike" spc="-1" dirty="0">
              <a:solidFill>
                <a:schemeClr val="bg1"/>
              </a:solidFill>
              <a:uFill>
                <a:solidFill>
                  <a:srgbClr val="FFFFFF"/>
                </a:solidFill>
              </a:uFill>
              <a:latin typeface="Arial Black"/>
            </a:endParaRPr>
          </a:p>
        </p:txBody>
      </p:sp>
    </p:spTree>
    <p:extLst>
      <p:ext uri="{BB962C8B-B14F-4D97-AF65-F5344CB8AC3E}">
        <p14:creationId xmlns:p14="http://schemas.microsoft.com/office/powerpoint/2010/main" val="1710252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läser, Augen, Vision, Brillen, Technische Dat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3640" cy="5589000"/>
          </a:xfrm>
          <a:prstGeom prst="rect">
            <a:avLst/>
          </a:prstGeom>
          <a:noFill/>
          <a:extLst>
            <a:ext uri="{909E8E84-426E-40DD-AFC4-6F175D3DCCD1}">
              <a14:hiddenFill xmlns:a14="http://schemas.microsoft.com/office/drawing/2010/main">
                <a:solidFill>
                  <a:srgbClr val="FFFFFF"/>
                </a:solidFill>
              </a14:hiddenFill>
            </a:ext>
          </a:extLst>
        </p:spPr>
      </p:pic>
      <p:sp>
        <p:nvSpPr>
          <p:cNvPr id="139" name="CustomShape 1"/>
          <p:cNvSpPr/>
          <p:nvPr/>
        </p:nvSpPr>
        <p:spPr>
          <a:xfrm rot="21421200">
            <a:off x="-68040" y="3494639"/>
            <a:ext cx="5797800" cy="944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0" name="CustomShape 2"/>
          <p:cNvSpPr/>
          <p:nvPr/>
        </p:nvSpPr>
        <p:spPr>
          <a:xfrm rot="21421200">
            <a:off x="-69480" y="4448279"/>
            <a:ext cx="6370920" cy="903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1" name="CustomShape 3"/>
          <p:cNvSpPr/>
          <p:nvPr/>
        </p:nvSpPr>
        <p:spPr>
          <a:xfrm>
            <a:off x="0" y="0"/>
            <a:ext cx="1835280" cy="2276640"/>
          </a:xfrm>
          <a:prstGeom prst="rect">
            <a:avLst/>
          </a:prstGeom>
          <a:solidFill>
            <a:srgbClr val="C1002A"/>
          </a:solidFill>
          <a:ln>
            <a:noFill/>
          </a:ln>
          <a:effectLst>
            <a:outerShdw blurRad="114300" dist="38100" dir="19200000" algn="bl" rotWithShape="0">
              <a:srgbClr val="000000">
                <a:alpha val="69000"/>
              </a:srgbClr>
            </a:outerShdw>
          </a:effectLst>
        </p:spPr>
        <p:style>
          <a:lnRef idx="2">
            <a:schemeClr val="accent1">
              <a:shade val="50000"/>
            </a:schemeClr>
          </a:lnRef>
          <a:fillRef idx="1">
            <a:schemeClr val="accent1"/>
          </a:fillRef>
          <a:effectRef idx="0">
            <a:schemeClr val="accent1"/>
          </a:effectRef>
          <a:fontRef idx="minor"/>
        </p:style>
      </p:sp>
      <p:sp>
        <p:nvSpPr>
          <p:cNvPr id="142" name="CustomShape 4"/>
          <p:cNvSpPr/>
          <p:nvPr/>
        </p:nvSpPr>
        <p:spPr>
          <a:xfrm>
            <a:off x="66240" y="-292680"/>
            <a:ext cx="1703520" cy="283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8000" b="0" strike="noStrike" spc="-1" dirty="0">
                <a:solidFill>
                  <a:srgbClr val="FFFFFF"/>
                </a:solidFill>
                <a:uFill>
                  <a:solidFill>
                    <a:srgbClr val="FFFFFF"/>
                  </a:solidFill>
                </a:uFill>
                <a:latin typeface="Eras Bold ITC"/>
                <a:ea typeface="Geneva"/>
              </a:rPr>
              <a:t>1</a:t>
            </a:r>
            <a:endParaRPr lang="de-DE" sz="1800" b="0" strike="noStrike" spc="-1" dirty="0">
              <a:solidFill>
                <a:srgbClr val="000000"/>
              </a:solidFill>
              <a:uFill>
                <a:solidFill>
                  <a:srgbClr val="FFFFFF"/>
                </a:solidFill>
              </a:uFill>
              <a:latin typeface="Arial"/>
            </a:endParaRPr>
          </a:p>
        </p:txBody>
      </p:sp>
      <p:sp>
        <p:nvSpPr>
          <p:cNvPr id="143" name="CustomShape 5"/>
          <p:cNvSpPr/>
          <p:nvPr/>
        </p:nvSpPr>
        <p:spPr>
          <a:xfrm rot="21410400">
            <a:off x="150120" y="4474919"/>
            <a:ext cx="6030360" cy="851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de-DE" sz="4800" b="0" strike="noStrike" spc="-1" dirty="0" smtClean="0">
                <a:solidFill>
                  <a:srgbClr val="D0EB8A"/>
                </a:solidFill>
                <a:uFill>
                  <a:solidFill>
                    <a:srgbClr val="FFFFFF"/>
                  </a:solidFill>
                </a:uFill>
                <a:latin typeface="Arial Black"/>
                <a:ea typeface="Geneva"/>
              </a:rPr>
              <a:t>LESBARE </a:t>
            </a:r>
            <a:r>
              <a:rPr lang="de-DE" sz="4800" b="0" strike="noStrike" spc="-1" dirty="0">
                <a:solidFill>
                  <a:srgbClr val="D0EB8A"/>
                </a:solidFill>
                <a:uFill>
                  <a:solidFill>
                    <a:srgbClr val="FFFFFF"/>
                  </a:solidFill>
                </a:uFill>
                <a:latin typeface="Arial Black"/>
                <a:ea typeface="Geneva"/>
              </a:rPr>
              <a:t>FOLIEN</a:t>
            </a:r>
            <a:endParaRPr lang="de-DE" sz="1800" b="0" strike="noStrike" spc="-1" dirty="0">
              <a:solidFill>
                <a:srgbClr val="D0EB8A"/>
              </a:solidFill>
              <a:uFill>
                <a:solidFill>
                  <a:srgbClr val="FFFFFF"/>
                </a:solidFill>
              </a:uFill>
              <a:latin typeface="Arial"/>
            </a:endParaRPr>
          </a:p>
        </p:txBody>
      </p:sp>
      <p:sp>
        <p:nvSpPr>
          <p:cNvPr id="144" name="CustomShape 6"/>
          <p:cNvSpPr/>
          <p:nvPr/>
        </p:nvSpPr>
        <p:spPr>
          <a:xfrm rot="21411000">
            <a:off x="67541" y="3566148"/>
            <a:ext cx="5689732" cy="8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4800" b="0" strike="noStrike" spc="-1" dirty="0" smtClean="0">
                <a:solidFill>
                  <a:srgbClr val="FFFFFF"/>
                </a:solidFill>
                <a:uFill>
                  <a:solidFill>
                    <a:srgbClr val="FFFFFF"/>
                  </a:solidFill>
                </a:uFill>
                <a:latin typeface="Arial Black"/>
                <a:ea typeface="Geneva"/>
              </a:rPr>
              <a:t>GESTALTEN </a:t>
            </a:r>
            <a:r>
              <a:rPr lang="de-DE" sz="4800" b="0" strike="noStrike" spc="-1" dirty="0">
                <a:solidFill>
                  <a:srgbClr val="FFFFFF"/>
                </a:solidFill>
                <a:uFill>
                  <a:solidFill>
                    <a:srgbClr val="FFFFFF"/>
                  </a:solidFill>
                </a:uFill>
                <a:latin typeface="Arial Black"/>
                <a:ea typeface="Geneva"/>
              </a:rPr>
              <a:t>SIE</a:t>
            </a:r>
            <a:endParaRPr lang="de-DE" sz="1800" b="0" strike="noStrike" spc="-1" dirty="0">
              <a:solidFill>
                <a:srgbClr val="000000"/>
              </a:solidFill>
              <a:uFill>
                <a:solidFill>
                  <a:srgbClr val="FFFFFF"/>
                </a:solidFill>
              </a:uFill>
              <a:latin typeface="Arial"/>
            </a:endParaRPr>
          </a:p>
        </p:txBody>
      </p:sp>
      <p:sp>
        <p:nvSpPr>
          <p:cNvPr id="11" name="CustomShape 1"/>
          <p:cNvSpPr/>
          <p:nvPr/>
        </p:nvSpPr>
        <p:spPr>
          <a:xfrm>
            <a:off x="5436096" y="5373216"/>
            <a:ext cx="3706104" cy="215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„Gläser Augen Vision Brille“ unter </a:t>
            </a:r>
            <a:r>
              <a:rPr lang="de-DE" sz="700" b="0" strike="noStrike" spc="-1" dirty="0">
                <a:solidFill>
                  <a:schemeClr val="bg1"/>
                </a:solidFill>
                <a:uFill>
                  <a:solidFill>
                    <a:srgbClr val="FFFFFF"/>
                  </a:solidFill>
                </a:uFill>
                <a:latin typeface="Arial"/>
                <a:ea typeface="Geneva"/>
              </a:rPr>
              <a:t>der Lizenz </a:t>
            </a:r>
            <a:r>
              <a:rPr lang="de-DE" sz="700" b="0" u="sng" strike="noStrike" spc="-1" dirty="0">
                <a:solidFill>
                  <a:schemeClr val="bg1"/>
                </a:solidFill>
                <a:uFill>
                  <a:solidFill>
                    <a:srgbClr val="FFFFFF"/>
                  </a:solidFill>
                </a:uFill>
                <a:latin typeface="Arial"/>
                <a:ea typeface="Geneva"/>
                <a:hlinkClick r:id="rId4"/>
              </a:rPr>
              <a:t>CC0</a:t>
            </a:r>
            <a:r>
              <a:rPr lang="de-DE" sz="700" b="0" strike="noStrike" spc="-1" dirty="0">
                <a:solidFill>
                  <a:schemeClr val="bg1"/>
                </a:solidFill>
                <a:uFill>
                  <a:solidFill>
                    <a:srgbClr val="FFFFFF"/>
                  </a:solidFill>
                </a:uFill>
                <a:latin typeface="Arial"/>
                <a:ea typeface="Geneva"/>
                <a:hlinkClick r:id="rId4"/>
              </a:rPr>
              <a:t> </a:t>
            </a:r>
            <a:r>
              <a:rPr lang="de-DE" sz="700" b="0" strike="noStrike" spc="-1" dirty="0">
                <a:solidFill>
                  <a:schemeClr val="bg1"/>
                </a:solidFill>
                <a:uFill>
                  <a:solidFill>
                    <a:srgbClr val="FFFFFF"/>
                  </a:solidFill>
                </a:uFill>
                <a:latin typeface="Arial"/>
                <a:ea typeface="Geneva"/>
              </a:rPr>
              <a:t>via </a:t>
            </a:r>
            <a:r>
              <a:rPr lang="de-DE" sz="700" b="0" u="sng" strike="noStrike" spc="-1" dirty="0">
                <a:solidFill>
                  <a:schemeClr val="bg1"/>
                </a:solidFill>
                <a:uFill>
                  <a:solidFill>
                    <a:srgbClr val="FFFFFF"/>
                  </a:solidFill>
                </a:uFill>
                <a:latin typeface="Arial"/>
                <a:ea typeface="Geneva"/>
                <a:hlinkClick r:id="rId5"/>
              </a:rPr>
              <a:t>pixabay</a:t>
            </a:r>
            <a:endParaRPr lang="de-DE" sz="1600" b="0" strike="noStrike" spc="-1" dirty="0">
              <a:solidFill>
                <a:schemeClr val="bg1"/>
              </a:solidFill>
              <a:uFill>
                <a:solidFill>
                  <a:srgbClr val="FFFFFF"/>
                </a:solidFill>
              </a:uFill>
              <a:latin typeface="Arial"/>
            </a:endParaRPr>
          </a:p>
        </p:txBody>
      </p:sp>
    </p:spTree>
    <p:extLst>
      <p:ext uri="{BB962C8B-B14F-4D97-AF65-F5344CB8AC3E}">
        <p14:creationId xmlns:p14="http://schemas.microsoft.com/office/powerpoint/2010/main" val="41739041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47" name="CustomShape 2"/>
          <p:cNvSpPr/>
          <p:nvPr/>
        </p:nvSpPr>
        <p:spPr>
          <a:xfrm>
            <a:off x="395640" y="421200"/>
            <a:ext cx="8352720" cy="48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de-DE" sz="1800" b="0" strike="noStrike" spc="-1" dirty="0">
              <a:solidFill>
                <a:srgbClr val="000000"/>
              </a:solidFill>
              <a:uFill>
                <a:solidFill>
                  <a:srgbClr val="FFFFFF"/>
                </a:solidFill>
              </a:uFill>
              <a:latin typeface="Arial"/>
            </a:endParaRPr>
          </a:p>
          <a:p>
            <a:pPr algn="ctr"/>
            <a:r>
              <a:rPr lang="de-DE" sz="1200" b="0" strike="noStrike" spc="-1" dirty="0" smtClean="0">
                <a:solidFill>
                  <a:srgbClr val="FFFFFF"/>
                </a:solidFill>
                <a:uFill>
                  <a:solidFill>
                    <a:srgbClr val="FFFFFF"/>
                  </a:solidFill>
                </a:uFill>
                <a:latin typeface="Arial"/>
              </a:rPr>
              <a:t>BLA </a:t>
            </a:r>
            <a:r>
              <a:rPr lang="de-DE" sz="1200" b="0" strike="noStrike" spc="-1" dirty="0" err="1" smtClean="0">
                <a:solidFill>
                  <a:srgbClr val="FFFFFF"/>
                </a:solidFill>
                <a:uFill>
                  <a:solidFill>
                    <a:srgbClr val="FFFFFF"/>
                  </a:solidFill>
                </a:uFill>
                <a:latin typeface="Arial"/>
              </a:rPr>
              <a:t>BLA</a:t>
            </a:r>
            <a:r>
              <a:rPr lang="de-DE" sz="1200" b="0" strike="noStrike" spc="-1" dirty="0" smtClean="0">
                <a:solidFill>
                  <a:srgbClr val="FFFFFF"/>
                </a:solidFill>
                <a:uFill>
                  <a:solidFill>
                    <a:srgbClr val="FFFFFF"/>
                  </a:solidFill>
                </a:uFill>
                <a:latin typeface="Arial"/>
              </a:rPr>
              <a:t> </a:t>
            </a:r>
            <a:r>
              <a:rPr lang="de-DE" sz="1200" b="0" strike="noStrike" spc="-1" dirty="0" err="1" smtClean="0">
                <a:solidFill>
                  <a:srgbClr val="FFFFFF"/>
                </a:solidFill>
                <a:uFill>
                  <a:solidFill>
                    <a:srgbClr val="FFFFFF"/>
                  </a:solidFill>
                </a:uFill>
                <a:latin typeface="Arial"/>
              </a:rPr>
              <a:t>BLA</a:t>
            </a:r>
            <a:r>
              <a:rPr lang="de-DE" sz="1200" b="0" strike="noStrike" spc="-1" dirty="0" smtClean="0">
                <a:solidFill>
                  <a:srgbClr val="FFFFFF"/>
                </a:solidFill>
                <a:uFill>
                  <a:solidFill>
                    <a:srgbClr val="FFFFFF"/>
                  </a:solidFill>
                </a:uFill>
                <a:latin typeface="Arial"/>
              </a:rPr>
              <a:t> </a:t>
            </a:r>
            <a:r>
              <a:rPr lang="de-DE" sz="1200" b="0" strike="noStrike" spc="-1" dirty="0" err="1" smtClean="0">
                <a:solidFill>
                  <a:srgbClr val="FFFFFF"/>
                </a:solidFill>
                <a:uFill>
                  <a:solidFill>
                    <a:srgbClr val="FFFFFF"/>
                  </a:solidFill>
                </a:uFill>
                <a:latin typeface="Arial"/>
              </a:rPr>
              <a:t>BLA</a:t>
            </a:r>
            <a:r>
              <a:rPr lang="de-DE" sz="1200" spc="-1" dirty="0">
                <a:solidFill>
                  <a:srgbClr val="FFFFFF"/>
                </a:solidFill>
                <a:uFill>
                  <a:solidFill>
                    <a:srgbClr val="FFFFFF"/>
                  </a:solidFill>
                </a:uFill>
                <a:latin typeface="Aria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r>
              <a:rPr lang="de-DE" sz="1200" spc="-1" dirty="0" smtClean="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smtClean="0">
                <a:solidFill>
                  <a:srgbClr val="FFFFFF"/>
                </a:solidFill>
                <a:uFill>
                  <a:solidFill>
                    <a:srgbClr val="FFFFFF"/>
                  </a:solidFill>
                </a:uFill>
              </a:rPr>
              <a:t>BLA</a:t>
            </a:r>
            <a:endParaRPr lang="de-DE" sz="1200" spc="-1" dirty="0" smtClean="0">
              <a:solidFill>
                <a:srgbClr val="FFFFFF"/>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a:solidFill>
                  <a:srgbClr val="FFFFFF"/>
                </a:solidFill>
                <a:uFill>
                  <a:solidFill>
                    <a:srgbClr val="FFFFFF"/>
                  </a:solidFill>
                </a:uFill>
              </a:rPr>
              <a:t>BLA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r>
              <a:rPr lang="de-DE" sz="1200" spc="-1" dirty="0" err="1">
                <a:solidFill>
                  <a:srgbClr val="FFFFFF"/>
                </a:solidFill>
                <a:uFill>
                  <a:solidFill>
                    <a:srgbClr val="FFFFFF"/>
                  </a:solidFill>
                </a:uFill>
              </a:rPr>
              <a:t>BLA</a:t>
            </a:r>
            <a:r>
              <a:rPr lang="de-DE" sz="1200" spc="-1" dirty="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smtClean="0">
                <a:solidFill>
                  <a:srgbClr val="FFFFFF"/>
                </a:solidFill>
                <a:uFill>
                  <a:solidFill>
                    <a:srgbClr val="FFFFFF"/>
                  </a:solidFill>
                </a:uFill>
              </a:rPr>
              <a:t>  </a:t>
            </a:r>
            <a:endParaRPr lang="de-DE" sz="1600" spc="-1" dirty="0">
              <a:solidFill>
                <a:srgbClr val="000000"/>
              </a:solidFill>
              <a:uFill>
                <a:solidFill>
                  <a:srgbClr val="FFFFFF"/>
                </a:solidFill>
              </a:uFill>
            </a:endParaRPr>
          </a:p>
          <a:p>
            <a:pPr algn="ctr"/>
            <a:r>
              <a:rPr lang="de-DE" sz="1200" spc="-1" dirty="0" smtClean="0">
                <a:solidFill>
                  <a:srgbClr val="FFFFFF"/>
                </a:solidFill>
                <a:uFill>
                  <a:solidFill>
                    <a:srgbClr val="FFFFFF"/>
                  </a:solidFill>
                </a:uFill>
              </a:rPr>
              <a:t> </a:t>
            </a:r>
            <a:endParaRPr lang="de-DE" sz="12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r>
              <a:rPr lang="de-DE" sz="16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algn="ctr">
              <a:lnSpc>
                <a:spcPct val="100000"/>
              </a:lnSpc>
            </a:pPr>
            <a:endParaRPr lang="de-DE" sz="16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148" name="CustomShape 3"/>
          <p:cNvSpPr/>
          <p:nvPr/>
        </p:nvSpPr>
        <p:spPr>
          <a:xfrm>
            <a:off x="2819160" y="4263480"/>
            <a:ext cx="350496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200" b="0" strike="noStrike" spc="-1" dirty="0" smtClean="0">
                <a:solidFill>
                  <a:srgbClr val="D0EB8A"/>
                </a:solidFill>
                <a:uFill>
                  <a:solidFill>
                    <a:srgbClr val="FFFFFF"/>
                  </a:solidFill>
                </a:uFill>
                <a:latin typeface="Century Gothic"/>
                <a:ea typeface="Geneva"/>
              </a:rPr>
              <a:t>Fließtext auf der Folie? </a:t>
            </a:r>
            <a:endParaRPr lang="de-DE" sz="3200" b="0" strike="noStrike" spc="-1" dirty="0">
              <a:solidFill>
                <a:srgbClr val="D0EB8A"/>
              </a:solidFill>
              <a:uFill>
                <a:solidFill>
                  <a:srgbClr val="FFFFFF"/>
                </a:solidFill>
              </a:uFill>
              <a:latin typeface="Arial"/>
            </a:endParaRPr>
          </a:p>
          <a:p>
            <a:pPr algn="ctr">
              <a:lnSpc>
                <a:spcPct val="100000"/>
              </a:lnSpc>
            </a:pPr>
            <a:r>
              <a:rPr lang="de-DE" sz="3200" b="0" strike="noStrike" spc="-1" dirty="0" smtClean="0">
                <a:solidFill>
                  <a:srgbClr val="D0EB8A"/>
                </a:solidFill>
                <a:uFill>
                  <a:solidFill>
                    <a:srgbClr val="FFFFFF"/>
                  </a:solidFill>
                </a:uFill>
                <a:latin typeface="Century Gothic"/>
                <a:ea typeface="Geneva"/>
              </a:rPr>
              <a:t>Niemals! </a:t>
            </a:r>
            <a:endParaRPr lang="de-DE" sz="3200" b="0" strike="noStrike" spc="-1" dirty="0">
              <a:solidFill>
                <a:srgbClr val="D0EB8A"/>
              </a:solidFill>
              <a:uFill>
                <a:solidFill>
                  <a:srgbClr val="FFFFFF"/>
                </a:solidFill>
              </a:uFill>
              <a:latin typeface="Arial"/>
            </a:endParaRPr>
          </a:p>
        </p:txBody>
      </p:sp>
      <p:sp>
        <p:nvSpPr>
          <p:cNvPr id="5" name="Textfeld 4"/>
          <p:cNvSpPr txBox="1"/>
          <p:nvPr/>
        </p:nvSpPr>
        <p:spPr>
          <a:xfrm>
            <a:off x="-7662" y="5742546"/>
            <a:ext cx="7603997"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t>Hey </a:t>
            </a:r>
            <a:r>
              <a:rPr lang="de-DE" sz="1000" dirty="0" smtClean="0"/>
              <a:t>B (2011). Präsentieren </a:t>
            </a:r>
            <a:r>
              <a:rPr lang="de-DE" sz="1000" dirty="0"/>
              <a:t>in Wissenschaft </a:t>
            </a:r>
            <a:r>
              <a:rPr lang="de-DE" sz="1000" dirty="0" smtClean="0"/>
              <a:t>und Forschung</a:t>
            </a:r>
          </a:p>
          <a:p>
            <a:r>
              <a:rPr lang="de-DE" sz="1000" dirty="0" err="1" smtClean="0">
                <a:ea typeface="Times New Roman"/>
                <a:cs typeface="Times New Roman"/>
              </a:rPr>
              <a:t>Laidlaw</a:t>
            </a:r>
            <a:r>
              <a:rPr lang="de-DE" sz="1000" dirty="0">
                <a:ea typeface="Times New Roman"/>
                <a:cs typeface="Times New Roman"/>
              </a:rPr>
              <a:t> </a:t>
            </a:r>
            <a:r>
              <a:rPr lang="de-DE" sz="1000" dirty="0" smtClean="0">
                <a:ea typeface="Times New Roman"/>
                <a:cs typeface="Times New Roman"/>
              </a:rPr>
              <a:t>JM </a:t>
            </a:r>
            <a:r>
              <a:rPr lang="de-DE" sz="1000" dirty="0">
                <a:ea typeface="Times New Roman"/>
                <a:cs typeface="Times New Roman"/>
              </a:rPr>
              <a:t>(</a:t>
            </a:r>
            <a:r>
              <a:rPr lang="de-DE" sz="1000" dirty="0" smtClean="0">
                <a:ea typeface="Times New Roman"/>
                <a:cs typeface="Times New Roman"/>
              </a:rPr>
              <a:t>1987). </a:t>
            </a:r>
            <a:r>
              <a:rPr lang="en-US" sz="1000" dirty="0" smtClean="0">
                <a:ea typeface="Times New Roman"/>
                <a:cs typeface="Times New Roman"/>
              </a:rPr>
              <a:t>Twelve </a:t>
            </a:r>
            <a:r>
              <a:rPr lang="en-US" sz="1000" dirty="0">
                <a:ea typeface="Times New Roman"/>
                <a:cs typeface="Times New Roman"/>
              </a:rPr>
              <a:t>tips on preparing 35 mm </a:t>
            </a:r>
            <a:r>
              <a:rPr lang="en-US" sz="1000" dirty="0" smtClean="0">
                <a:ea typeface="Times New Roman"/>
                <a:cs typeface="Times New Roman"/>
              </a:rPr>
              <a:t>slides</a:t>
            </a:r>
          </a:p>
        </p:txBody>
      </p:sp>
    </p:spTree>
    <p:extLst>
      <p:ext uri="{BB962C8B-B14F-4D97-AF65-F5344CB8AC3E}">
        <p14:creationId xmlns:p14="http://schemas.microsoft.com/office/powerpoint/2010/main" val="27787763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0"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50" name="CustomShape 2"/>
          <p:cNvSpPr/>
          <p:nvPr/>
        </p:nvSpPr>
        <p:spPr>
          <a:xfrm>
            <a:off x="395640" y="421200"/>
            <a:ext cx="8352720" cy="487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de-DE" sz="1800" b="0" strike="noStrike" spc="-1" dirty="0">
              <a:solidFill>
                <a:srgbClr val="000000"/>
              </a:solidFill>
              <a:uFill>
                <a:solidFill>
                  <a:srgbClr val="FFFFFF"/>
                </a:solidFill>
              </a:uFill>
              <a:latin typeface="Arial"/>
            </a:endParaRPr>
          </a:p>
          <a:p>
            <a:pPr marL="1700213" indent="-173038">
              <a:lnSpc>
                <a:spcPct val="100000"/>
              </a:lnSpc>
              <a:buClr>
                <a:srgbClr val="CCCCCC"/>
              </a:buClr>
              <a:buFont typeface="Arial"/>
              <a:buChar char="•"/>
            </a:pPr>
            <a:r>
              <a:rPr lang="de-DE" sz="2000" b="0" strike="noStrike" spc="-1" dirty="0" smtClean="0">
                <a:solidFill>
                  <a:srgbClr val="FFFFFF"/>
                </a:solidFill>
                <a:uFill>
                  <a:solidFill>
                    <a:srgbClr val="FFFFFF"/>
                  </a:solidFill>
                </a:uFill>
                <a:latin typeface="Arial"/>
              </a:rPr>
              <a:t>BLA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r>
              <a:rPr lang="de-DE" sz="2000" b="0" strike="noStrike" spc="-1" dirty="0" err="1" smtClean="0">
                <a:solidFill>
                  <a:srgbClr val="FFFFFF"/>
                </a:solidFill>
                <a:uFill>
                  <a:solidFill>
                    <a:srgbClr val="FFFFFF"/>
                  </a:solidFill>
                </a:uFill>
                <a:latin typeface="Arial"/>
              </a:rPr>
              <a:t>BLA</a:t>
            </a:r>
            <a:r>
              <a:rPr lang="de-DE" sz="2000" b="0" strike="noStrike" spc="-1" dirty="0" smtClean="0">
                <a:solidFill>
                  <a:srgbClr val="FFFFFF"/>
                </a:solidFill>
                <a:uFill>
                  <a:solidFill>
                    <a:srgbClr val="FFFFFF"/>
                  </a:solidFill>
                </a:uFill>
                <a:latin typeface="Arial"/>
              </a:rPr>
              <a:t>  </a:t>
            </a:r>
            <a:endParaRPr lang="de-DE" sz="2000" b="0" strike="noStrike" spc="-1" dirty="0">
              <a:solidFill>
                <a:srgbClr val="000000"/>
              </a:solidFill>
              <a:uFill>
                <a:solidFill>
                  <a:srgbClr val="FFFFFF"/>
                </a:solidFill>
              </a:uFill>
              <a:latin typeface="Arial"/>
            </a:endParaRPr>
          </a:p>
          <a:p>
            <a:pPr marL="1700213" indent="-173038">
              <a:lnSpc>
                <a:spcPct val="100000"/>
              </a:lnSpc>
              <a:buClr>
                <a:srgbClr val="CCCCCC"/>
              </a:buClr>
              <a:buFont typeface="Arial"/>
              <a:buChar char="•"/>
            </a:pPr>
            <a:r>
              <a:rPr lang="de-DE" sz="2000" spc="-1" dirty="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smtClean="0">
                <a:solidFill>
                  <a:srgbClr val="FFFFFF"/>
                </a:solidFill>
                <a:uFill>
                  <a:solidFill>
                    <a:srgbClr val="FFFFFF"/>
                  </a:solidFill>
                </a:uFill>
              </a:rPr>
              <a:t> </a:t>
            </a:r>
            <a:endParaRPr lang="de-DE" sz="2000" spc="-1" dirty="0">
              <a:solidFill>
                <a:srgbClr val="000000"/>
              </a:solidFill>
              <a:uFill>
                <a:solidFill>
                  <a:srgbClr val="FFFFFF"/>
                </a:solidFill>
              </a:uFill>
            </a:endParaRPr>
          </a:p>
          <a:p>
            <a:pPr marL="1700213" indent="-173038">
              <a:lnSpc>
                <a:spcPct val="100000"/>
              </a:lnSpc>
              <a:buClr>
                <a:srgbClr val="CCCCCC"/>
              </a:buClr>
              <a:buFont typeface="Arial"/>
              <a:buChar char="•"/>
            </a:pPr>
            <a:r>
              <a:rPr lang="de-DE" sz="2000" spc="-1" dirty="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endParaRPr lang="de-DE" sz="2000" spc="-1" dirty="0" smtClean="0">
              <a:solidFill>
                <a:srgbClr val="FFFFFF"/>
              </a:solidFill>
              <a:uFill>
                <a:solidFill>
                  <a:srgbClr val="FFFFFF"/>
                </a:solidFill>
              </a:uFill>
            </a:endParaRPr>
          </a:p>
          <a:p>
            <a:pPr marL="1700213" indent="-173038">
              <a:lnSpc>
                <a:spcPct val="100000"/>
              </a:lnSpc>
              <a:buClr>
                <a:srgbClr val="CCCCCC"/>
              </a:buClr>
              <a:buFont typeface="Arial"/>
              <a:buChar char="•"/>
            </a:pPr>
            <a:r>
              <a:rPr lang="de-DE" sz="2000" spc="-1" dirty="0" smtClean="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endParaRPr lang="de-DE" sz="2000" spc="-1" dirty="0" smtClean="0">
              <a:solidFill>
                <a:srgbClr val="FFFFFF"/>
              </a:solidFill>
              <a:uFill>
                <a:solidFill>
                  <a:srgbClr val="FFFFFF"/>
                </a:solidFill>
              </a:uFill>
            </a:endParaRPr>
          </a:p>
          <a:p>
            <a:pPr marL="1700213" indent="-173038">
              <a:lnSpc>
                <a:spcPct val="100000"/>
              </a:lnSpc>
              <a:buClr>
                <a:srgbClr val="CCCCCC"/>
              </a:buClr>
              <a:buFont typeface="Arial"/>
              <a:buChar char="•"/>
            </a:pPr>
            <a:r>
              <a:rPr lang="de-DE" sz="2000" spc="-1" dirty="0" smtClean="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endParaRPr lang="de-DE" sz="2000" spc="-1" dirty="0" smtClean="0">
              <a:solidFill>
                <a:srgbClr val="FFFFFF"/>
              </a:solidFill>
              <a:uFill>
                <a:solidFill>
                  <a:srgbClr val="FFFFFF"/>
                </a:solidFill>
              </a:uFill>
            </a:endParaRPr>
          </a:p>
          <a:p>
            <a:pPr marL="1700213" indent="-173038">
              <a:lnSpc>
                <a:spcPct val="100000"/>
              </a:lnSpc>
              <a:buClr>
                <a:srgbClr val="CCCCCC"/>
              </a:buClr>
              <a:buFont typeface="Arial"/>
              <a:buChar char="•"/>
            </a:pPr>
            <a:r>
              <a:rPr lang="de-DE" sz="2000" spc="-1" dirty="0" smtClean="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endParaRPr lang="de-DE" sz="2000" spc="-1" dirty="0" smtClean="0">
              <a:solidFill>
                <a:srgbClr val="FFFFFF"/>
              </a:solidFill>
              <a:uFill>
                <a:solidFill>
                  <a:srgbClr val="FFFFFF"/>
                </a:solidFill>
              </a:uFill>
            </a:endParaRPr>
          </a:p>
          <a:p>
            <a:pPr marL="1700213" indent="-173038">
              <a:lnSpc>
                <a:spcPct val="100000"/>
              </a:lnSpc>
              <a:buClr>
                <a:srgbClr val="CCCCCC"/>
              </a:buClr>
              <a:buFont typeface="Arial"/>
              <a:buChar char="•"/>
            </a:pPr>
            <a:r>
              <a:rPr lang="de-DE" sz="2000" spc="-1" dirty="0" smtClean="0">
                <a:solidFill>
                  <a:srgbClr val="FFFFFF"/>
                </a:solidFill>
                <a:uFill>
                  <a:solidFill>
                    <a:srgbClr val="FFFFFF"/>
                  </a:solidFill>
                </a:uFill>
              </a:rPr>
              <a:t>BLA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a:solidFill>
                  <a:srgbClr val="FFFFFF"/>
                </a:solidFill>
                <a:uFill>
                  <a:solidFill>
                    <a:srgbClr val="FFFFFF"/>
                  </a:solidFill>
                </a:uFill>
              </a:rPr>
              <a:t>BLA</a:t>
            </a:r>
            <a:r>
              <a:rPr lang="de-DE" sz="2000" spc="-1" dirty="0">
                <a:solidFill>
                  <a:srgbClr val="FFFFFF"/>
                </a:solidFill>
                <a:uFill>
                  <a:solidFill>
                    <a:srgbClr val="FFFFFF"/>
                  </a:solidFill>
                </a:uFill>
              </a:rPr>
              <a:t> </a:t>
            </a:r>
            <a:r>
              <a:rPr lang="de-DE" sz="2000" spc="-1" dirty="0" err="1" smtClean="0">
                <a:solidFill>
                  <a:srgbClr val="FFFFFF"/>
                </a:solidFill>
                <a:uFill>
                  <a:solidFill>
                    <a:srgbClr val="FFFFFF"/>
                  </a:solidFill>
                </a:uFill>
              </a:rPr>
              <a:t>BLA</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151" name="CustomShape 3"/>
          <p:cNvSpPr/>
          <p:nvPr/>
        </p:nvSpPr>
        <p:spPr>
          <a:xfrm>
            <a:off x="1602720" y="4263480"/>
            <a:ext cx="593892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de-DE" sz="3200" b="0" strike="noStrike" spc="-1" dirty="0">
                <a:solidFill>
                  <a:srgbClr val="D0EB8A"/>
                </a:solidFill>
                <a:uFill>
                  <a:solidFill>
                    <a:srgbClr val="FFFFFF"/>
                  </a:solidFill>
                </a:uFill>
                <a:latin typeface="Century Gothic"/>
                <a:ea typeface="Geneva"/>
              </a:rPr>
              <a:t>Bullet Points </a:t>
            </a:r>
            <a:r>
              <a:rPr lang="de-DE" sz="3200" b="0" strike="noStrike" spc="-1" dirty="0" smtClean="0">
                <a:solidFill>
                  <a:srgbClr val="D0EB8A"/>
                </a:solidFill>
                <a:uFill>
                  <a:solidFill>
                    <a:srgbClr val="FFFFFF"/>
                  </a:solidFill>
                </a:uFill>
                <a:latin typeface="Century Gothic"/>
                <a:ea typeface="Geneva"/>
              </a:rPr>
              <a:t>auf der Folie? </a:t>
            </a:r>
            <a:endParaRPr lang="de-DE" sz="3200" b="0" strike="noStrike" spc="-1" dirty="0">
              <a:solidFill>
                <a:srgbClr val="D0EB8A"/>
              </a:solidFill>
              <a:uFill>
                <a:solidFill>
                  <a:srgbClr val="FFFFFF"/>
                </a:solidFill>
              </a:uFill>
              <a:latin typeface="Arial"/>
            </a:endParaRPr>
          </a:p>
          <a:p>
            <a:pPr algn="ctr">
              <a:lnSpc>
                <a:spcPct val="100000"/>
              </a:lnSpc>
            </a:pPr>
            <a:r>
              <a:rPr lang="de-DE" sz="3200" b="0" strike="noStrike" spc="-1" dirty="0" smtClean="0">
                <a:solidFill>
                  <a:srgbClr val="D0EB8A"/>
                </a:solidFill>
                <a:uFill>
                  <a:solidFill>
                    <a:srgbClr val="FFFFFF"/>
                  </a:solidFill>
                </a:uFill>
                <a:latin typeface="Century Gothic"/>
                <a:ea typeface="Geneva"/>
              </a:rPr>
              <a:t>Ok. Aber </a:t>
            </a:r>
            <a:r>
              <a:rPr lang="de-DE" sz="3200" spc="-1" dirty="0" smtClean="0">
                <a:solidFill>
                  <a:srgbClr val="D0EB8A"/>
                </a:solidFill>
                <a:uFill>
                  <a:solidFill>
                    <a:srgbClr val="FFFFFF"/>
                  </a:solidFill>
                </a:uFill>
                <a:latin typeface="Century Gothic"/>
                <a:ea typeface="Geneva"/>
              </a:rPr>
              <a:t>bitte nicht nur</a:t>
            </a:r>
            <a:r>
              <a:rPr lang="de-DE" sz="3200" b="0" strike="noStrike" spc="-1" dirty="0" smtClean="0">
                <a:solidFill>
                  <a:srgbClr val="D0EB8A"/>
                </a:solidFill>
                <a:uFill>
                  <a:solidFill>
                    <a:srgbClr val="FFFFFF"/>
                  </a:solidFill>
                </a:uFill>
                <a:latin typeface="Century Gothic"/>
                <a:ea typeface="Geneva"/>
              </a:rPr>
              <a:t>.</a:t>
            </a:r>
            <a:endParaRPr lang="de-DE" sz="3200" b="0" strike="noStrike" spc="-1" dirty="0">
              <a:solidFill>
                <a:srgbClr val="D0EB8A"/>
              </a:solidFill>
              <a:uFill>
                <a:solidFill>
                  <a:srgbClr val="FFFFFF"/>
                </a:solidFill>
              </a:uFill>
              <a:latin typeface="Arial"/>
            </a:endParaRPr>
          </a:p>
        </p:txBody>
      </p:sp>
      <p:sp>
        <p:nvSpPr>
          <p:cNvPr id="5" name="Textfeld 4"/>
          <p:cNvSpPr txBox="1"/>
          <p:nvPr/>
        </p:nvSpPr>
        <p:spPr>
          <a:xfrm>
            <a:off x="-7661" y="5742546"/>
            <a:ext cx="5371750" cy="592470"/>
          </a:xfrm>
          <a:prstGeom prst="rect">
            <a:avLst/>
          </a:prstGeom>
          <a:noFill/>
        </p:spPr>
        <p:txBody>
          <a:bodyPr wrap="square" rtlCol="0">
            <a:spAutoFit/>
          </a:bodyPr>
          <a:lstStyle/>
          <a:p>
            <a:pPr>
              <a:spcAft>
                <a:spcPts val="300"/>
              </a:spcAft>
            </a:pPr>
            <a:r>
              <a:rPr lang="de-DE" sz="1000" dirty="0" smtClean="0"/>
              <a:t>Literaturempfehlungen: </a:t>
            </a:r>
          </a:p>
          <a:p>
            <a:r>
              <a:rPr lang="de-DE" sz="1000" dirty="0">
                <a:ea typeface="Calibri"/>
                <a:cs typeface="Times New Roman"/>
              </a:rPr>
              <a:t>Strauß </a:t>
            </a:r>
            <a:r>
              <a:rPr lang="de-DE" sz="1000" dirty="0" smtClean="0">
                <a:ea typeface="Calibri"/>
                <a:cs typeface="Times New Roman"/>
              </a:rPr>
              <a:t>B </a:t>
            </a:r>
            <a:r>
              <a:rPr lang="de-DE" sz="1000" dirty="0">
                <a:ea typeface="Calibri"/>
                <a:cs typeface="Times New Roman"/>
              </a:rPr>
              <a:t>(</a:t>
            </a:r>
            <a:r>
              <a:rPr lang="de-DE" sz="1000" dirty="0" smtClean="0">
                <a:ea typeface="Calibri"/>
                <a:cs typeface="Times New Roman"/>
              </a:rPr>
              <a:t>2008). Die 6 Erfolgskiller beim Präsentieren.</a:t>
            </a:r>
          </a:p>
          <a:p>
            <a:r>
              <a:rPr lang="en-US" sz="1000" dirty="0">
                <a:cs typeface="Times New Roman"/>
              </a:rPr>
              <a:t>Miller GA (1956). The Magical Number Seven, Plus or Minus Two.  </a:t>
            </a:r>
            <a:endParaRPr lang="de-DE" sz="1000" dirty="0"/>
          </a:p>
        </p:txBody>
      </p:sp>
    </p:spTree>
    <p:extLst>
      <p:ext uri="{BB962C8B-B14F-4D97-AF65-F5344CB8AC3E}">
        <p14:creationId xmlns:p14="http://schemas.microsoft.com/office/powerpoint/2010/main" val="42313298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99" y="0"/>
            <a:ext cx="9143640" cy="5593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54" name="CustomShape 2"/>
          <p:cNvSpPr/>
          <p:nvPr/>
        </p:nvSpPr>
        <p:spPr>
          <a:xfrm>
            <a:off x="0" y="260648"/>
            <a:ext cx="9143640" cy="1223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6" name="CustomShape 1"/>
          <p:cNvSpPr/>
          <p:nvPr/>
        </p:nvSpPr>
        <p:spPr>
          <a:xfrm>
            <a:off x="4932040" y="5378234"/>
            <a:ext cx="419879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700" b="0" strike="noStrike" spc="-1" dirty="0">
                <a:solidFill>
                  <a:schemeClr val="bg1"/>
                </a:solidFill>
                <a:uFill>
                  <a:solidFill>
                    <a:srgbClr val="FFFFFF"/>
                  </a:solidFill>
                </a:uFill>
                <a:latin typeface="Arial"/>
                <a:ea typeface="Geneva"/>
              </a:rPr>
              <a:t>Foto: </a:t>
            </a:r>
            <a:r>
              <a:rPr lang="de-DE" sz="700" b="0" strike="noStrike" spc="-1" dirty="0" smtClean="0">
                <a:solidFill>
                  <a:schemeClr val="bg1"/>
                </a:solidFill>
                <a:uFill>
                  <a:solidFill>
                    <a:srgbClr val="FFFFFF"/>
                  </a:solidFill>
                </a:uFill>
                <a:latin typeface="Arial"/>
                <a:ea typeface="Geneva"/>
              </a:rPr>
              <a:t>„</a:t>
            </a:r>
            <a:r>
              <a:rPr lang="de-DE" sz="700" b="0" strike="noStrike" spc="-1" dirty="0" err="1" smtClean="0">
                <a:solidFill>
                  <a:schemeClr val="bg1"/>
                </a:solidFill>
                <a:uFill>
                  <a:solidFill>
                    <a:srgbClr val="FFFFFF"/>
                  </a:solidFill>
                </a:uFill>
                <a:latin typeface="Arial"/>
                <a:ea typeface="Geneva"/>
              </a:rPr>
              <a:t>Red</a:t>
            </a:r>
            <a:r>
              <a:rPr lang="de-DE" sz="700" b="0" strike="noStrike" spc="-1" dirty="0" smtClean="0">
                <a:solidFill>
                  <a:schemeClr val="bg1"/>
                </a:solidFill>
                <a:uFill>
                  <a:solidFill>
                    <a:srgbClr val="FFFFFF"/>
                  </a:solidFill>
                </a:uFill>
                <a:latin typeface="Arial"/>
                <a:ea typeface="Geneva"/>
              </a:rPr>
              <a:t> Silhouette Brain“ </a:t>
            </a:r>
            <a:r>
              <a:rPr lang="de-DE" sz="700" b="0" strike="noStrike" spc="-1" dirty="0">
                <a:solidFill>
                  <a:schemeClr val="bg1"/>
                </a:solidFill>
                <a:uFill>
                  <a:solidFill>
                    <a:srgbClr val="FFFFFF"/>
                  </a:solidFill>
                </a:uFill>
                <a:latin typeface="Arial"/>
                <a:ea typeface="Geneva"/>
              </a:rPr>
              <a:t>von </a:t>
            </a:r>
            <a:r>
              <a:rPr lang="de-DE" sz="700" b="0" u="sng" strike="noStrike" spc="-1" dirty="0" smtClean="0">
                <a:solidFill>
                  <a:schemeClr val="bg1"/>
                </a:solidFill>
                <a:uFill>
                  <a:solidFill>
                    <a:srgbClr val="FFFFFF"/>
                  </a:solidFill>
                </a:uFill>
                <a:latin typeface="Arial"/>
                <a:ea typeface="Geneva"/>
                <a:hlinkClick r:id="rId3"/>
              </a:rPr>
              <a:t>Kevin </a:t>
            </a:r>
            <a:r>
              <a:rPr lang="de-DE" sz="700" b="0" u="sng" strike="noStrike" spc="-1" dirty="0" err="1" smtClean="0">
                <a:solidFill>
                  <a:schemeClr val="bg1"/>
                </a:solidFill>
                <a:uFill>
                  <a:solidFill>
                    <a:srgbClr val="FFFFFF"/>
                  </a:solidFill>
                </a:uFill>
                <a:latin typeface="Arial"/>
                <a:ea typeface="Geneva"/>
                <a:hlinkClick r:id="rId3"/>
              </a:rPr>
              <a:t>Payravi</a:t>
            </a:r>
            <a:r>
              <a:rPr lang="de-DE" sz="700" b="0" u="sng" strike="noStrike" spc="-1" dirty="0" smtClean="0">
                <a:solidFill>
                  <a:schemeClr val="bg1"/>
                </a:solidFill>
                <a:uFill>
                  <a:solidFill>
                    <a:srgbClr val="FFFFFF"/>
                  </a:solidFill>
                </a:uFill>
                <a:latin typeface="Arial"/>
                <a:ea typeface="Geneva"/>
                <a:hlinkClick r:id="rId3"/>
              </a:rPr>
              <a:t> </a:t>
            </a:r>
            <a:r>
              <a:rPr lang="de-DE" sz="700" b="0" strike="noStrike" spc="-1" dirty="0" smtClean="0">
                <a:solidFill>
                  <a:schemeClr val="bg1"/>
                </a:solidFill>
                <a:uFill>
                  <a:solidFill>
                    <a:srgbClr val="FFFFFF"/>
                  </a:solidFill>
                </a:uFill>
                <a:latin typeface="Arial"/>
                <a:ea typeface="Geneva"/>
              </a:rPr>
              <a:t>unter </a:t>
            </a:r>
            <a:r>
              <a:rPr lang="de-DE" sz="700" b="0" strike="noStrike" spc="-1" dirty="0">
                <a:solidFill>
                  <a:schemeClr val="bg1"/>
                </a:solidFill>
                <a:uFill>
                  <a:solidFill>
                    <a:srgbClr val="FFFFFF"/>
                  </a:solidFill>
                </a:uFill>
                <a:latin typeface="Arial"/>
                <a:ea typeface="Geneva"/>
              </a:rPr>
              <a:t>der Lizenz </a:t>
            </a:r>
            <a:r>
              <a:rPr lang="de-DE" sz="700" b="0" strike="noStrike" spc="-1" dirty="0" smtClean="0">
                <a:solidFill>
                  <a:schemeClr val="bg1"/>
                </a:solidFill>
                <a:uFill>
                  <a:solidFill>
                    <a:srgbClr val="FFFFFF"/>
                  </a:solidFill>
                </a:uFill>
                <a:latin typeface="Arial"/>
                <a:ea typeface="Geneva"/>
                <a:hlinkClick r:id="rId4"/>
              </a:rPr>
              <a:t>CC0</a:t>
            </a:r>
            <a:r>
              <a:rPr lang="de-DE" sz="700" b="0" strike="noStrike" spc="-1" dirty="0" smtClean="0">
                <a:solidFill>
                  <a:schemeClr val="bg1"/>
                </a:solidFill>
                <a:uFill>
                  <a:solidFill>
                    <a:srgbClr val="FFFFFF"/>
                  </a:solidFill>
                </a:uFill>
                <a:latin typeface="Arial"/>
                <a:ea typeface="Geneva"/>
              </a:rPr>
              <a:t> via </a:t>
            </a:r>
            <a:r>
              <a:rPr lang="de-DE" sz="700" b="0" u="sng" strike="noStrike" spc="-1" dirty="0" smtClean="0">
                <a:solidFill>
                  <a:schemeClr val="bg1"/>
                </a:solidFill>
                <a:uFill>
                  <a:solidFill>
                    <a:srgbClr val="FFFFFF"/>
                  </a:solidFill>
                </a:uFill>
                <a:latin typeface="Arial"/>
                <a:ea typeface="Geneva"/>
                <a:hlinkClick r:id="rId5"/>
              </a:rPr>
              <a:t>wikimedia</a:t>
            </a:r>
            <a:endParaRPr lang="de-DE" sz="1600" b="0" strike="noStrike" spc="-1" dirty="0">
              <a:solidFill>
                <a:schemeClr val="bg1"/>
              </a:solidFill>
              <a:uFill>
                <a:solidFill>
                  <a:srgbClr val="FFFFFF"/>
                </a:solidFill>
              </a:uFill>
              <a:latin typeface="Arial"/>
            </a:endParaRPr>
          </a:p>
        </p:txBody>
      </p:sp>
      <p:sp>
        <p:nvSpPr>
          <p:cNvPr id="8" name="Textfeld 7"/>
          <p:cNvSpPr txBox="1"/>
          <p:nvPr/>
        </p:nvSpPr>
        <p:spPr>
          <a:xfrm>
            <a:off x="-7662" y="5742546"/>
            <a:ext cx="5947813" cy="746358"/>
          </a:xfrm>
          <a:prstGeom prst="rect">
            <a:avLst/>
          </a:prstGeom>
          <a:noFill/>
        </p:spPr>
        <p:txBody>
          <a:bodyPr wrap="square" rtlCol="0">
            <a:spAutoFit/>
          </a:bodyPr>
          <a:lstStyle/>
          <a:p>
            <a:pPr>
              <a:spcAft>
                <a:spcPts val="300"/>
              </a:spcAft>
            </a:pPr>
            <a:r>
              <a:rPr lang="de-DE" sz="1000" dirty="0" smtClean="0"/>
              <a:t>Literaturempfehlungen: </a:t>
            </a:r>
          </a:p>
          <a:p>
            <a:r>
              <a:rPr lang="en-US" sz="1000" dirty="0">
                <a:ea typeface="Calibri"/>
                <a:cs typeface="Times New Roman"/>
              </a:rPr>
              <a:t>Mayer </a:t>
            </a:r>
            <a:r>
              <a:rPr lang="en-US" sz="1000" dirty="0" smtClean="0">
                <a:ea typeface="Calibri"/>
                <a:cs typeface="Times New Roman"/>
              </a:rPr>
              <a:t>RE &amp; Moreno R </a:t>
            </a:r>
            <a:r>
              <a:rPr lang="en-US" sz="1000" dirty="0">
                <a:ea typeface="Calibri"/>
                <a:cs typeface="Times New Roman"/>
              </a:rPr>
              <a:t>(2003). Nine ways to reduce cognitive load in multimedia learning</a:t>
            </a:r>
            <a:r>
              <a:rPr lang="de-DE" sz="1000" dirty="0"/>
              <a:t> </a:t>
            </a:r>
            <a:endParaRPr lang="de-DE" sz="1000" dirty="0" smtClean="0"/>
          </a:p>
          <a:p>
            <a:r>
              <a:rPr lang="de-DE" sz="1000" dirty="0"/>
              <a:t>Mayer </a:t>
            </a:r>
            <a:r>
              <a:rPr lang="de-DE" sz="1000" dirty="0" smtClean="0"/>
              <a:t>RE </a:t>
            </a:r>
            <a:r>
              <a:rPr lang="de-DE" sz="1000" dirty="0"/>
              <a:t>(</a:t>
            </a:r>
            <a:r>
              <a:rPr lang="de-DE" sz="1000" dirty="0" smtClean="0"/>
              <a:t>2005). The Cambridge Handbook </a:t>
            </a:r>
            <a:r>
              <a:rPr lang="de-DE" sz="1000" dirty="0" err="1" smtClean="0"/>
              <a:t>of</a:t>
            </a:r>
            <a:r>
              <a:rPr lang="de-DE" sz="1000" dirty="0" smtClean="0"/>
              <a:t> Multimedia Learning</a:t>
            </a:r>
          </a:p>
          <a:p>
            <a:r>
              <a:rPr lang="de-DE" sz="1000" dirty="0" err="1" smtClean="0"/>
              <a:t>Niegemann</a:t>
            </a:r>
            <a:r>
              <a:rPr lang="de-DE" sz="1000" dirty="0" smtClean="0"/>
              <a:t> HM et al. (2008). Kompendium Multimediales Lernen. </a:t>
            </a:r>
            <a:endParaRPr lang="de-DE" sz="1000" dirty="0"/>
          </a:p>
        </p:txBody>
      </p:sp>
      <p:sp>
        <p:nvSpPr>
          <p:cNvPr id="4" name="Abgerundetes Rechteck 3"/>
          <p:cNvSpPr/>
          <p:nvPr/>
        </p:nvSpPr>
        <p:spPr>
          <a:xfrm>
            <a:off x="3203848" y="4374629"/>
            <a:ext cx="2923494" cy="460723"/>
          </a:xfrm>
          <a:prstGeom prst="roundRect">
            <a:avLst>
              <a:gd name="adj" fmla="val 35274"/>
            </a:avLst>
          </a:prstGeom>
          <a:noFill/>
          <a:ln w="44450">
            <a:solidFill>
              <a:srgbClr val="E02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3267584" y="4442405"/>
            <a:ext cx="2665424" cy="331140"/>
          </a:xfrm>
          <a:prstGeom prst="roundRect">
            <a:avLst>
              <a:gd name="adj" fmla="val 35274"/>
            </a:avLst>
          </a:prstGeom>
          <a:solidFill>
            <a:srgbClr val="E02D0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3906413" y="4844851"/>
            <a:ext cx="1518364" cy="461665"/>
          </a:xfrm>
          <a:prstGeom prst="rect">
            <a:avLst/>
          </a:prstGeom>
          <a:noFill/>
        </p:spPr>
        <p:txBody>
          <a:bodyPr wrap="none" rtlCol="0">
            <a:spAutoFit/>
          </a:bodyPr>
          <a:lstStyle/>
          <a:p>
            <a:pPr algn="ctr"/>
            <a:r>
              <a:rPr lang="de-DE" sz="2400" dirty="0" err="1" smtClean="0">
                <a:solidFill>
                  <a:schemeClr val="bg1"/>
                </a:solidFill>
                <a:latin typeface="Arial Black" panose="020B0A04020102020204" pitchFamily="34" charset="0"/>
              </a:rPr>
              <a:t>Loading</a:t>
            </a:r>
            <a:endParaRPr lang="de-DE" sz="2400" dirty="0">
              <a:solidFill>
                <a:schemeClr val="bg1"/>
              </a:solidFill>
              <a:latin typeface="Arial Black" panose="020B0A04020102020204" pitchFamily="34" charset="0"/>
            </a:endParaRPr>
          </a:p>
        </p:txBody>
      </p:sp>
      <p:sp>
        <p:nvSpPr>
          <p:cNvPr id="13" name="CustomShape 2"/>
          <p:cNvSpPr/>
          <p:nvPr/>
        </p:nvSpPr>
        <p:spPr>
          <a:xfrm>
            <a:off x="-9570" y="548680"/>
            <a:ext cx="9140400" cy="1224136"/>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3200" spc="-1" dirty="0">
                <a:solidFill>
                  <a:srgbClr val="FFFFFF"/>
                </a:solidFill>
                <a:uFill>
                  <a:solidFill>
                    <a:srgbClr val="FFFFFF"/>
                  </a:solidFill>
                </a:uFill>
                <a:latin typeface="Arial Black" panose="020B0A04020102020204" pitchFamily="34" charset="0"/>
                <a:ea typeface="Geneva"/>
              </a:rPr>
              <a:t>PARALLEL LESEN </a:t>
            </a:r>
            <a:r>
              <a:rPr lang="de-DE" sz="3200" spc="-1" dirty="0" smtClean="0">
                <a:solidFill>
                  <a:srgbClr val="FFFFFF"/>
                </a:solidFill>
                <a:uFill>
                  <a:solidFill>
                    <a:srgbClr val="FFFFFF"/>
                  </a:solidFill>
                </a:uFill>
                <a:latin typeface="Arial Black" panose="020B0A04020102020204" pitchFamily="34" charset="0"/>
                <a:ea typeface="Geneva"/>
              </a:rPr>
              <a:t>UND </a:t>
            </a:r>
            <a:r>
              <a:rPr lang="de-DE" sz="3200" spc="-1" dirty="0">
                <a:solidFill>
                  <a:srgbClr val="FFFFFF"/>
                </a:solidFill>
                <a:uFill>
                  <a:solidFill>
                    <a:srgbClr val="FFFFFF"/>
                  </a:solidFill>
                </a:uFill>
                <a:latin typeface="Arial Black" panose="020B0A04020102020204" pitchFamily="34" charset="0"/>
                <a:ea typeface="Geneva"/>
              </a:rPr>
              <a:t>ZUHÖREN</a:t>
            </a:r>
          </a:p>
          <a:p>
            <a:pPr algn="ctr"/>
            <a:r>
              <a:rPr lang="de-DE" sz="3200" spc="-1" dirty="0">
                <a:solidFill>
                  <a:schemeClr val="bg1"/>
                </a:solidFill>
                <a:uFill>
                  <a:solidFill>
                    <a:srgbClr val="FFFFFF"/>
                  </a:solidFill>
                </a:uFill>
                <a:latin typeface="Arial Black" panose="020B0A04020102020204" pitchFamily="34" charset="0"/>
                <a:ea typeface="Geneva"/>
              </a:rPr>
              <a:t>ÜBERFORDERT UNS</a:t>
            </a:r>
            <a:endParaRPr lang="de-DE" sz="3200" spc="-1" dirty="0">
              <a:solidFill>
                <a:schemeClr val="bg1"/>
              </a:solidFill>
              <a:uFill>
                <a:solidFill>
                  <a:srgbClr val="FFFFFF"/>
                </a:solidFill>
              </a:uFill>
              <a:latin typeface="Arial Black" panose="020B0A04020102020204" pitchFamily="34" charset="0"/>
            </a:endParaRPr>
          </a:p>
        </p:txBody>
      </p:sp>
      <p:pic>
        <p:nvPicPr>
          <p:cNvPr id="2053" name="Picture 5" descr="File:Red Silhouette - Brain.sv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0179" y="1487618"/>
            <a:ext cx="3110831" cy="311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726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0" y="-1"/>
            <a:ext cx="9143999" cy="5593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187624" y="410706"/>
            <a:ext cx="1218603" cy="1823576"/>
          </a:xfrm>
          <a:prstGeom prst="rect">
            <a:avLst/>
          </a:prstGeom>
          <a:noFill/>
        </p:spPr>
        <p:txBody>
          <a:bodyPr wrap="none" rtlCol="0">
            <a:spAutoFit/>
          </a:bodyPr>
          <a:lstStyle/>
          <a:p>
            <a:pPr>
              <a:lnSpc>
                <a:spcPts val="1000"/>
              </a:lnSpc>
              <a:spcBef>
                <a:spcPts val="0"/>
              </a:spcBef>
              <a:spcAft>
                <a:spcPts val="100"/>
              </a:spcAft>
            </a:pPr>
            <a:r>
              <a:rPr lang="de-DE" sz="500" dirty="0" smtClean="0">
                <a:solidFill>
                  <a:schemeClr val="bg1"/>
                </a:solidFill>
              </a:rPr>
              <a:t>5-point type</a:t>
            </a:r>
          </a:p>
          <a:p>
            <a:pPr>
              <a:lnSpc>
                <a:spcPts val="1100"/>
              </a:lnSpc>
              <a:spcBef>
                <a:spcPts val="0"/>
              </a:spcBef>
              <a:spcAft>
                <a:spcPts val="100"/>
              </a:spcAft>
            </a:pPr>
            <a:r>
              <a:rPr lang="de-DE" sz="600" dirty="0" smtClean="0">
                <a:solidFill>
                  <a:schemeClr val="bg1"/>
                </a:solidFill>
              </a:rPr>
              <a:t>6-point type</a:t>
            </a:r>
          </a:p>
          <a:p>
            <a:pPr>
              <a:lnSpc>
                <a:spcPts val="1200"/>
              </a:lnSpc>
              <a:spcBef>
                <a:spcPts val="0"/>
              </a:spcBef>
              <a:spcAft>
                <a:spcPts val="100"/>
              </a:spcAft>
            </a:pPr>
            <a:r>
              <a:rPr lang="de-DE" sz="700" dirty="0" smtClean="0">
                <a:solidFill>
                  <a:schemeClr val="bg1"/>
                </a:solidFill>
              </a:rPr>
              <a:t>7-point type</a:t>
            </a:r>
          </a:p>
          <a:p>
            <a:pPr>
              <a:lnSpc>
                <a:spcPts val="1300"/>
              </a:lnSpc>
              <a:spcBef>
                <a:spcPts val="0"/>
              </a:spcBef>
              <a:spcAft>
                <a:spcPts val="100"/>
              </a:spcAft>
            </a:pPr>
            <a:r>
              <a:rPr lang="de-DE" sz="800" dirty="0" smtClean="0">
                <a:solidFill>
                  <a:schemeClr val="bg1"/>
                </a:solidFill>
              </a:rPr>
              <a:t>8-point type</a:t>
            </a:r>
          </a:p>
          <a:p>
            <a:pPr>
              <a:lnSpc>
                <a:spcPts val="1400"/>
              </a:lnSpc>
              <a:spcBef>
                <a:spcPts val="0"/>
              </a:spcBef>
              <a:spcAft>
                <a:spcPts val="100"/>
              </a:spcAft>
            </a:pPr>
            <a:r>
              <a:rPr lang="de-DE" sz="900" dirty="0" smtClean="0">
                <a:solidFill>
                  <a:schemeClr val="bg1"/>
                </a:solidFill>
              </a:rPr>
              <a:t>9-point type</a:t>
            </a:r>
          </a:p>
          <a:p>
            <a:pPr>
              <a:lnSpc>
                <a:spcPts val="1500"/>
              </a:lnSpc>
              <a:spcBef>
                <a:spcPts val="0"/>
              </a:spcBef>
              <a:spcAft>
                <a:spcPts val="100"/>
              </a:spcAft>
            </a:pPr>
            <a:r>
              <a:rPr lang="de-DE" sz="1000" dirty="0" smtClean="0">
                <a:solidFill>
                  <a:schemeClr val="bg1"/>
                </a:solidFill>
              </a:rPr>
              <a:t>10-point type</a:t>
            </a:r>
          </a:p>
          <a:p>
            <a:pPr>
              <a:lnSpc>
                <a:spcPts val="1600"/>
              </a:lnSpc>
              <a:spcBef>
                <a:spcPts val="0"/>
              </a:spcBef>
              <a:spcAft>
                <a:spcPts val="100"/>
              </a:spcAft>
            </a:pPr>
            <a:r>
              <a:rPr lang="de-DE" sz="1100" dirty="0" smtClean="0">
                <a:solidFill>
                  <a:schemeClr val="bg1"/>
                </a:solidFill>
              </a:rPr>
              <a:t>11-point type</a:t>
            </a:r>
          </a:p>
          <a:p>
            <a:pPr>
              <a:lnSpc>
                <a:spcPts val="1700"/>
              </a:lnSpc>
              <a:spcBef>
                <a:spcPts val="0"/>
              </a:spcBef>
              <a:spcAft>
                <a:spcPts val="100"/>
              </a:spcAft>
            </a:pPr>
            <a:r>
              <a:rPr lang="de-DE" sz="1200" dirty="0" smtClean="0">
                <a:solidFill>
                  <a:schemeClr val="bg1"/>
                </a:solidFill>
              </a:rPr>
              <a:t>12-point type</a:t>
            </a:r>
          </a:p>
          <a:p>
            <a:pPr>
              <a:lnSpc>
                <a:spcPts val="1900"/>
              </a:lnSpc>
              <a:spcBef>
                <a:spcPts val="0"/>
              </a:spcBef>
              <a:spcAft>
                <a:spcPts val="100"/>
              </a:spcAft>
            </a:pPr>
            <a:r>
              <a:rPr lang="de-DE" sz="1400" dirty="0" smtClean="0">
                <a:solidFill>
                  <a:schemeClr val="bg1"/>
                </a:solidFill>
              </a:rPr>
              <a:t>14-point type</a:t>
            </a:r>
            <a:endParaRPr lang="de-DE" sz="1400" dirty="0">
              <a:solidFill>
                <a:schemeClr val="bg1"/>
              </a:solidFill>
            </a:endParaRPr>
          </a:p>
        </p:txBody>
      </p:sp>
      <p:sp>
        <p:nvSpPr>
          <p:cNvPr id="18" name="Textfeld 17"/>
          <p:cNvSpPr txBox="1"/>
          <p:nvPr/>
        </p:nvSpPr>
        <p:spPr>
          <a:xfrm>
            <a:off x="2868964" y="410706"/>
            <a:ext cx="5519460" cy="5106526"/>
          </a:xfrm>
          <a:prstGeom prst="rect">
            <a:avLst/>
          </a:prstGeom>
          <a:noFill/>
        </p:spPr>
        <p:txBody>
          <a:bodyPr wrap="none" rtlCol="0">
            <a:spAutoFit/>
          </a:bodyPr>
          <a:lstStyle/>
          <a:p>
            <a:pPr>
              <a:lnSpc>
                <a:spcPts val="1800"/>
              </a:lnSpc>
              <a:spcBef>
                <a:spcPts val="0"/>
              </a:spcBef>
              <a:spcAft>
                <a:spcPts val="50"/>
              </a:spcAft>
            </a:pPr>
            <a:r>
              <a:rPr lang="de-DE" sz="1600" dirty="0" smtClean="0">
                <a:solidFill>
                  <a:schemeClr val="bg1"/>
                </a:solidFill>
              </a:rPr>
              <a:t>16-point type</a:t>
            </a:r>
          </a:p>
          <a:p>
            <a:pPr>
              <a:lnSpc>
                <a:spcPts val="2000"/>
              </a:lnSpc>
              <a:spcBef>
                <a:spcPts val="0"/>
              </a:spcBef>
              <a:spcAft>
                <a:spcPts val="50"/>
              </a:spcAft>
            </a:pPr>
            <a:r>
              <a:rPr lang="de-DE" dirty="0" smtClean="0">
                <a:solidFill>
                  <a:schemeClr val="bg1"/>
                </a:solidFill>
              </a:rPr>
              <a:t>18-point type</a:t>
            </a:r>
          </a:p>
          <a:p>
            <a:pPr>
              <a:lnSpc>
                <a:spcPts val="2200"/>
              </a:lnSpc>
              <a:spcBef>
                <a:spcPts val="0"/>
              </a:spcBef>
              <a:spcAft>
                <a:spcPts val="50"/>
              </a:spcAft>
            </a:pPr>
            <a:r>
              <a:rPr lang="de-DE" sz="2000" dirty="0" smtClean="0">
                <a:solidFill>
                  <a:schemeClr val="bg1"/>
                </a:solidFill>
              </a:rPr>
              <a:t>20-point type</a:t>
            </a:r>
          </a:p>
          <a:p>
            <a:pPr>
              <a:lnSpc>
                <a:spcPts val="2600"/>
              </a:lnSpc>
              <a:spcBef>
                <a:spcPts val="0"/>
              </a:spcBef>
              <a:spcAft>
                <a:spcPts val="50"/>
              </a:spcAft>
            </a:pPr>
            <a:r>
              <a:rPr lang="de-DE" sz="2400" dirty="0" smtClean="0">
                <a:solidFill>
                  <a:schemeClr val="bg1"/>
                </a:solidFill>
              </a:rPr>
              <a:t>24-point type</a:t>
            </a:r>
          </a:p>
          <a:p>
            <a:pPr>
              <a:lnSpc>
                <a:spcPts val="3200"/>
              </a:lnSpc>
              <a:spcBef>
                <a:spcPts val="0"/>
              </a:spcBef>
              <a:spcAft>
                <a:spcPts val="50"/>
              </a:spcAft>
            </a:pPr>
            <a:r>
              <a:rPr lang="de-DE" sz="3000" dirty="0" smtClean="0">
                <a:solidFill>
                  <a:schemeClr val="bg1"/>
                </a:solidFill>
              </a:rPr>
              <a:t>30-point type</a:t>
            </a:r>
          </a:p>
          <a:p>
            <a:pPr>
              <a:lnSpc>
                <a:spcPts val="3800"/>
              </a:lnSpc>
              <a:spcBef>
                <a:spcPts val="0"/>
              </a:spcBef>
              <a:spcAft>
                <a:spcPts val="50"/>
              </a:spcAft>
            </a:pPr>
            <a:r>
              <a:rPr lang="de-DE" sz="3600" dirty="0" smtClean="0">
                <a:solidFill>
                  <a:schemeClr val="bg1"/>
                </a:solidFill>
              </a:rPr>
              <a:t>36-point type</a:t>
            </a:r>
          </a:p>
          <a:p>
            <a:pPr>
              <a:lnSpc>
                <a:spcPts val="4400"/>
              </a:lnSpc>
              <a:spcBef>
                <a:spcPts val="0"/>
              </a:spcBef>
              <a:spcAft>
                <a:spcPts val="50"/>
              </a:spcAft>
            </a:pPr>
            <a:r>
              <a:rPr lang="de-DE" sz="4200" dirty="0" smtClean="0">
                <a:solidFill>
                  <a:schemeClr val="bg1"/>
                </a:solidFill>
              </a:rPr>
              <a:t>42-point type</a:t>
            </a:r>
          </a:p>
          <a:p>
            <a:pPr>
              <a:lnSpc>
                <a:spcPts val="5000"/>
              </a:lnSpc>
              <a:spcBef>
                <a:spcPts val="0"/>
              </a:spcBef>
              <a:spcAft>
                <a:spcPts val="50"/>
              </a:spcAft>
            </a:pPr>
            <a:r>
              <a:rPr lang="de-DE" sz="4800" dirty="0" smtClean="0">
                <a:solidFill>
                  <a:schemeClr val="bg1"/>
                </a:solidFill>
              </a:rPr>
              <a:t>48-point type</a:t>
            </a:r>
          </a:p>
          <a:p>
            <a:pPr>
              <a:lnSpc>
                <a:spcPts val="5600"/>
              </a:lnSpc>
              <a:spcBef>
                <a:spcPts val="0"/>
              </a:spcBef>
              <a:spcAft>
                <a:spcPts val="50"/>
              </a:spcAft>
            </a:pPr>
            <a:r>
              <a:rPr lang="de-DE" sz="6000" dirty="0" smtClean="0">
                <a:solidFill>
                  <a:schemeClr val="bg1"/>
                </a:solidFill>
              </a:rPr>
              <a:t>60-point type</a:t>
            </a:r>
          </a:p>
          <a:p>
            <a:pPr>
              <a:lnSpc>
                <a:spcPts val="6800"/>
              </a:lnSpc>
              <a:spcBef>
                <a:spcPts val="0"/>
              </a:spcBef>
              <a:spcAft>
                <a:spcPts val="50"/>
              </a:spcAft>
            </a:pPr>
            <a:r>
              <a:rPr lang="de-DE" sz="7200" dirty="0" smtClean="0">
                <a:solidFill>
                  <a:schemeClr val="bg1"/>
                </a:solidFill>
              </a:rPr>
              <a:t>72-point type</a:t>
            </a:r>
            <a:endParaRPr lang="de-DE" sz="7200" dirty="0">
              <a:solidFill>
                <a:schemeClr val="bg1"/>
              </a:solidFill>
            </a:endParaRPr>
          </a:p>
        </p:txBody>
      </p:sp>
      <p:sp>
        <p:nvSpPr>
          <p:cNvPr id="6" name="Textfeld 5"/>
          <p:cNvSpPr txBox="1"/>
          <p:nvPr/>
        </p:nvSpPr>
        <p:spPr>
          <a:xfrm>
            <a:off x="-7661" y="5742546"/>
            <a:ext cx="5371750" cy="453970"/>
          </a:xfrm>
          <a:prstGeom prst="rect">
            <a:avLst/>
          </a:prstGeom>
          <a:noFill/>
        </p:spPr>
        <p:txBody>
          <a:bodyPr wrap="square" rtlCol="0">
            <a:spAutoFit/>
          </a:bodyPr>
          <a:lstStyle/>
          <a:p>
            <a:pPr>
              <a:spcAft>
                <a:spcPts val="300"/>
              </a:spcAft>
            </a:pPr>
            <a:r>
              <a:rPr lang="de-DE" sz="1000" dirty="0" smtClean="0"/>
              <a:t>Literaturempfehlungen: </a:t>
            </a:r>
          </a:p>
          <a:p>
            <a:pPr lvl="0"/>
            <a:r>
              <a:rPr lang="de-DE" sz="1000" dirty="0">
                <a:solidFill>
                  <a:prstClr val="black"/>
                </a:solidFill>
              </a:rPr>
              <a:t>Hey </a:t>
            </a:r>
            <a:r>
              <a:rPr lang="de-DE" sz="1000" dirty="0" smtClean="0">
                <a:solidFill>
                  <a:prstClr val="black"/>
                </a:solidFill>
              </a:rPr>
              <a:t>B </a:t>
            </a:r>
            <a:r>
              <a:rPr lang="de-DE" sz="1000" dirty="0">
                <a:solidFill>
                  <a:prstClr val="black"/>
                </a:solidFill>
              </a:rPr>
              <a:t>(2011). </a:t>
            </a:r>
            <a:r>
              <a:rPr lang="de-DE" sz="1000" i="1" dirty="0">
                <a:solidFill>
                  <a:prstClr val="black"/>
                </a:solidFill>
              </a:rPr>
              <a:t>Präsentieren in Wissenschaft und Forschung</a:t>
            </a:r>
          </a:p>
        </p:txBody>
      </p:sp>
    </p:spTree>
    <p:extLst>
      <p:ext uri="{BB962C8B-B14F-4D97-AF65-F5344CB8AC3E}">
        <p14:creationId xmlns:p14="http://schemas.microsoft.com/office/powerpoint/2010/main" val="222972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nutzerdefiniert 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C050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enutzerdefiniert 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C050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enutzerdefiniert 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C050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Uni_Praesentation_E2_RGB</Template>
  <TotalTime>0</TotalTime>
  <Words>5110</Words>
  <Application>Microsoft Office PowerPoint</Application>
  <PresentationFormat>Bildschirmpräsentation (4:3)</PresentationFormat>
  <Paragraphs>749</Paragraphs>
  <Slides>46</Slides>
  <Notes>46</Notes>
  <HiddenSlides>0</HiddenSlides>
  <MMClips>0</MMClips>
  <ScaleCrop>false</ScaleCrop>
  <HeadingPairs>
    <vt:vector size="4" baseType="variant">
      <vt:variant>
        <vt:lpstr>Design</vt:lpstr>
      </vt:variant>
      <vt:variant>
        <vt:i4>3</vt:i4>
      </vt:variant>
      <vt:variant>
        <vt:lpstr>Folientitel</vt:lpstr>
      </vt:variant>
      <vt:variant>
        <vt:i4>46</vt:i4>
      </vt:variant>
    </vt:vector>
  </HeadingPairs>
  <TitlesOfParts>
    <vt:vector size="49" baseType="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Uniklinikum Freiburg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Tobias Schmidt</dc:creator>
  <cp:lastModifiedBy>Tobias Schmidt</cp:lastModifiedBy>
  <cp:revision>739</cp:revision>
  <cp:lastPrinted>2017-01-24T15:00:26Z</cp:lastPrinted>
  <dcterms:created xsi:type="dcterms:W3CDTF">2012-11-27T12:12:56Z</dcterms:created>
  <dcterms:modified xsi:type="dcterms:W3CDTF">2017-11-10T16:03:35Z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Uniklinikum Freiburg</vt:lpwstr>
  </property>
  <property fmtid="{D5CDD505-2E9C-101B-9397-08002B2CF9AE}" pid="4" name="HiddenSlides">
    <vt:i4>1</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19</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82</vt:i4>
  </property>
</Properties>
</file>