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0" r:id="rId5"/>
    <p:sldId id="259" r:id="rId6"/>
  </p:sldIdLst>
  <p:sldSz cx="9906000" cy="6858000" type="A4"/>
  <p:notesSz cx="7099300" cy="10234613"/>
  <p:defaultTextStyle>
    <a:defPPr rtl="0">
      <a:defRPr lang="de-DE"/>
    </a:defPPr>
    <a:lvl1pPr marL="0" algn="l" defTabSz="859627" rtl="0" eaLnBrk="1" latinLnBrk="0" hangingPunct="1">
      <a:defRPr sz="1700" kern="1200">
        <a:solidFill>
          <a:schemeClr val="tx1"/>
        </a:solidFill>
        <a:latin typeface="+mn-lt"/>
        <a:ea typeface="+mn-ea"/>
        <a:cs typeface="+mn-cs"/>
      </a:defRPr>
    </a:lvl1pPr>
    <a:lvl2pPr marL="429814" algn="l" defTabSz="859627" rtl="0" eaLnBrk="1" latinLnBrk="0" hangingPunct="1">
      <a:defRPr sz="1700" kern="1200">
        <a:solidFill>
          <a:schemeClr val="tx1"/>
        </a:solidFill>
        <a:latin typeface="+mn-lt"/>
        <a:ea typeface="+mn-ea"/>
        <a:cs typeface="+mn-cs"/>
      </a:defRPr>
    </a:lvl2pPr>
    <a:lvl3pPr marL="859627" algn="l" defTabSz="859627" rtl="0" eaLnBrk="1" latinLnBrk="0" hangingPunct="1">
      <a:defRPr sz="1700" kern="1200">
        <a:solidFill>
          <a:schemeClr val="tx1"/>
        </a:solidFill>
        <a:latin typeface="+mn-lt"/>
        <a:ea typeface="+mn-ea"/>
        <a:cs typeface="+mn-cs"/>
      </a:defRPr>
    </a:lvl3pPr>
    <a:lvl4pPr marL="1289441" algn="l" defTabSz="859627" rtl="0" eaLnBrk="1" latinLnBrk="0" hangingPunct="1">
      <a:defRPr sz="1700" kern="1200">
        <a:solidFill>
          <a:schemeClr val="tx1"/>
        </a:solidFill>
        <a:latin typeface="+mn-lt"/>
        <a:ea typeface="+mn-ea"/>
        <a:cs typeface="+mn-cs"/>
      </a:defRPr>
    </a:lvl4pPr>
    <a:lvl5pPr marL="1719255" algn="l" defTabSz="859627" rtl="0" eaLnBrk="1" latinLnBrk="0" hangingPunct="1">
      <a:defRPr sz="1700" kern="1200">
        <a:solidFill>
          <a:schemeClr val="tx1"/>
        </a:solidFill>
        <a:latin typeface="+mn-lt"/>
        <a:ea typeface="+mn-ea"/>
        <a:cs typeface="+mn-cs"/>
      </a:defRPr>
    </a:lvl5pPr>
    <a:lvl6pPr marL="2149069" algn="l" defTabSz="859627" rtl="0" eaLnBrk="1" latinLnBrk="0" hangingPunct="1">
      <a:defRPr sz="1700" kern="1200">
        <a:solidFill>
          <a:schemeClr val="tx1"/>
        </a:solidFill>
        <a:latin typeface="+mn-lt"/>
        <a:ea typeface="+mn-ea"/>
        <a:cs typeface="+mn-cs"/>
      </a:defRPr>
    </a:lvl6pPr>
    <a:lvl7pPr marL="2578882" algn="l" defTabSz="859627" rtl="0" eaLnBrk="1" latinLnBrk="0" hangingPunct="1">
      <a:defRPr sz="1700" kern="1200">
        <a:solidFill>
          <a:schemeClr val="tx1"/>
        </a:solidFill>
        <a:latin typeface="+mn-lt"/>
        <a:ea typeface="+mn-ea"/>
        <a:cs typeface="+mn-cs"/>
      </a:defRPr>
    </a:lvl7pPr>
    <a:lvl8pPr marL="3008696" algn="l" defTabSz="859627" rtl="0" eaLnBrk="1" latinLnBrk="0" hangingPunct="1">
      <a:defRPr sz="1700" kern="1200">
        <a:solidFill>
          <a:schemeClr val="tx1"/>
        </a:solidFill>
        <a:latin typeface="+mn-lt"/>
        <a:ea typeface="+mn-ea"/>
        <a:cs typeface="+mn-cs"/>
      </a:defRPr>
    </a:lvl8pPr>
    <a:lvl9pPr marL="3438510" algn="l" defTabSz="859627" rtl="0" eaLnBrk="1" latinLnBrk="0" hangingPunct="1">
      <a:defRPr sz="17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19"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CCFF"/>
    <a:srgbClr val="8E2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34" autoAdjust="0"/>
    <p:restoredTop sz="98578" autoAdjust="0"/>
  </p:normalViewPr>
  <p:slideViewPr>
    <p:cSldViewPr snapToGrid="0">
      <p:cViewPr>
        <p:scale>
          <a:sx n="125" d="100"/>
          <a:sy n="125" d="100"/>
        </p:scale>
        <p:origin x="-1194" y="-270"/>
      </p:cViewPr>
      <p:guideLst>
        <p:guide orient="horz" pos="2160"/>
        <p:guide pos="3120"/>
      </p:guideLst>
    </p:cSldViewPr>
  </p:slideViewPr>
  <p:notesTextViewPr>
    <p:cViewPr>
      <p:scale>
        <a:sx n="3" d="2"/>
        <a:sy n="3" d="2"/>
      </p:scale>
      <p:origin x="0" y="0"/>
    </p:cViewPr>
  </p:notesTextViewPr>
  <p:notesViewPr>
    <p:cSldViewPr snapToGrid="0">
      <p:cViewPr varScale="1">
        <p:scale>
          <a:sx n="91" d="100"/>
          <a:sy n="91" d="100"/>
        </p:scale>
        <p:origin x="295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3076363" cy="513508"/>
          </a:xfrm>
          <a:prstGeom prst="rect">
            <a:avLst/>
          </a:prstGeom>
        </p:spPr>
        <p:txBody>
          <a:bodyPr vert="horz" lIns="99020" tIns="49510" rIns="99020" bIns="49510" rtlCol="0"/>
          <a:lstStyle>
            <a:lvl1pPr algn="l" rtl="0">
              <a:defRPr sz="1300"/>
            </a:lvl1pPr>
          </a:lstStyle>
          <a:p>
            <a:pPr rtl="0"/>
            <a:endParaRPr lang="de-DE" dirty="0"/>
          </a:p>
        </p:txBody>
      </p:sp>
      <p:sp>
        <p:nvSpPr>
          <p:cNvPr id="3" name="Datumsplatzhalter 2"/>
          <p:cNvSpPr>
            <a:spLocks noGrp="1"/>
          </p:cNvSpPr>
          <p:nvPr>
            <p:ph type="dt" sz="quarter" idx="1"/>
          </p:nvPr>
        </p:nvSpPr>
        <p:spPr>
          <a:xfrm>
            <a:off x="4021297" y="0"/>
            <a:ext cx="3076363" cy="513508"/>
          </a:xfrm>
          <a:prstGeom prst="rect">
            <a:avLst/>
          </a:prstGeom>
        </p:spPr>
        <p:txBody>
          <a:bodyPr vert="horz" lIns="99020" tIns="49510" rIns="99020" bIns="49510" rtlCol="0"/>
          <a:lstStyle>
            <a:lvl1pPr algn="l" rtl="0">
              <a:defRPr sz="1300"/>
            </a:lvl1pPr>
          </a:lstStyle>
          <a:p>
            <a:pPr algn="r" rtl="0"/>
            <a:fld id="{13AB8F60-FA51-4E9C-B7F2-218129B3B52F}" type="datetime1">
              <a:rPr lang="de-DE" smtClean="0"/>
              <a:t>02.10.2018</a:t>
            </a:fld>
            <a:endParaRPr lang="de-DE" dirty="0"/>
          </a:p>
        </p:txBody>
      </p:sp>
      <p:sp>
        <p:nvSpPr>
          <p:cNvPr id="4" name="Fußzeilenplatzhalter 3"/>
          <p:cNvSpPr>
            <a:spLocks noGrp="1"/>
          </p:cNvSpPr>
          <p:nvPr>
            <p:ph type="ftr" sz="quarter" idx="2"/>
          </p:nvPr>
        </p:nvSpPr>
        <p:spPr>
          <a:xfrm>
            <a:off x="3" y="9721111"/>
            <a:ext cx="3076363" cy="513507"/>
          </a:xfrm>
          <a:prstGeom prst="rect">
            <a:avLst/>
          </a:prstGeom>
        </p:spPr>
        <p:txBody>
          <a:bodyPr vert="horz" lIns="99020" tIns="49510" rIns="99020" bIns="49510" rtlCol="0" anchor="b"/>
          <a:lstStyle>
            <a:lvl1pPr algn="l" rtl="0">
              <a:defRPr sz="1300"/>
            </a:lvl1pPr>
          </a:lstStyle>
          <a:p>
            <a:pPr rtl="0"/>
            <a:endParaRPr lang="de-DE" dirty="0"/>
          </a:p>
        </p:txBody>
      </p:sp>
      <p:sp>
        <p:nvSpPr>
          <p:cNvPr id="5" name="Foliennummernplatzhalter 4"/>
          <p:cNvSpPr>
            <a:spLocks noGrp="1"/>
          </p:cNvSpPr>
          <p:nvPr>
            <p:ph type="sldNum" sz="quarter" idx="3"/>
          </p:nvPr>
        </p:nvSpPr>
        <p:spPr>
          <a:xfrm>
            <a:off x="4021297" y="9721111"/>
            <a:ext cx="3076363" cy="513507"/>
          </a:xfrm>
          <a:prstGeom prst="rect">
            <a:avLst/>
          </a:prstGeom>
        </p:spPr>
        <p:txBody>
          <a:bodyPr vert="horz" lIns="99020" tIns="49510" rIns="99020" bIns="49510" rtlCol="0" anchor="b"/>
          <a:lstStyle>
            <a:lvl1pPr algn="l" rtl="0">
              <a:defRPr sz="1300"/>
            </a:lvl1pPr>
          </a:lstStyle>
          <a:p>
            <a:pPr algn="r" rtl="0"/>
            <a:r>
              <a:rPr lang="de-DE" dirty="0" smtClean="0"/>
              <a:t>‹Nr.›</a:t>
            </a:r>
            <a:endParaRPr lang="de-DE"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3076363" cy="513508"/>
          </a:xfrm>
          <a:prstGeom prst="rect">
            <a:avLst/>
          </a:prstGeom>
        </p:spPr>
        <p:txBody>
          <a:bodyPr vert="horz" lIns="99020" tIns="49510" rIns="99020" bIns="49510" rtlCol="0"/>
          <a:lstStyle>
            <a:lvl1pPr algn="l" rtl="0">
              <a:defRPr sz="1300"/>
            </a:lvl1pPr>
          </a:lstStyle>
          <a:p>
            <a:pPr rtl="0"/>
            <a:endParaRPr lang="de-DE" noProof="0" dirty="0"/>
          </a:p>
        </p:txBody>
      </p:sp>
      <p:sp>
        <p:nvSpPr>
          <p:cNvPr id="3" name="Datumsplatzhalter 2"/>
          <p:cNvSpPr>
            <a:spLocks noGrp="1"/>
          </p:cNvSpPr>
          <p:nvPr>
            <p:ph type="dt" idx="1"/>
          </p:nvPr>
        </p:nvSpPr>
        <p:spPr>
          <a:xfrm>
            <a:off x="4021297" y="0"/>
            <a:ext cx="3076363" cy="513508"/>
          </a:xfrm>
          <a:prstGeom prst="rect">
            <a:avLst/>
          </a:prstGeom>
        </p:spPr>
        <p:txBody>
          <a:bodyPr vert="horz" lIns="99020" tIns="49510" rIns="99020" bIns="49510" rtlCol="0"/>
          <a:lstStyle>
            <a:lvl1pPr algn="l" rtl="0">
              <a:defRPr sz="1300"/>
            </a:lvl1pPr>
          </a:lstStyle>
          <a:p>
            <a:pPr algn="r"/>
            <a:fld id="{46CFB0F2-8AF3-448F-8C39-8366FABB57F8}" type="datetime1">
              <a:rPr lang="de-DE" smtClean="0"/>
              <a:pPr algn="r"/>
              <a:t>02.10.2018</a:t>
            </a:fld>
            <a:endParaRPr lang="de-DE" dirty="0"/>
          </a:p>
        </p:txBody>
      </p:sp>
      <p:sp>
        <p:nvSpPr>
          <p:cNvPr id="4" name="Folienbildplatzhalter 3"/>
          <p:cNvSpPr>
            <a:spLocks noGrp="1" noRot="1" noChangeAspect="1"/>
          </p:cNvSpPr>
          <p:nvPr>
            <p:ph type="sldImg" idx="2"/>
          </p:nvPr>
        </p:nvSpPr>
        <p:spPr>
          <a:xfrm>
            <a:off x="1054100" y="1279525"/>
            <a:ext cx="4991100" cy="3454400"/>
          </a:xfrm>
          <a:prstGeom prst="rect">
            <a:avLst/>
          </a:prstGeom>
          <a:noFill/>
          <a:ln w="12700">
            <a:solidFill>
              <a:prstClr val="black"/>
            </a:solidFill>
          </a:ln>
        </p:spPr>
        <p:txBody>
          <a:bodyPr vert="horz" lIns="99020" tIns="49510" rIns="99020" bIns="49510" rtlCol="0" anchor="ctr"/>
          <a:lstStyle/>
          <a:p>
            <a:pPr rtl="0"/>
            <a:endParaRPr lang="de-DE" noProof="0" dirty="0"/>
          </a:p>
        </p:txBody>
      </p:sp>
      <p:sp>
        <p:nvSpPr>
          <p:cNvPr id="5" name="Notizenplatzhalter 4"/>
          <p:cNvSpPr>
            <a:spLocks noGrp="1"/>
          </p:cNvSpPr>
          <p:nvPr>
            <p:ph type="body" sz="quarter" idx="3"/>
          </p:nvPr>
        </p:nvSpPr>
        <p:spPr>
          <a:xfrm>
            <a:off x="709931" y="4925407"/>
            <a:ext cx="5679440" cy="4029879"/>
          </a:xfrm>
          <a:prstGeom prst="rect">
            <a:avLst/>
          </a:prstGeom>
        </p:spPr>
        <p:txBody>
          <a:bodyPr vert="horz" lIns="99020" tIns="49510" rIns="99020" bIns="49510" rtlCol="0"/>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6" name="Fußzeilenplatzhalter 5"/>
          <p:cNvSpPr>
            <a:spLocks noGrp="1"/>
          </p:cNvSpPr>
          <p:nvPr>
            <p:ph type="ftr" sz="quarter" idx="4"/>
          </p:nvPr>
        </p:nvSpPr>
        <p:spPr>
          <a:xfrm>
            <a:off x="3" y="9721111"/>
            <a:ext cx="3076363" cy="513507"/>
          </a:xfrm>
          <a:prstGeom prst="rect">
            <a:avLst/>
          </a:prstGeom>
        </p:spPr>
        <p:txBody>
          <a:bodyPr vert="horz" lIns="99020" tIns="49510" rIns="99020" bIns="49510" rtlCol="0" anchor="b"/>
          <a:lstStyle>
            <a:lvl1pPr algn="l" rtl="0">
              <a:defRPr sz="1300"/>
            </a:lvl1pPr>
          </a:lstStyle>
          <a:p>
            <a:pPr rtl="0"/>
            <a:endParaRPr lang="de-DE" noProof="0" dirty="0"/>
          </a:p>
        </p:txBody>
      </p:sp>
      <p:sp>
        <p:nvSpPr>
          <p:cNvPr id="7" name="Foliennummernplatzhalter 6"/>
          <p:cNvSpPr>
            <a:spLocks noGrp="1"/>
          </p:cNvSpPr>
          <p:nvPr>
            <p:ph type="sldNum" sz="quarter" idx="5"/>
          </p:nvPr>
        </p:nvSpPr>
        <p:spPr>
          <a:xfrm>
            <a:off x="4021297" y="9721111"/>
            <a:ext cx="3076363" cy="513507"/>
          </a:xfrm>
          <a:prstGeom prst="rect">
            <a:avLst/>
          </a:prstGeom>
        </p:spPr>
        <p:txBody>
          <a:bodyPr vert="horz" lIns="99020" tIns="49510" rIns="99020" bIns="49510" rtlCol="0" anchor="b"/>
          <a:lstStyle>
            <a:lvl1pPr algn="l" rtl="0">
              <a:defRPr sz="1300"/>
            </a:lvl1pPr>
          </a:lstStyle>
          <a:p>
            <a:pPr algn="r"/>
            <a:r>
              <a:rPr lang="de-DE" noProof="0" dirty="0" smtClean="0"/>
              <a:t>‹Nr.›</a:t>
            </a:r>
            <a:endParaRPr lang="de-DE" noProof="0"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859627" rtl="0" eaLnBrk="1" latinLnBrk="0" hangingPunct="1">
      <a:defRPr sz="1100" kern="1200">
        <a:solidFill>
          <a:schemeClr val="tx1"/>
        </a:solidFill>
        <a:latin typeface="+mn-lt"/>
        <a:ea typeface="+mn-ea"/>
        <a:cs typeface="+mn-cs"/>
      </a:defRPr>
    </a:lvl1pPr>
    <a:lvl2pPr marL="429814" algn="l" defTabSz="859627" rtl="0" eaLnBrk="1" latinLnBrk="0" hangingPunct="1">
      <a:defRPr sz="1100" kern="1200">
        <a:solidFill>
          <a:schemeClr val="tx1"/>
        </a:solidFill>
        <a:latin typeface="+mn-lt"/>
        <a:ea typeface="+mn-ea"/>
        <a:cs typeface="+mn-cs"/>
      </a:defRPr>
    </a:lvl2pPr>
    <a:lvl3pPr marL="859627" algn="l" defTabSz="859627" rtl="0" eaLnBrk="1" latinLnBrk="0" hangingPunct="1">
      <a:defRPr sz="1100" kern="1200">
        <a:solidFill>
          <a:schemeClr val="tx1"/>
        </a:solidFill>
        <a:latin typeface="+mn-lt"/>
        <a:ea typeface="+mn-ea"/>
        <a:cs typeface="+mn-cs"/>
      </a:defRPr>
    </a:lvl3pPr>
    <a:lvl4pPr marL="1289441" algn="l" defTabSz="859627" rtl="0" eaLnBrk="1" latinLnBrk="0" hangingPunct="1">
      <a:defRPr sz="1100" kern="1200">
        <a:solidFill>
          <a:schemeClr val="tx1"/>
        </a:solidFill>
        <a:latin typeface="+mn-lt"/>
        <a:ea typeface="+mn-ea"/>
        <a:cs typeface="+mn-cs"/>
      </a:defRPr>
    </a:lvl4pPr>
    <a:lvl5pPr marL="1719255" algn="l" defTabSz="859627" rtl="0" eaLnBrk="1" latinLnBrk="0" hangingPunct="1">
      <a:defRPr sz="1100" kern="1200">
        <a:solidFill>
          <a:schemeClr val="tx1"/>
        </a:solidFill>
        <a:latin typeface="+mn-lt"/>
        <a:ea typeface="+mn-ea"/>
        <a:cs typeface="+mn-cs"/>
      </a:defRPr>
    </a:lvl5pPr>
    <a:lvl6pPr marL="2149069" algn="l" defTabSz="859627" rtl="0" eaLnBrk="1" latinLnBrk="0" hangingPunct="1">
      <a:defRPr sz="1100" kern="1200">
        <a:solidFill>
          <a:schemeClr val="tx1"/>
        </a:solidFill>
        <a:latin typeface="+mn-lt"/>
        <a:ea typeface="+mn-ea"/>
        <a:cs typeface="+mn-cs"/>
      </a:defRPr>
    </a:lvl6pPr>
    <a:lvl7pPr marL="2578882" algn="l" defTabSz="859627" rtl="0" eaLnBrk="1" latinLnBrk="0" hangingPunct="1">
      <a:defRPr sz="1100" kern="1200">
        <a:solidFill>
          <a:schemeClr val="tx1"/>
        </a:solidFill>
        <a:latin typeface="+mn-lt"/>
        <a:ea typeface="+mn-ea"/>
        <a:cs typeface="+mn-cs"/>
      </a:defRPr>
    </a:lvl7pPr>
    <a:lvl8pPr marL="3008696" algn="l" defTabSz="859627" rtl="0" eaLnBrk="1" latinLnBrk="0" hangingPunct="1">
      <a:defRPr sz="1100" kern="1200">
        <a:solidFill>
          <a:schemeClr val="tx1"/>
        </a:solidFill>
        <a:latin typeface="+mn-lt"/>
        <a:ea typeface="+mn-ea"/>
        <a:cs typeface="+mn-cs"/>
      </a:defRPr>
    </a:lvl8pPr>
    <a:lvl9pPr marL="3438510" algn="l" defTabSz="859627"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izenplatzhalter 2"/>
          <p:cNvSpPr>
            <a:spLocks noGrp="1"/>
          </p:cNvSpPr>
          <p:nvPr>
            <p:ph type="body" idx="1"/>
          </p:nvPr>
        </p:nvSpPr>
        <p:spPr/>
        <p:txBody>
          <a:bodyPr rtlCol="0"/>
          <a:lstStyle/>
          <a:p>
            <a:pPr rtl="0"/>
            <a:endParaRPr lang="de-DE" noProof="0" dirty="0"/>
          </a:p>
        </p:txBody>
      </p:sp>
      <p:sp>
        <p:nvSpPr>
          <p:cNvPr id="4" name="Foliennummernplatzhalter 3"/>
          <p:cNvSpPr>
            <a:spLocks noGrp="1"/>
          </p:cNvSpPr>
          <p:nvPr>
            <p:ph type="sldNum" sz="quarter" idx="10"/>
          </p:nvPr>
        </p:nvSpPr>
        <p:spPr/>
        <p:txBody>
          <a:bodyPr rtlCol="0"/>
          <a:lstStyle/>
          <a:p>
            <a:pPr rtl="0"/>
            <a:r>
              <a:rPr lang="en-US" smtClean="0"/>
              <a:t>1</a:t>
            </a:r>
            <a:endParaRPr lang="en-US"/>
          </a:p>
        </p:txBody>
      </p:sp>
      <p:sp>
        <p:nvSpPr>
          <p:cNvPr id="7" name="Folienbildplatzhalter 6"/>
          <p:cNvSpPr>
            <a:spLocks noGrp="1" noRot="1" noChangeAspect="1"/>
          </p:cNvSpPr>
          <p:nvPr>
            <p:ph type="sldImg"/>
          </p:nvPr>
        </p:nvSpPr>
        <p:spPr>
          <a:xfrm>
            <a:off x="1054100" y="1279525"/>
            <a:ext cx="4991100" cy="3454400"/>
          </a:xfrm>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izenplatzhalter 2"/>
          <p:cNvSpPr>
            <a:spLocks noGrp="1"/>
          </p:cNvSpPr>
          <p:nvPr>
            <p:ph type="body" idx="1"/>
          </p:nvPr>
        </p:nvSpPr>
        <p:spPr/>
        <p:txBody>
          <a:bodyPr rtlCol="0"/>
          <a:lstStyle/>
          <a:p>
            <a:pPr rtl="0"/>
            <a:endParaRPr lang="de-DE" noProof="0" dirty="0"/>
          </a:p>
        </p:txBody>
      </p:sp>
      <p:sp>
        <p:nvSpPr>
          <p:cNvPr id="4" name="Foliennummernplatzhalter 3"/>
          <p:cNvSpPr>
            <a:spLocks noGrp="1"/>
          </p:cNvSpPr>
          <p:nvPr>
            <p:ph type="sldNum" sz="quarter" idx="10"/>
          </p:nvPr>
        </p:nvSpPr>
        <p:spPr/>
        <p:txBody>
          <a:bodyPr rtlCol="0"/>
          <a:lstStyle/>
          <a:p>
            <a:pPr rtl="0"/>
            <a:r>
              <a:rPr lang="en-US" smtClean="0"/>
              <a:t>2</a:t>
            </a:r>
            <a:endParaRPr lang="en-US"/>
          </a:p>
        </p:txBody>
      </p:sp>
      <p:sp>
        <p:nvSpPr>
          <p:cNvPr id="7" name="Folienbildplatzhalter 6"/>
          <p:cNvSpPr>
            <a:spLocks noGrp="1" noRot="1" noChangeAspect="1"/>
          </p:cNvSpPr>
          <p:nvPr>
            <p:ph type="sldImg"/>
          </p:nvPr>
        </p:nvSpPr>
        <p:spPr>
          <a:xfrm>
            <a:off x="1054100" y="1279525"/>
            <a:ext cx="4991100" cy="3454400"/>
          </a:xfrm>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ußense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enseite">
    <p:spTree>
      <p:nvGrpSpPr>
        <p:cNvPr id="1" name=""/>
        <p:cNvGrpSpPr/>
        <p:nvPr/>
      </p:nvGrpSpPr>
      <p:grpSpPr>
        <a:xfrm>
          <a:off x="0" y="0"/>
          <a:ext cx="0" cy="0"/>
          <a:chOff x="0" y="0"/>
          <a:chExt cx="0" cy="0"/>
        </a:xfrm>
      </p:grpSpPr>
      <p:cxnSp>
        <p:nvCxnSpPr>
          <p:cNvPr id="35" name="Gerader Verbinder 34" hidden="1"/>
          <p:cNvCxnSpPr/>
          <p:nvPr userDrawn="1"/>
        </p:nvCxnSpPr>
        <p:spPr>
          <a:xfrm>
            <a:off x="3691299" y="810892"/>
            <a:ext cx="261251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81038" y="365127"/>
            <a:ext cx="8543925" cy="1325563"/>
          </a:xfrm>
          <a:prstGeom prst="rect">
            <a:avLst/>
          </a:prstGeom>
        </p:spPr>
        <p:txBody>
          <a:bodyPr vert="horz" lIns="85963" tIns="42981" rIns="85963" bIns="42981" rtlCol="0" anchor="ctr">
            <a:normAutofit/>
          </a:bodyPr>
          <a:lstStyle/>
          <a:p>
            <a:pPr rtl="0"/>
            <a:r>
              <a:rPr lang="de-DE" noProof="0" dirty="0" smtClean="0"/>
              <a:t>Titelmasterformat durch Klicken bearbeiten</a:t>
            </a:r>
            <a:endParaRPr lang="de-DE" noProof="0" dirty="0"/>
          </a:p>
        </p:txBody>
      </p:sp>
      <p:sp>
        <p:nvSpPr>
          <p:cNvPr id="3" name="Textplatzhalter 2"/>
          <p:cNvSpPr>
            <a:spLocks noGrp="1"/>
          </p:cNvSpPr>
          <p:nvPr>
            <p:ph type="body" idx="1"/>
          </p:nvPr>
        </p:nvSpPr>
        <p:spPr>
          <a:xfrm>
            <a:off x="681038" y="1825625"/>
            <a:ext cx="8543925" cy="4351338"/>
          </a:xfrm>
          <a:prstGeom prst="rect">
            <a:avLst/>
          </a:prstGeom>
        </p:spPr>
        <p:txBody>
          <a:bodyPr vert="horz" lIns="85963" tIns="42981" rIns="85963" bIns="42981" rtlCol="0">
            <a:normAutofit/>
          </a:bodyPr>
          <a:lstStyle/>
          <a:p>
            <a:pPr lvl="0" rtl="0"/>
            <a:r>
              <a:rPr lang="de-DE" noProof="0" dirty="0" smtClean="0"/>
              <a:t>Textmasterformat bearbeiten</a:t>
            </a:r>
          </a:p>
          <a:p>
            <a:pPr lvl="1" rtl="0"/>
            <a:r>
              <a:rPr lang="de-DE" noProof="0" dirty="0" smtClean="0"/>
              <a:t>Zweite Ebene</a:t>
            </a:r>
          </a:p>
          <a:p>
            <a:pPr lvl="2" rtl="0"/>
            <a:r>
              <a:rPr lang="de-DE" noProof="0" dirty="0" smtClean="0"/>
              <a:t>Dritte Ebene</a:t>
            </a:r>
          </a:p>
          <a:p>
            <a:pPr lvl="3" rtl="0"/>
            <a:r>
              <a:rPr lang="de-DE" noProof="0" dirty="0" smtClean="0"/>
              <a:t>Vierte Ebene</a:t>
            </a:r>
          </a:p>
          <a:p>
            <a:pPr lvl="4" rtl="0"/>
            <a:r>
              <a:rPr lang="de-DE" noProof="0" dirty="0" smtClean="0"/>
              <a:t>Fünfte Ebene</a:t>
            </a:r>
            <a:endParaRPr lang="de-DE" noProof="0" dirty="0"/>
          </a:p>
        </p:txBody>
      </p:sp>
      <p:sp>
        <p:nvSpPr>
          <p:cNvPr id="4" name="Datumsplatzhalter 3"/>
          <p:cNvSpPr>
            <a:spLocks noGrp="1"/>
          </p:cNvSpPr>
          <p:nvPr>
            <p:ph type="dt" sz="half" idx="2"/>
          </p:nvPr>
        </p:nvSpPr>
        <p:spPr>
          <a:xfrm>
            <a:off x="681038" y="6356351"/>
            <a:ext cx="2228850" cy="365125"/>
          </a:xfrm>
          <a:prstGeom prst="rect">
            <a:avLst/>
          </a:prstGeom>
        </p:spPr>
        <p:txBody>
          <a:bodyPr vert="horz" lIns="85963" tIns="42981" rIns="85963" bIns="42981" rtlCol="0" anchor="ctr"/>
          <a:lstStyle>
            <a:lvl1pPr algn="l" rtl="0">
              <a:defRPr sz="1200">
                <a:solidFill>
                  <a:schemeClr val="tx1">
                    <a:tint val="75000"/>
                  </a:schemeClr>
                </a:solidFill>
              </a:defRPr>
            </a:lvl1pPr>
          </a:lstStyle>
          <a:p>
            <a:fld id="{58A359E0-4287-4CBB-9ED3-CDB8D862CA3F}" type="datetime1">
              <a:rPr lang="de-DE" smtClean="0"/>
              <a:pPr/>
              <a:t>02.10.2018</a:t>
            </a:fld>
            <a:endParaRPr lang="de-DE" dirty="0"/>
          </a:p>
        </p:txBody>
      </p:sp>
      <p:sp>
        <p:nvSpPr>
          <p:cNvPr id="5" name="Fußzeilenplatzhalter 4"/>
          <p:cNvSpPr>
            <a:spLocks noGrp="1"/>
          </p:cNvSpPr>
          <p:nvPr>
            <p:ph type="ftr" sz="quarter" idx="3"/>
          </p:nvPr>
        </p:nvSpPr>
        <p:spPr>
          <a:xfrm>
            <a:off x="3281363" y="6356351"/>
            <a:ext cx="3343275" cy="365125"/>
          </a:xfrm>
          <a:prstGeom prst="rect">
            <a:avLst/>
          </a:prstGeom>
        </p:spPr>
        <p:txBody>
          <a:bodyPr vert="horz" lIns="85963" tIns="42981" rIns="85963" bIns="42981" rtlCol="0" anchor="ctr"/>
          <a:lstStyle>
            <a:lvl1pPr algn="ctr" rtl="0">
              <a:defRPr sz="1200">
                <a:solidFill>
                  <a:schemeClr val="tx1">
                    <a:tint val="75000"/>
                  </a:schemeClr>
                </a:solidFill>
              </a:defRPr>
            </a:lvl1pPr>
          </a:lstStyle>
          <a:p>
            <a:pPr rtl="0"/>
            <a:endParaRPr lang="de-DE" noProof="0" dirty="0"/>
          </a:p>
        </p:txBody>
      </p:sp>
      <p:sp>
        <p:nvSpPr>
          <p:cNvPr id="6" name="Foliennummernplatzhalter 5"/>
          <p:cNvSpPr>
            <a:spLocks noGrp="1"/>
          </p:cNvSpPr>
          <p:nvPr>
            <p:ph type="sldNum" sz="quarter" idx="4"/>
          </p:nvPr>
        </p:nvSpPr>
        <p:spPr>
          <a:xfrm>
            <a:off x="6996113" y="6356351"/>
            <a:ext cx="2228850" cy="365125"/>
          </a:xfrm>
          <a:prstGeom prst="rect">
            <a:avLst/>
          </a:prstGeom>
        </p:spPr>
        <p:txBody>
          <a:bodyPr vert="horz" lIns="85963" tIns="42981" rIns="85963" bIns="42981" rtlCol="0" anchor="ctr"/>
          <a:lstStyle>
            <a:lvl1pPr algn="l" rtl="0">
              <a:defRPr sz="1200">
                <a:solidFill>
                  <a:schemeClr val="tx1">
                    <a:tint val="75000"/>
                  </a:schemeClr>
                </a:solidFill>
              </a:defRPr>
            </a:lvl1pPr>
          </a:lstStyle>
          <a:p>
            <a:pPr algn="r"/>
            <a:r>
              <a:rPr lang="de-DE" noProof="0" dirty="0" smtClean="0"/>
              <a:t>‹Nr.›</a:t>
            </a:r>
            <a:endParaRPr lang="de-DE" noProof="0"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945590" rtl="0" eaLnBrk="1" latinLnBrk="0" hangingPunct="1">
        <a:lnSpc>
          <a:spcPct val="90000"/>
        </a:lnSpc>
        <a:spcBef>
          <a:spcPct val="0"/>
        </a:spcBef>
        <a:buNone/>
        <a:defRPr sz="3000" kern="1200">
          <a:solidFill>
            <a:schemeClr val="tx1"/>
          </a:solidFill>
          <a:latin typeface="+mj-lt"/>
          <a:ea typeface="+mj-ea"/>
          <a:cs typeface="+mj-cs"/>
        </a:defRPr>
      </a:lvl1pPr>
    </p:titleStyle>
    <p:bodyStyle>
      <a:lvl1pPr marL="236398" indent="-236398" algn="l" defTabSz="945590" rtl="0" eaLnBrk="1" latinLnBrk="0" hangingPunct="1">
        <a:lnSpc>
          <a:spcPct val="90000"/>
        </a:lnSpc>
        <a:spcBef>
          <a:spcPts val="1034"/>
        </a:spcBef>
        <a:buClr>
          <a:schemeClr val="accent1"/>
        </a:buClr>
        <a:buFont typeface="Arial" panose="020B0604020202020204" pitchFamily="34" charset="0"/>
        <a:buChar char="•"/>
        <a:defRPr sz="1900" kern="1200">
          <a:solidFill>
            <a:schemeClr val="tx1"/>
          </a:solidFill>
          <a:latin typeface="+mn-lt"/>
          <a:ea typeface="+mn-ea"/>
          <a:cs typeface="+mn-cs"/>
        </a:defRPr>
      </a:lvl1pPr>
      <a:lvl2pPr marL="709193" indent="-236398" algn="l" defTabSz="945590" rtl="0" eaLnBrk="1" latinLnBrk="0" hangingPunct="1">
        <a:lnSpc>
          <a:spcPct val="90000"/>
        </a:lnSpc>
        <a:spcBef>
          <a:spcPts val="517"/>
        </a:spcBef>
        <a:buClr>
          <a:schemeClr val="accent1"/>
        </a:buClr>
        <a:buFont typeface="Arial" panose="020B0604020202020204" pitchFamily="34" charset="0"/>
        <a:buChar char="•"/>
        <a:defRPr sz="1700" kern="1200">
          <a:solidFill>
            <a:schemeClr val="tx1"/>
          </a:solidFill>
          <a:latin typeface="+mn-lt"/>
          <a:ea typeface="+mn-ea"/>
          <a:cs typeface="+mn-cs"/>
        </a:defRPr>
      </a:lvl2pPr>
      <a:lvl3pPr marL="1181988" indent="-236398" algn="l" defTabSz="945590" rtl="0" eaLnBrk="1" latinLnBrk="0" hangingPunct="1">
        <a:lnSpc>
          <a:spcPct val="90000"/>
        </a:lnSpc>
        <a:spcBef>
          <a:spcPts val="517"/>
        </a:spcBef>
        <a:buClr>
          <a:schemeClr val="accent1"/>
        </a:buClr>
        <a:buFont typeface="Arial" panose="020B0604020202020204" pitchFamily="34" charset="0"/>
        <a:buChar char="•"/>
        <a:defRPr sz="1500" kern="1200">
          <a:solidFill>
            <a:schemeClr val="tx1"/>
          </a:solidFill>
          <a:latin typeface="+mn-lt"/>
          <a:ea typeface="+mn-ea"/>
          <a:cs typeface="+mn-cs"/>
        </a:defRPr>
      </a:lvl3pPr>
      <a:lvl4pPr marL="1654783" indent="-236398" algn="l" defTabSz="945590" rtl="0" eaLnBrk="1" latinLnBrk="0" hangingPunct="1">
        <a:lnSpc>
          <a:spcPct val="90000"/>
        </a:lnSpc>
        <a:spcBef>
          <a:spcPts val="517"/>
        </a:spcBef>
        <a:buClr>
          <a:schemeClr val="accent1"/>
        </a:buClr>
        <a:buFont typeface="Arial" panose="020B0604020202020204" pitchFamily="34" charset="0"/>
        <a:buChar char="•"/>
        <a:defRPr sz="1300" kern="1200">
          <a:solidFill>
            <a:schemeClr val="tx1"/>
          </a:solidFill>
          <a:latin typeface="+mn-lt"/>
          <a:ea typeface="+mn-ea"/>
          <a:cs typeface="+mn-cs"/>
        </a:defRPr>
      </a:lvl4pPr>
      <a:lvl5pPr marL="2127578" indent="-236398" algn="l" defTabSz="945590" rtl="0" eaLnBrk="1" latinLnBrk="0" hangingPunct="1">
        <a:lnSpc>
          <a:spcPct val="90000"/>
        </a:lnSpc>
        <a:spcBef>
          <a:spcPts val="517"/>
        </a:spcBef>
        <a:buClr>
          <a:schemeClr val="accent1"/>
        </a:buClr>
        <a:buFont typeface="Arial" panose="020B0604020202020204" pitchFamily="34" charset="0"/>
        <a:buChar char="•"/>
        <a:defRPr sz="1300" kern="1200">
          <a:solidFill>
            <a:schemeClr val="tx1"/>
          </a:solidFill>
          <a:latin typeface="+mn-lt"/>
          <a:ea typeface="+mn-ea"/>
          <a:cs typeface="+mn-cs"/>
        </a:defRPr>
      </a:lvl5pPr>
      <a:lvl6pPr marL="2600373" indent="-236398" algn="l" defTabSz="945590" rtl="0" eaLnBrk="1" latinLnBrk="0" hangingPunct="1">
        <a:lnSpc>
          <a:spcPct val="90000"/>
        </a:lnSpc>
        <a:spcBef>
          <a:spcPts val="517"/>
        </a:spcBef>
        <a:buFont typeface="Arial" panose="020B0604020202020204" pitchFamily="34" charset="0"/>
        <a:buChar char="•"/>
        <a:defRPr sz="1900" kern="1200">
          <a:solidFill>
            <a:schemeClr val="tx1"/>
          </a:solidFill>
          <a:latin typeface="+mn-lt"/>
          <a:ea typeface="+mn-ea"/>
          <a:cs typeface="+mn-cs"/>
        </a:defRPr>
      </a:lvl6pPr>
      <a:lvl7pPr marL="3073168" indent="-236398" algn="l" defTabSz="945590" rtl="0" eaLnBrk="1" latinLnBrk="0" hangingPunct="1">
        <a:lnSpc>
          <a:spcPct val="90000"/>
        </a:lnSpc>
        <a:spcBef>
          <a:spcPts val="517"/>
        </a:spcBef>
        <a:buFont typeface="Arial" panose="020B0604020202020204" pitchFamily="34" charset="0"/>
        <a:buChar char="•"/>
        <a:defRPr sz="1900" kern="1200">
          <a:solidFill>
            <a:schemeClr val="tx1"/>
          </a:solidFill>
          <a:latin typeface="+mn-lt"/>
          <a:ea typeface="+mn-ea"/>
          <a:cs typeface="+mn-cs"/>
        </a:defRPr>
      </a:lvl7pPr>
      <a:lvl8pPr marL="3545963" indent="-236398" algn="l" defTabSz="945590" rtl="0" eaLnBrk="1" latinLnBrk="0" hangingPunct="1">
        <a:lnSpc>
          <a:spcPct val="90000"/>
        </a:lnSpc>
        <a:spcBef>
          <a:spcPts val="517"/>
        </a:spcBef>
        <a:buFont typeface="Arial" panose="020B0604020202020204" pitchFamily="34" charset="0"/>
        <a:buChar char="•"/>
        <a:defRPr sz="1900" kern="1200">
          <a:solidFill>
            <a:schemeClr val="tx1"/>
          </a:solidFill>
          <a:latin typeface="+mn-lt"/>
          <a:ea typeface="+mn-ea"/>
          <a:cs typeface="+mn-cs"/>
        </a:defRPr>
      </a:lvl8pPr>
      <a:lvl9pPr marL="4018758" indent="-236398" algn="l" defTabSz="945590" rtl="0" eaLnBrk="1" latinLnBrk="0" hangingPunct="1">
        <a:lnSpc>
          <a:spcPct val="90000"/>
        </a:lnSpc>
        <a:spcBef>
          <a:spcPts val="517"/>
        </a:spcBef>
        <a:buFont typeface="Arial" panose="020B0604020202020204" pitchFamily="34" charset="0"/>
        <a:buChar char="•"/>
        <a:defRPr sz="1900" kern="1200">
          <a:solidFill>
            <a:schemeClr val="tx1"/>
          </a:solidFill>
          <a:latin typeface="+mn-lt"/>
          <a:ea typeface="+mn-ea"/>
          <a:cs typeface="+mn-cs"/>
        </a:defRPr>
      </a:lvl9pPr>
    </p:bodyStyle>
    <p:otherStyle>
      <a:defPPr>
        <a:defRPr/>
      </a:defPPr>
      <a:lvl1pPr marL="0" algn="l" defTabSz="945590" rtl="0" eaLnBrk="1" latinLnBrk="0" hangingPunct="1">
        <a:defRPr sz="1900" kern="1200">
          <a:solidFill>
            <a:schemeClr val="tx1"/>
          </a:solidFill>
          <a:latin typeface="+mn-lt"/>
          <a:ea typeface="+mn-ea"/>
          <a:cs typeface="+mn-cs"/>
        </a:defRPr>
      </a:lvl1pPr>
      <a:lvl2pPr marL="472795" algn="l" defTabSz="945590" rtl="0" eaLnBrk="1" latinLnBrk="0" hangingPunct="1">
        <a:defRPr sz="1900" kern="1200">
          <a:solidFill>
            <a:schemeClr val="tx1"/>
          </a:solidFill>
          <a:latin typeface="+mn-lt"/>
          <a:ea typeface="+mn-ea"/>
          <a:cs typeface="+mn-cs"/>
        </a:defRPr>
      </a:lvl2pPr>
      <a:lvl3pPr marL="945590" algn="l" defTabSz="945590" rtl="0" eaLnBrk="1" latinLnBrk="0" hangingPunct="1">
        <a:defRPr sz="1900" kern="1200">
          <a:solidFill>
            <a:schemeClr val="tx1"/>
          </a:solidFill>
          <a:latin typeface="+mn-lt"/>
          <a:ea typeface="+mn-ea"/>
          <a:cs typeface="+mn-cs"/>
        </a:defRPr>
      </a:lvl3pPr>
      <a:lvl4pPr marL="1418385" algn="l" defTabSz="945590" rtl="0" eaLnBrk="1" latinLnBrk="0" hangingPunct="1">
        <a:defRPr sz="1900" kern="1200">
          <a:solidFill>
            <a:schemeClr val="tx1"/>
          </a:solidFill>
          <a:latin typeface="+mn-lt"/>
          <a:ea typeface="+mn-ea"/>
          <a:cs typeface="+mn-cs"/>
        </a:defRPr>
      </a:lvl4pPr>
      <a:lvl5pPr marL="1891180" algn="l" defTabSz="945590" rtl="0" eaLnBrk="1" latinLnBrk="0" hangingPunct="1">
        <a:defRPr sz="1900" kern="1200">
          <a:solidFill>
            <a:schemeClr val="tx1"/>
          </a:solidFill>
          <a:latin typeface="+mn-lt"/>
          <a:ea typeface="+mn-ea"/>
          <a:cs typeface="+mn-cs"/>
        </a:defRPr>
      </a:lvl5pPr>
      <a:lvl6pPr marL="2363975" algn="l" defTabSz="945590" rtl="0" eaLnBrk="1" latinLnBrk="0" hangingPunct="1">
        <a:defRPr sz="1900" kern="1200">
          <a:solidFill>
            <a:schemeClr val="tx1"/>
          </a:solidFill>
          <a:latin typeface="+mn-lt"/>
          <a:ea typeface="+mn-ea"/>
          <a:cs typeface="+mn-cs"/>
        </a:defRPr>
      </a:lvl6pPr>
      <a:lvl7pPr marL="2836771" algn="l" defTabSz="945590" rtl="0" eaLnBrk="1" latinLnBrk="0" hangingPunct="1">
        <a:defRPr sz="1900" kern="1200">
          <a:solidFill>
            <a:schemeClr val="tx1"/>
          </a:solidFill>
          <a:latin typeface="+mn-lt"/>
          <a:ea typeface="+mn-ea"/>
          <a:cs typeface="+mn-cs"/>
        </a:defRPr>
      </a:lvl7pPr>
      <a:lvl8pPr marL="3309566" algn="l" defTabSz="945590" rtl="0" eaLnBrk="1" latinLnBrk="0" hangingPunct="1">
        <a:defRPr sz="1900" kern="1200">
          <a:solidFill>
            <a:schemeClr val="tx1"/>
          </a:solidFill>
          <a:latin typeface="+mn-lt"/>
          <a:ea typeface="+mn-ea"/>
          <a:cs typeface="+mn-cs"/>
        </a:defRPr>
      </a:lvl8pPr>
      <a:lvl9pPr marL="3782361" algn="l" defTabSz="94559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reativecommons.org/licenses/by/4.0/deed.de" TargetMode="External"/><Relationship Id="rId13" Type="http://schemas.openxmlformats.org/officeDocument/2006/relationships/image" Target="../media/image4.png"/><Relationship Id="rId18" Type="http://schemas.openxmlformats.org/officeDocument/2006/relationships/hyperlink" Target="http://t1p.de/nj0n" TargetMode="External"/><Relationship Id="rId26" Type="http://schemas.openxmlformats.org/officeDocument/2006/relationships/image" Target="../media/image10.png"/><Relationship Id="rId3" Type="http://schemas.openxmlformats.org/officeDocument/2006/relationships/image" Target="../media/image1.jpeg"/><Relationship Id="rId21" Type="http://schemas.openxmlformats.org/officeDocument/2006/relationships/hyperlink" Target="http://dx.doi.org/10.4137/JMECD.S23895" TargetMode="External"/><Relationship Id="rId7" Type="http://schemas.openxmlformats.org/officeDocument/2006/relationships/hyperlink" Target="http://www.merlin-bw.de/home.html" TargetMode="External"/><Relationship Id="rId12" Type="http://schemas.openxmlformats.org/officeDocument/2006/relationships/image" Target="../media/image3.png"/><Relationship Id="rId17" Type="http://schemas.openxmlformats.org/officeDocument/2006/relationships/hyperlink" Target="http://t1p.de/9tuo" TargetMode="External"/><Relationship Id="rId25"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7.jpeg"/><Relationship Id="rId20" Type="http://schemas.openxmlformats.org/officeDocument/2006/relationships/hyperlink" Target="https://doi.org/10.1111/medu.13272" TargetMode="External"/><Relationship Id="rId29"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hyperlink" Target="https://creativecommons.org/licenses/by-sa/3.0/de/deed.en" TargetMode="External"/><Relationship Id="rId11" Type="http://schemas.openxmlformats.org/officeDocument/2006/relationships/image" Target="../media/image2.png"/><Relationship Id="rId24" Type="http://schemas.openxmlformats.org/officeDocument/2006/relationships/image" Target="../media/image8.png"/><Relationship Id="rId5" Type="http://schemas.openxmlformats.org/officeDocument/2006/relationships/hyperlink" Target="https://commons.wikimedia.org/" TargetMode="External"/><Relationship Id="rId15" Type="http://schemas.openxmlformats.org/officeDocument/2006/relationships/image" Target="../media/image6.tiff"/><Relationship Id="rId23" Type="http://schemas.openxmlformats.org/officeDocument/2006/relationships/hyperlink" Target="http://t1p.de/qtzx" TargetMode="External"/><Relationship Id="rId28" Type="http://schemas.openxmlformats.org/officeDocument/2006/relationships/image" Target="../media/image12.png"/><Relationship Id="rId10" Type="http://schemas.openxmlformats.org/officeDocument/2006/relationships/hyperlink" Target="https://creativecommons.org/licenses/by/3.0/de/" TargetMode="External"/><Relationship Id="rId19" Type="http://schemas.openxmlformats.org/officeDocument/2006/relationships/hyperlink" Target="http://dx.doi.org/10.3205/zma001045" TargetMode="External"/><Relationship Id="rId4" Type="http://schemas.microsoft.com/office/2007/relationships/hdphoto" Target="../media/hdphoto1.wdp"/><Relationship Id="rId9" Type="http://schemas.openxmlformats.org/officeDocument/2006/relationships/hyperlink" Target="https://file000.flaticon.com/downloads/license/license.pdf" TargetMode="External"/><Relationship Id="rId14" Type="http://schemas.openxmlformats.org/officeDocument/2006/relationships/image" Target="../media/image5.png"/><Relationship Id="rId22" Type="http://schemas.openxmlformats.org/officeDocument/2006/relationships/hyperlink" Target="http://t1p.de/w27w" TargetMode="External"/><Relationship Id="rId27"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jpe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8.png"/><Relationship Id="rId4" Type="http://schemas.microsoft.com/office/2007/relationships/hdphoto" Target="../media/hdphoto1.wdp"/><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upload.wikimedia.org/wikipedia/commons/7/75/Bundesarchiv_Bild_102-11513%2C_Florida%2C_Wasserreiten_im_Kopfstand.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bright="-50000"/>
                    </a14:imgEffect>
                  </a14:imgLayer>
                </a14:imgProps>
              </a:ext>
              <a:ext uri="{28A0092B-C50C-407E-A947-70E740481C1C}">
                <a14:useLocalDpi xmlns:a14="http://schemas.microsoft.com/office/drawing/2010/main" val="0"/>
              </a:ext>
            </a:extLst>
          </a:blip>
          <a:srcRect t="13944" r="25606" b="11141"/>
          <a:stretch/>
        </p:blipFill>
        <p:spPr bwMode="auto">
          <a:xfrm>
            <a:off x="0" y="0"/>
            <a:ext cx="9917906" cy="6858000"/>
          </a:xfrm>
          <a:prstGeom prst="rect">
            <a:avLst/>
          </a:prstGeom>
          <a:noFill/>
          <a:extLst>
            <a:ext uri="{909E8E84-426E-40DD-AFC4-6F175D3DCCD1}">
              <a14:hiddenFill xmlns:a14="http://schemas.microsoft.com/office/drawing/2010/main">
                <a:solidFill>
                  <a:srgbClr val="FFFFFF"/>
                </a:solidFill>
              </a14:hiddenFill>
            </a:ext>
          </a:extLst>
        </p:spPr>
      </p:pic>
      <p:sp>
        <p:nvSpPr>
          <p:cNvPr id="81" name="Textfeld 80"/>
          <p:cNvSpPr txBox="1"/>
          <p:nvPr/>
        </p:nvSpPr>
        <p:spPr>
          <a:xfrm>
            <a:off x="3288267" y="2799188"/>
            <a:ext cx="3098721" cy="307777"/>
          </a:xfrm>
          <a:prstGeom prst="rect">
            <a:avLst/>
          </a:prstGeom>
          <a:noFill/>
        </p:spPr>
        <p:txBody>
          <a:bodyPr wrap="square" rtlCol="0">
            <a:spAutoFit/>
          </a:bodyPr>
          <a:lstStyle/>
          <a:p>
            <a:r>
              <a:rPr lang="de-DE" sz="1400" b="1" dirty="0" smtClean="0">
                <a:solidFill>
                  <a:schemeClr val="bg1"/>
                </a:solidFill>
                <a:latin typeface="Century Gothic" panose="020B0502020202020204" pitchFamily="34" charset="0"/>
              </a:rPr>
              <a:t>Quellen und Netzfundstücke</a:t>
            </a:r>
            <a:endParaRPr lang="de-DE" sz="1400" b="1" dirty="0">
              <a:solidFill>
                <a:schemeClr val="bg1"/>
              </a:solidFill>
              <a:latin typeface="Century Gothic" panose="020B0502020202020204" pitchFamily="34" charset="0"/>
            </a:endParaRPr>
          </a:p>
        </p:txBody>
      </p:sp>
      <p:sp>
        <p:nvSpPr>
          <p:cNvPr id="98" name="Textfeld 97"/>
          <p:cNvSpPr txBox="1"/>
          <p:nvPr/>
        </p:nvSpPr>
        <p:spPr>
          <a:xfrm>
            <a:off x="3288267" y="226495"/>
            <a:ext cx="2481710" cy="307777"/>
          </a:xfrm>
          <a:prstGeom prst="rect">
            <a:avLst/>
          </a:prstGeom>
          <a:noFill/>
        </p:spPr>
        <p:txBody>
          <a:bodyPr wrap="square" rtlCol="0">
            <a:spAutoFit/>
          </a:bodyPr>
          <a:lstStyle/>
          <a:p>
            <a:r>
              <a:rPr lang="de-DE" sz="1400" b="1" dirty="0" smtClean="0">
                <a:solidFill>
                  <a:schemeClr val="bg1"/>
                </a:solidFill>
                <a:latin typeface="Century Gothic" panose="020B0502020202020204" pitchFamily="34" charset="0"/>
              </a:rPr>
              <a:t>Zum Schmökern </a:t>
            </a:r>
            <a:endParaRPr lang="de-DE" sz="1400" b="1" dirty="0">
              <a:solidFill>
                <a:schemeClr val="bg1"/>
              </a:solidFill>
              <a:latin typeface="Century Gothic" panose="020B0502020202020204" pitchFamily="34" charset="0"/>
            </a:endParaRPr>
          </a:p>
        </p:txBody>
      </p:sp>
      <p:sp>
        <p:nvSpPr>
          <p:cNvPr id="113" name="Textfeld 112"/>
          <p:cNvSpPr txBox="1"/>
          <p:nvPr/>
        </p:nvSpPr>
        <p:spPr>
          <a:xfrm>
            <a:off x="69236" y="226495"/>
            <a:ext cx="2953363" cy="307777"/>
          </a:xfrm>
          <a:prstGeom prst="rect">
            <a:avLst/>
          </a:prstGeom>
          <a:noFill/>
        </p:spPr>
        <p:txBody>
          <a:bodyPr wrap="square" rtlCol="0">
            <a:spAutoFit/>
          </a:bodyPr>
          <a:lstStyle/>
          <a:p>
            <a:r>
              <a:rPr lang="de-DE" sz="1400" b="1" dirty="0" smtClean="0">
                <a:solidFill>
                  <a:schemeClr val="bg1"/>
                </a:solidFill>
                <a:latin typeface="Century Gothic" panose="020B0502020202020204" pitchFamily="34" charset="0"/>
              </a:rPr>
              <a:t>Nutzenargumente der ICM</a:t>
            </a:r>
            <a:endParaRPr lang="de-DE" sz="1400" b="1" dirty="0">
              <a:solidFill>
                <a:schemeClr val="bg1"/>
              </a:solidFill>
              <a:latin typeface="Century Gothic" panose="020B0502020202020204" pitchFamily="34" charset="0"/>
            </a:endParaRPr>
          </a:p>
        </p:txBody>
      </p:sp>
      <p:sp>
        <p:nvSpPr>
          <p:cNvPr id="116" name="Textfeld 115"/>
          <p:cNvSpPr txBox="1"/>
          <p:nvPr/>
        </p:nvSpPr>
        <p:spPr>
          <a:xfrm>
            <a:off x="69236" y="2811839"/>
            <a:ext cx="3024007" cy="307777"/>
          </a:xfrm>
          <a:prstGeom prst="rect">
            <a:avLst/>
          </a:prstGeom>
          <a:noFill/>
        </p:spPr>
        <p:txBody>
          <a:bodyPr wrap="square" rtlCol="0">
            <a:spAutoFit/>
          </a:bodyPr>
          <a:lstStyle>
            <a:defPPr rtl="0">
              <a:defRPr lang="de-DE"/>
            </a:defPPr>
            <a:lvl1pPr>
              <a:defRPr sz="1200" b="1">
                <a:solidFill>
                  <a:srgbClr val="8E2A34"/>
                </a:solidFill>
                <a:latin typeface="Century Gothic" panose="020B0502020202020204" pitchFamily="34" charset="0"/>
              </a:defRPr>
            </a:lvl1pPr>
          </a:lstStyle>
          <a:p>
            <a:r>
              <a:rPr lang="de-DE" sz="1400" dirty="0" smtClean="0">
                <a:solidFill>
                  <a:schemeClr val="bg1"/>
                </a:solidFill>
              </a:rPr>
              <a:t>Tipps für ICM-Einsteiger</a:t>
            </a:r>
            <a:endParaRPr lang="de-DE" sz="1400" dirty="0">
              <a:solidFill>
                <a:schemeClr val="bg1"/>
              </a:solidFill>
            </a:endParaRPr>
          </a:p>
        </p:txBody>
      </p:sp>
      <p:sp>
        <p:nvSpPr>
          <p:cNvPr id="58" name="Textfeld 36">
            <a:extLst>
              <a:ext uri="{FF2B5EF4-FFF2-40B4-BE49-F238E27FC236}">
                <a16:creationId xmlns:lc="http://schemas.openxmlformats.org/drawingml/2006/lockedCanvas" xmlns:o="urn:schemas-microsoft-com:office:office" xmlns:v="urn:schemas-microsoft-com:vml" xmlns:w10="urn:schemas-microsoft-com:office:word" xmlns:w="http://schemas.openxmlformats.org/wordprocessingml/2006/main" xmlns="" xmlns:a16="http://schemas.microsoft.com/office/drawing/2014/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FCC89B0E-EF85-4727-A8CC-613BF5922CFD}"/>
              </a:ext>
            </a:extLst>
          </p:cNvPr>
          <p:cNvSpPr txBox="1"/>
          <p:nvPr/>
        </p:nvSpPr>
        <p:spPr>
          <a:xfrm rot="176357">
            <a:off x="7848758" y="3027067"/>
            <a:ext cx="1616075" cy="295910"/>
          </a:xfrm>
          <a:prstGeom prst="rect">
            <a:avLst/>
          </a:prstGeom>
          <a:solidFill>
            <a:schemeClr val="tx1"/>
          </a:solidFill>
        </p:spPr>
        <p:txBody>
          <a:bodyPr wrap="none" rtlCol="0">
            <a:spAutoFit/>
          </a:bodyPr>
          <a:lstStyle/>
          <a:p>
            <a:pPr>
              <a:spcAft>
                <a:spcPts val="0"/>
              </a:spcAft>
            </a:pPr>
            <a:r>
              <a:rPr lang="de-DE" sz="1400" kern="1200" dirty="0">
                <a:solidFill>
                  <a:srgbClr val="FFFFFF"/>
                </a:solidFill>
                <a:effectLst/>
                <a:latin typeface="Helvetica"/>
                <a:ea typeface="Times New Roman"/>
              </a:rPr>
              <a:t>PRÄSENZLEHRE</a:t>
            </a:r>
            <a:endParaRPr lang="de-DE" sz="1200" dirty="0">
              <a:effectLst/>
              <a:latin typeface="Times New Roman"/>
              <a:ea typeface="Times New Roman"/>
            </a:endParaRPr>
          </a:p>
        </p:txBody>
      </p:sp>
      <p:sp>
        <p:nvSpPr>
          <p:cNvPr id="60" name="Textfeld 37">
            <a:extLst>
              <a:ext uri="{FF2B5EF4-FFF2-40B4-BE49-F238E27FC236}">
                <a16:creationId xmlns:lc="http://schemas.openxmlformats.org/drawingml/2006/lockedCanvas" xmlns:o="urn:schemas-microsoft-com:office:office" xmlns:v="urn:schemas-microsoft-com:vml" xmlns:w10="urn:schemas-microsoft-com:office:word" xmlns:w="http://schemas.openxmlformats.org/wordprocessingml/2006/main" xmlns="" xmlns:a16="http://schemas.microsoft.com/office/drawing/2014/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D8210157-9C7F-4AE3-9F9C-7529C791AA86}"/>
              </a:ext>
            </a:extLst>
          </p:cNvPr>
          <p:cNvSpPr txBox="1"/>
          <p:nvPr/>
        </p:nvSpPr>
        <p:spPr>
          <a:xfrm rot="175170">
            <a:off x="7830343" y="3319167"/>
            <a:ext cx="539115" cy="295910"/>
          </a:xfrm>
          <a:prstGeom prst="rect">
            <a:avLst/>
          </a:prstGeom>
          <a:solidFill>
            <a:schemeClr val="tx1"/>
          </a:solidFill>
        </p:spPr>
        <p:txBody>
          <a:bodyPr wrap="none" rtlCol="0">
            <a:spAutoFit/>
          </a:bodyPr>
          <a:lstStyle/>
          <a:p>
            <a:pPr>
              <a:spcAft>
                <a:spcPts val="0"/>
              </a:spcAft>
            </a:pPr>
            <a:r>
              <a:rPr lang="de-DE" sz="1400" kern="1200">
                <a:solidFill>
                  <a:srgbClr val="FFFFFF"/>
                </a:solidFill>
                <a:effectLst/>
                <a:latin typeface="Helvetica"/>
                <a:ea typeface="Times New Roman"/>
              </a:rPr>
              <a:t>AUF</a:t>
            </a:r>
            <a:endParaRPr lang="de-DE" sz="1200">
              <a:effectLst/>
              <a:latin typeface="Times New Roman"/>
              <a:ea typeface="Times New Roman"/>
            </a:endParaRPr>
          </a:p>
        </p:txBody>
      </p:sp>
      <p:sp>
        <p:nvSpPr>
          <p:cNvPr id="61" name="Textfeld 38">
            <a:extLst>
              <a:ext uri="{FF2B5EF4-FFF2-40B4-BE49-F238E27FC236}">
                <a16:creationId xmlns:lc="http://schemas.openxmlformats.org/drawingml/2006/lockedCanvas" xmlns:o="urn:schemas-microsoft-com:office:office" xmlns:v="urn:schemas-microsoft-com:vml" xmlns:w10="urn:schemas-microsoft-com:office:word" xmlns:w="http://schemas.openxmlformats.org/wordprocessingml/2006/main" xmlns="" xmlns:a16="http://schemas.microsoft.com/office/drawing/2014/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D4BC50A8-837D-49B5-AFBF-1DD245FFEDF6}"/>
              </a:ext>
            </a:extLst>
          </p:cNvPr>
          <p:cNvSpPr txBox="1"/>
          <p:nvPr/>
        </p:nvSpPr>
        <p:spPr>
          <a:xfrm rot="175170">
            <a:off x="8386603" y="3349012"/>
            <a:ext cx="558800" cy="295910"/>
          </a:xfrm>
          <a:prstGeom prst="rect">
            <a:avLst/>
          </a:prstGeom>
          <a:solidFill>
            <a:schemeClr val="tx1"/>
          </a:solidFill>
        </p:spPr>
        <p:txBody>
          <a:bodyPr wrap="none" rtlCol="0">
            <a:spAutoFit/>
          </a:bodyPr>
          <a:lstStyle/>
          <a:p>
            <a:pPr>
              <a:spcAft>
                <a:spcPts val="0"/>
              </a:spcAft>
            </a:pPr>
            <a:r>
              <a:rPr lang="de-DE" sz="1400" kern="1200">
                <a:solidFill>
                  <a:srgbClr val="FFFFFF"/>
                </a:solidFill>
                <a:effectLst/>
                <a:latin typeface="Helvetica"/>
                <a:ea typeface="Times New Roman"/>
              </a:rPr>
              <a:t>DEN</a:t>
            </a:r>
            <a:endParaRPr lang="de-DE" sz="1200">
              <a:effectLst/>
              <a:latin typeface="Times New Roman"/>
              <a:ea typeface="Times New Roman"/>
            </a:endParaRPr>
          </a:p>
        </p:txBody>
      </p:sp>
      <p:sp>
        <p:nvSpPr>
          <p:cNvPr id="62" name="Textfeld 39">
            <a:extLst>
              <a:ext uri="{FF2B5EF4-FFF2-40B4-BE49-F238E27FC236}">
                <a16:creationId xmlns:lc="http://schemas.openxmlformats.org/drawingml/2006/lockedCanvas" xmlns:o="urn:schemas-microsoft-com:office:office" xmlns:v="urn:schemas-microsoft-com:vml" xmlns:w10="urn:schemas-microsoft-com:office:word" xmlns:w="http://schemas.openxmlformats.org/wordprocessingml/2006/main" xmlns="" xmlns:a16="http://schemas.microsoft.com/office/drawing/2014/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E620888D-D053-422F-B5F7-C8E7AEA15D31}"/>
              </a:ext>
            </a:extLst>
          </p:cNvPr>
          <p:cNvSpPr txBox="1"/>
          <p:nvPr/>
        </p:nvSpPr>
        <p:spPr>
          <a:xfrm rot="175170">
            <a:off x="8963183" y="3381397"/>
            <a:ext cx="667385" cy="295910"/>
          </a:xfrm>
          <a:prstGeom prst="rect">
            <a:avLst/>
          </a:prstGeom>
          <a:solidFill>
            <a:schemeClr val="tx1"/>
          </a:solidFill>
        </p:spPr>
        <p:txBody>
          <a:bodyPr wrap="none" rtlCol="0">
            <a:spAutoFit/>
          </a:bodyPr>
          <a:lstStyle/>
          <a:p>
            <a:pPr>
              <a:spcAft>
                <a:spcPts val="0"/>
              </a:spcAft>
            </a:pPr>
            <a:r>
              <a:rPr lang="de-DE" sz="1400" kern="1200">
                <a:solidFill>
                  <a:srgbClr val="FFFFFF"/>
                </a:solidFill>
                <a:effectLst/>
                <a:latin typeface="Helvetica"/>
                <a:ea typeface="Times New Roman"/>
              </a:rPr>
              <a:t>KOPF</a:t>
            </a:r>
            <a:endParaRPr lang="de-DE" sz="1200">
              <a:effectLst/>
              <a:latin typeface="Times New Roman"/>
              <a:ea typeface="Times New Roman"/>
            </a:endParaRPr>
          </a:p>
        </p:txBody>
      </p:sp>
      <p:sp>
        <p:nvSpPr>
          <p:cNvPr id="63" name="Textfeld 40">
            <a:extLst>
              <a:ext uri="{FF2B5EF4-FFF2-40B4-BE49-F238E27FC236}">
                <a16:creationId xmlns:lc="http://schemas.openxmlformats.org/drawingml/2006/lockedCanvas" xmlns:o="urn:schemas-microsoft-com:office:office" xmlns:v="urn:schemas-microsoft-com:vml" xmlns:w10="urn:schemas-microsoft-com:office:word" xmlns:w="http://schemas.openxmlformats.org/wordprocessingml/2006/main" xmlns="" xmlns:a16="http://schemas.microsoft.com/office/drawing/2014/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46796071-3FAA-41D4-8E76-8D6D867D630A}"/>
              </a:ext>
            </a:extLst>
          </p:cNvPr>
          <p:cNvSpPr txBox="1"/>
          <p:nvPr/>
        </p:nvSpPr>
        <p:spPr>
          <a:xfrm rot="175170">
            <a:off x="7814468" y="3651272"/>
            <a:ext cx="1078865" cy="295910"/>
          </a:xfrm>
          <a:prstGeom prst="rect">
            <a:avLst/>
          </a:prstGeom>
          <a:solidFill>
            <a:schemeClr val="tx1"/>
          </a:solidFill>
        </p:spPr>
        <p:txBody>
          <a:bodyPr wrap="none" rtlCol="0">
            <a:spAutoFit/>
          </a:bodyPr>
          <a:lstStyle/>
          <a:p>
            <a:pPr>
              <a:spcAft>
                <a:spcPts val="0"/>
              </a:spcAft>
            </a:pPr>
            <a:r>
              <a:rPr lang="de-DE" sz="1400" kern="1200">
                <a:solidFill>
                  <a:srgbClr val="FFFFFF"/>
                </a:solidFill>
                <a:effectLst/>
                <a:latin typeface="Helvetica"/>
                <a:ea typeface="Times New Roman"/>
              </a:rPr>
              <a:t>GESTELLT</a:t>
            </a:r>
            <a:endParaRPr lang="de-DE" sz="1200">
              <a:effectLst/>
              <a:latin typeface="Times New Roman"/>
              <a:ea typeface="Times New Roman"/>
            </a:endParaRPr>
          </a:p>
        </p:txBody>
      </p:sp>
      <p:cxnSp>
        <p:nvCxnSpPr>
          <p:cNvPr id="64" name="Gerader Verbinder 18"/>
          <p:cNvCxnSpPr/>
          <p:nvPr/>
        </p:nvCxnSpPr>
        <p:spPr>
          <a:xfrm>
            <a:off x="6557492" y="0"/>
            <a:ext cx="0" cy="6858000"/>
          </a:xfrm>
          <a:prstGeom prst="line">
            <a:avLst/>
          </a:prstGeom>
          <a:ln w="3175">
            <a:solidFill>
              <a:schemeClr val="bg1"/>
            </a:solidFill>
            <a:prstDash val="lgDash"/>
          </a:ln>
        </p:spPr>
        <p:style>
          <a:lnRef idx="1">
            <a:schemeClr val="accent1"/>
          </a:lnRef>
          <a:fillRef idx="0">
            <a:schemeClr val="accent1"/>
          </a:fillRef>
          <a:effectRef idx="0">
            <a:schemeClr val="accent1"/>
          </a:effectRef>
          <a:fontRef idx="minor">
            <a:schemeClr val="tx1"/>
          </a:fontRef>
        </p:style>
      </p:cxnSp>
      <p:cxnSp>
        <p:nvCxnSpPr>
          <p:cNvPr id="65" name="Gerader Verbinder 17"/>
          <p:cNvCxnSpPr/>
          <p:nvPr/>
        </p:nvCxnSpPr>
        <p:spPr>
          <a:xfrm>
            <a:off x="3183899" y="0"/>
            <a:ext cx="0" cy="6858000"/>
          </a:xfrm>
          <a:prstGeom prst="line">
            <a:avLst/>
          </a:prstGeom>
          <a:ln w="3175">
            <a:solidFill>
              <a:schemeClr val="bg1"/>
            </a:solidFill>
            <a:prstDash val="lgDash"/>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788927" y="1522833"/>
            <a:ext cx="2307042" cy="784830"/>
          </a:xfrm>
          <a:prstGeom prst="rect">
            <a:avLst/>
          </a:prstGeom>
          <a:noFill/>
        </p:spPr>
        <p:txBody>
          <a:bodyPr wrap="none" rtlCol="0">
            <a:spAutoFit/>
          </a:bodyPr>
          <a:lstStyle/>
          <a:p>
            <a:pPr marL="171450" indent="-171450">
              <a:buFont typeface="Courier New" panose="02070309020205020404" pitchFamily="49" charset="0"/>
              <a:buChar char="o"/>
            </a:pPr>
            <a:r>
              <a:rPr lang="de-DE" sz="900" dirty="0">
                <a:solidFill>
                  <a:srgbClr val="FFFFFF"/>
                </a:solidFill>
                <a:latin typeface="Helvetica" pitchFamily="34" charset="0"/>
              </a:rPr>
              <a:t>Lernzeiten/Dauer/Tempo frei wählbar</a:t>
            </a:r>
          </a:p>
          <a:p>
            <a:pPr marL="171450" indent="-171450">
              <a:buFont typeface="Courier New" panose="02070309020205020404" pitchFamily="49" charset="0"/>
              <a:buChar char="o"/>
            </a:pPr>
            <a:r>
              <a:rPr lang="de-DE" sz="900" dirty="0">
                <a:solidFill>
                  <a:srgbClr val="FFFFFF"/>
                </a:solidFill>
                <a:latin typeface="Helvetica" pitchFamily="34" charset="0"/>
              </a:rPr>
              <a:t>Wiederholung und Vertiefung möglich</a:t>
            </a:r>
          </a:p>
          <a:p>
            <a:pPr marL="171450" indent="-171450">
              <a:buFont typeface="Courier New" panose="02070309020205020404" pitchFamily="49" charset="0"/>
              <a:buChar char="o"/>
            </a:pPr>
            <a:r>
              <a:rPr lang="de-DE" sz="900" dirty="0">
                <a:solidFill>
                  <a:srgbClr val="FFFFFF"/>
                </a:solidFill>
                <a:latin typeface="Helvetica" pitchFamily="34" charset="0"/>
              </a:rPr>
              <a:t>eigenständige </a:t>
            </a:r>
            <a:r>
              <a:rPr lang="de-DE" sz="900" dirty="0" smtClean="0">
                <a:solidFill>
                  <a:srgbClr val="FFFFFF"/>
                </a:solidFill>
                <a:latin typeface="Helvetica" pitchFamily="34" charset="0"/>
              </a:rPr>
              <a:t>Lernfortschrittskontrolle</a:t>
            </a:r>
            <a:endParaRPr lang="de-DE" sz="900" dirty="0">
              <a:solidFill>
                <a:srgbClr val="FFFFFF"/>
              </a:solidFill>
              <a:latin typeface="Helvetica" pitchFamily="34" charset="0"/>
            </a:endParaRPr>
          </a:p>
          <a:p>
            <a:pPr marL="171450" indent="-171450">
              <a:buFont typeface="Courier New" panose="02070309020205020404" pitchFamily="49" charset="0"/>
              <a:buChar char="o"/>
            </a:pPr>
            <a:r>
              <a:rPr lang="de-DE" sz="900" dirty="0">
                <a:solidFill>
                  <a:srgbClr val="FFFFFF"/>
                </a:solidFill>
                <a:latin typeface="Helvetica" pitchFamily="34" charset="0"/>
              </a:rPr>
              <a:t>Austausch, Interaktion </a:t>
            </a:r>
            <a:r>
              <a:rPr lang="de-DE" sz="900" dirty="0" smtClean="0">
                <a:solidFill>
                  <a:srgbClr val="FFFFFF"/>
                </a:solidFill>
                <a:latin typeface="Helvetica" pitchFamily="34" charset="0"/>
              </a:rPr>
              <a:t>und </a:t>
            </a:r>
            <a:r>
              <a:rPr lang="de-DE" sz="900" dirty="0">
                <a:solidFill>
                  <a:srgbClr val="FFFFFF"/>
                </a:solidFill>
                <a:latin typeface="Helvetica" pitchFamily="34" charset="0"/>
              </a:rPr>
              <a:t>Feedback</a:t>
            </a:r>
          </a:p>
          <a:p>
            <a:pPr marL="171450" indent="-171450">
              <a:buFont typeface="Courier New" panose="02070309020205020404" pitchFamily="49" charset="0"/>
              <a:buChar char="o"/>
            </a:pPr>
            <a:r>
              <a:rPr lang="de-DE" sz="900" dirty="0">
                <a:solidFill>
                  <a:srgbClr val="FFFFFF"/>
                </a:solidFill>
                <a:latin typeface="Helvetica" pitchFamily="34" charset="0"/>
              </a:rPr>
              <a:t>bedarfsgerechte Unterstützung</a:t>
            </a:r>
          </a:p>
        </p:txBody>
      </p:sp>
      <p:sp>
        <p:nvSpPr>
          <p:cNvPr id="26" name="Textfeld 25"/>
          <p:cNvSpPr txBox="1"/>
          <p:nvPr/>
        </p:nvSpPr>
        <p:spPr>
          <a:xfrm>
            <a:off x="788928" y="602991"/>
            <a:ext cx="2332690" cy="784830"/>
          </a:xfrm>
          <a:prstGeom prst="rect">
            <a:avLst/>
          </a:prstGeom>
          <a:noFill/>
        </p:spPr>
        <p:txBody>
          <a:bodyPr wrap="none" rtlCol="0">
            <a:spAutoFit/>
          </a:bodyPr>
          <a:lstStyle/>
          <a:p>
            <a:pPr marL="171450" indent="-171450">
              <a:buFont typeface="Courier New" panose="02070309020205020404" pitchFamily="49" charset="0"/>
              <a:buChar char="o"/>
            </a:pPr>
            <a:r>
              <a:rPr lang="de-DE" sz="900" dirty="0" smtClean="0">
                <a:solidFill>
                  <a:srgbClr val="FFFFFF"/>
                </a:solidFill>
                <a:latin typeface="Helvetica" pitchFamily="34" charset="0"/>
              </a:rPr>
              <a:t>Anschaulichkeit des Lernstoffes</a:t>
            </a:r>
          </a:p>
          <a:p>
            <a:pPr marL="171450" indent="-171450">
              <a:buFont typeface="Courier New" panose="02070309020205020404" pitchFamily="49" charset="0"/>
              <a:buChar char="o"/>
            </a:pPr>
            <a:r>
              <a:rPr lang="de-DE" sz="900" dirty="0" smtClean="0">
                <a:solidFill>
                  <a:srgbClr val="FFFFFF"/>
                </a:solidFill>
                <a:latin typeface="Helvetica" pitchFamily="34" charset="0"/>
              </a:rPr>
              <a:t>Homogene und motivierte Studierende</a:t>
            </a:r>
          </a:p>
          <a:p>
            <a:pPr marL="171450" indent="-171450">
              <a:buFont typeface="Courier New" panose="02070309020205020404" pitchFamily="49" charset="0"/>
              <a:buChar char="o"/>
            </a:pPr>
            <a:r>
              <a:rPr lang="de-DE" sz="900" dirty="0" smtClean="0">
                <a:solidFill>
                  <a:srgbClr val="FFFFFF"/>
                </a:solidFill>
                <a:latin typeface="Helvetica" pitchFamily="34" charset="0"/>
              </a:rPr>
              <a:t>Austausch, Interaktion und Feedback</a:t>
            </a:r>
          </a:p>
          <a:p>
            <a:pPr marL="171450" indent="-171450">
              <a:buFont typeface="Courier New" panose="02070309020205020404" pitchFamily="49" charset="0"/>
              <a:buChar char="o"/>
            </a:pPr>
            <a:r>
              <a:rPr lang="de-DE" sz="900" dirty="0" smtClean="0">
                <a:solidFill>
                  <a:srgbClr val="FFFFFF"/>
                </a:solidFill>
                <a:latin typeface="Helvetica" pitchFamily="34" charset="0"/>
              </a:rPr>
              <a:t>mehr Zeit für Bedürfnisse Einzelner</a:t>
            </a:r>
          </a:p>
          <a:p>
            <a:pPr marL="171450" indent="-171450">
              <a:buFont typeface="Courier New" panose="02070309020205020404" pitchFamily="49" charset="0"/>
              <a:buChar char="o"/>
            </a:pPr>
            <a:r>
              <a:rPr lang="de-DE" sz="900" dirty="0" smtClean="0">
                <a:solidFill>
                  <a:srgbClr val="FFFFFF"/>
                </a:solidFill>
                <a:latin typeface="Helvetica" pitchFamily="34" charset="0"/>
              </a:rPr>
              <a:t>Erreichung tieferer Lernziele </a:t>
            </a:r>
          </a:p>
        </p:txBody>
      </p:sp>
      <p:sp>
        <p:nvSpPr>
          <p:cNvPr id="29" name="Textfeld 28"/>
          <p:cNvSpPr txBox="1"/>
          <p:nvPr/>
        </p:nvSpPr>
        <p:spPr>
          <a:xfrm>
            <a:off x="69236" y="3192802"/>
            <a:ext cx="3025063" cy="3247043"/>
          </a:xfrm>
          <a:prstGeom prst="rect">
            <a:avLst/>
          </a:prstGeom>
          <a:noFill/>
        </p:spPr>
        <p:txBody>
          <a:bodyPr wrap="square" rtlCol="0">
            <a:spAutoFit/>
          </a:bodyPr>
          <a:lstStyle/>
          <a:p>
            <a:pPr marL="171450" indent="-171450">
              <a:spcAft>
                <a:spcPts val="300"/>
              </a:spcAft>
              <a:buFont typeface="Courier New" panose="02070309020205020404" pitchFamily="49" charset="0"/>
              <a:buChar char="o"/>
            </a:pPr>
            <a:r>
              <a:rPr lang="de-DE" sz="900" dirty="0" smtClean="0">
                <a:solidFill>
                  <a:schemeClr val="bg1"/>
                </a:solidFill>
                <a:latin typeface="Helvetica" pitchFamily="34" charset="0"/>
              </a:rPr>
              <a:t>Entscheiden Sie zunächst, ob die Transformation Ihres Lehrangebotes in ein ICM-Format sinnvoll ist.</a:t>
            </a:r>
          </a:p>
          <a:p>
            <a:pPr marL="171450" indent="-171450">
              <a:spcAft>
                <a:spcPts val="300"/>
              </a:spcAft>
              <a:buFont typeface="Courier New" panose="02070309020205020404" pitchFamily="49" charset="0"/>
              <a:buChar char="o"/>
            </a:pPr>
            <a:r>
              <a:rPr lang="de-DE" sz="900" dirty="0" smtClean="0">
                <a:solidFill>
                  <a:schemeClr val="bg1"/>
                </a:solidFill>
                <a:latin typeface="Helvetica" pitchFamily="34" charset="0"/>
              </a:rPr>
              <a:t>Analysieren Sie die Zielgruppe, die </a:t>
            </a:r>
            <a:r>
              <a:rPr lang="de-DE" sz="900" dirty="0" err="1" smtClean="0">
                <a:solidFill>
                  <a:schemeClr val="bg1"/>
                </a:solidFill>
                <a:latin typeface="Helvetica" pitchFamily="34" charset="0"/>
              </a:rPr>
              <a:t>Rahmenbedin</a:t>
            </a:r>
            <a:r>
              <a:rPr lang="de-DE" sz="900" dirty="0" smtClean="0">
                <a:solidFill>
                  <a:schemeClr val="bg1"/>
                </a:solidFill>
                <a:latin typeface="Helvetica" pitchFamily="34" charset="0"/>
              </a:rPr>
              <a:t>-</a:t>
            </a:r>
            <a:br>
              <a:rPr lang="de-DE" sz="900" dirty="0" smtClean="0">
                <a:solidFill>
                  <a:schemeClr val="bg1"/>
                </a:solidFill>
                <a:latin typeface="Helvetica" pitchFamily="34" charset="0"/>
              </a:rPr>
            </a:br>
            <a:r>
              <a:rPr lang="de-DE" sz="900" dirty="0" err="1" smtClean="0">
                <a:solidFill>
                  <a:schemeClr val="bg1"/>
                </a:solidFill>
                <a:latin typeface="Helvetica" pitchFamily="34" charset="0"/>
              </a:rPr>
              <a:t>gungen</a:t>
            </a:r>
            <a:r>
              <a:rPr lang="de-DE" sz="900" dirty="0" smtClean="0">
                <a:solidFill>
                  <a:schemeClr val="bg1"/>
                </a:solidFill>
                <a:latin typeface="Helvetica" pitchFamily="34" charset="0"/>
              </a:rPr>
              <a:t> und die Zielsetzungen Ihres Lehrangebotes.</a:t>
            </a:r>
          </a:p>
          <a:p>
            <a:pPr marL="171450" indent="-171450">
              <a:spcAft>
                <a:spcPts val="300"/>
              </a:spcAft>
              <a:buFont typeface="Courier New" panose="02070309020205020404" pitchFamily="49" charset="0"/>
              <a:buChar char="o"/>
            </a:pPr>
            <a:r>
              <a:rPr lang="de-DE" sz="900" dirty="0" smtClean="0">
                <a:solidFill>
                  <a:schemeClr val="bg1"/>
                </a:solidFill>
                <a:latin typeface="Helvetica" pitchFamily="34" charset="0"/>
              </a:rPr>
              <a:t>Halten Sie den Aufbau &amp; Ablauf der Veranstaltung, Ziele, Lehr-Lernaktivitäten, Aufgaben usw. fest.</a:t>
            </a:r>
          </a:p>
          <a:p>
            <a:pPr marL="171450" indent="-171450">
              <a:spcAft>
                <a:spcPts val="300"/>
              </a:spcAft>
              <a:buFont typeface="Courier New" panose="02070309020205020404" pitchFamily="49" charset="0"/>
              <a:buChar char="o"/>
            </a:pPr>
            <a:r>
              <a:rPr lang="de-DE" sz="900" dirty="0" smtClean="0">
                <a:solidFill>
                  <a:schemeClr val="bg1"/>
                </a:solidFill>
                <a:latin typeface="Helvetica" pitchFamily="34" charset="0"/>
              </a:rPr>
              <a:t>Entwickeln Sie Lehr-Lernressourcen (Lehrinhalte, Lernaufgaben, Testfragen, Aufgabenblätter usw.).</a:t>
            </a:r>
          </a:p>
          <a:p>
            <a:pPr marL="171450" indent="-171450">
              <a:spcAft>
                <a:spcPts val="300"/>
              </a:spcAft>
              <a:buFont typeface="Courier New" panose="02070309020205020404" pitchFamily="49" charset="0"/>
              <a:buChar char="o"/>
            </a:pPr>
            <a:r>
              <a:rPr lang="de-DE" sz="900" dirty="0" smtClean="0">
                <a:solidFill>
                  <a:schemeClr val="bg1"/>
                </a:solidFill>
                <a:latin typeface="Helvetica" pitchFamily="34" charset="0"/>
              </a:rPr>
              <a:t>Implementieren Sie das neue Format schrittweise.   </a:t>
            </a:r>
          </a:p>
          <a:p>
            <a:pPr marL="171450" indent="-171450">
              <a:spcAft>
                <a:spcPts val="300"/>
              </a:spcAft>
              <a:buFont typeface="Courier New" panose="02070309020205020404" pitchFamily="49" charset="0"/>
              <a:buChar char="o"/>
            </a:pPr>
            <a:r>
              <a:rPr lang="de-DE" sz="900" dirty="0" smtClean="0">
                <a:solidFill>
                  <a:schemeClr val="bg1"/>
                </a:solidFill>
                <a:latin typeface="Helvetica" pitchFamily="34" charset="0"/>
              </a:rPr>
              <a:t>Machen Sie den Studierenden das Lehrkonzept und verbundene Leistungsanforderungen transparent.</a:t>
            </a:r>
          </a:p>
          <a:p>
            <a:pPr marL="171450" indent="-171450">
              <a:spcAft>
                <a:spcPts val="300"/>
              </a:spcAft>
              <a:buFont typeface="Courier New" panose="02070309020205020404" pitchFamily="49" charset="0"/>
              <a:buChar char="o"/>
            </a:pPr>
            <a:r>
              <a:rPr lang="de-DE" sz="900" dirty="0" smtClean="0">
                <a:solidFill>
                  <a:schemeClr val="bg1"/>
                </a:solidFill>
                <a:latin typeface="Helvetica" pitchFamily="34" charset="0"/>
              </a:rPr>
              <a:t>Bieten Sie den Studierenden ausreichend Orientier-</a:t>
            </a:r>
            <a:r>
              <a:rPr lang="de-DE" sz="900" dirty="0" err="1" smtClean="0">
                <a:solidFill>
                  <a:schemeClr val="bg1"/>
                </a:solidFill>
                <a:latin typeface="Helvetica" pitchFamily="34" charset="0"/>
              </a:rPr>
              <a:t>ung</a:t>
            </a:r>
            <a:r>
              <a:rPr lang="de-DE" sz="900" dirty="0" smtClean="0">
                <a:solidFill>
                  <a:schemeClr val="bg1"/>
                </a:solidFill>
                <a:latin typeface="Helvetica" pitchFamily="34" charset="0"/>
              </a:rPr>
              <a:t>, Hilfestellungen und Unterstützung an.</a:t>
            </a:r>
            <a:endParaRPr lang="de-DE" sz="900" dirty="0">
              <a:solidFill>
                <a:schemeClr val="bg1"/>
              </a:solidFill>
              <a:latin typeface="Helvetica" pitchFamily="34" charset="0"/>
            </a:endParaRPr>
          </a:p>
          <a:p>
            <a:pPr marL="171450" indent="-171450">
              <a:spcAft>
                <a:spcPts val="300"/>
              </a:spcAft>
              <a:buFont typeface="Courier New" panose="02070309020205020404" pitchFamily="49" charset="0"/>
              <a:buChar char="o"/>
            </a:pPr>
            <a:r>
              <a:rPr lang="de-DE" sz="900" dirty="0" smtClean="0">
                <a:solidFill>
                  <a:schemeClr val="bg1"/>
                </a:solidFill>
                <a:latin typeface="Helvetica" pitchFamily="34" charset="0"/>
              </a:rPr>
              <a:t>Appellieren Sie zu Beginn der Veranstaltung an die Freiwilligkeit &amp; Eigenverantwortung der Lernenden. </a:t>
            </a:r>
          </a:p>
          <a:p>
            <a:pPr marL="171450" indent="-171450">
              <a:spcAft>
                <a:spcPts val="300"/>
              </a:spcAft>
              <a:buFont typeface="Courier New" panose="02070309020205020404" pitchFamily="49" charset="0"/>
              <a:buChar char="o"/>
            </a:pPr>
            <a:r>
              <a:rPr lang="de-DE" sz="900" dirty="0" smtClean="0">
                <a:solidFill>
                  <a:schemeClr val="bg1"/>
                </a:solidFill>
                <a:latin typeface="Helvetica" pitchFamily="34" charset="0"/>
              </a:rPr>
              <a:t>Schaffen Sie den Studierenden einen echten, d.h. erlebbaren Mehrwert in der Präsenzzeit. </a:t>
            </a:r>
          </a:p>
          <a:p>
            <a:pPr marL="171450" indent="-171450">
              <a:spcAft>
                <a:spcPts val="300"/>
              </a:spcAft>
              <a:buFont typeface="Courier New" panose="02070309020205020404" pitchFamily="49" charset="0"/>
              <a:buChar char="o"/>
            </a:pPr>
            <a:r>
              <a:rPr lang="de-DE" sz="900" dirty="0" smtClean="0">
                <a:solidFill>
                  <a:schemeClr val="bg1"/>
                </a:solidFill>
                <a:latin typeface="Helvetica" pitchFamily="34" charset="0"/>
              </a:rPr>
              <a:t>Machen Sie Werbung für Ihr Lehrangebot.</a:t>
            </a:r>
          </a:p>
          <a:p>
            <a:pPr marL="171450" indent="-171450">
              <a:spcAft>
                <a:spcPts val="300"/>
              </a:spcAft>
              <a:buFont typeface="Courier New" panose="02070309020205020404" pitchFamily="49" charset="0"/>
              <a:buChar char="o"/>
            </a:pPr>
            <a:r>
              <a:rPr lang="de-DE" sz="900" dirty="0" smtClean="0">
                <a:solidFill>
                  <a:schemeClr val="bg1"/>
                </a:solidFill>
                <a:latin typeface="Helvetica" pitchFamily="34" charset="0"/>
              </a:rPr>
              <a:t>Passen Sie Ihr Lehrangebot je nach Bedarf an (didaktisch-methodische Feinjustierung). </a:t>
            </a:r>
            <a:endParaRPr lang="de-DE" sz="900" dirty="0" smtClean="0">
              <a:solidFill>
                <a:srgbClr val="FFFFFF"/>
              </a:solidFill>
              <a:latin typeface="Helvetica" pitchFamily="34" charset="0"/>
            </a:endParaRPr>
          </a:p>
        </p:txBody>
      </p:sp>
      <p:sp>
        <p:nvSpPr>
          <p:cNvPr id="30" name="Textfeld 29"/>
          <p:cNvSpPr txBox="1"/>
          <p:nvPr/>
        </p:nvSpPr>
        <p:spPr>
          <a:xfrm>
            <a:off x="6638438" y="285589"/>
            <a:ext cx="3182894" cy="1733808"/>
          </a:xfrm>
          <a:prstGeom prst="rect">
            <a:avLst/>
          </a:prstGeom>
          <a:noFill/>
        </p:spPr>
        <p:txBody>
          <a:bodyPr wrap="square" rtlCol="0">
            <a:spAutoFit/>
          </a:bodyPr>
          <a:lstStyle/>
          <a:p>
            <a:pPr>
              <a:lnSpc>
                <a:spcPts val="3200"/>
              </a:lnSpc>
            </a:pPr>
            <a:r>
              <a:rPr lang="de-DE" sz="2800" b="1" dirty="0" smtClean="0">
                <a:solidFill>
                  <a:schemeClr val="bg1"/>
                </a:solidFill>
                <a:latin typeface="Helvetica" pitchFamily="34" charset="0"/>
                <a:ea typeface="Gulim" panose="020B0600000101010101" pitchFamily="34" charset="-127"/>
              </a:rPr>
              <a:t>DIE </a:t>
            </a:r>
          </a:p>
          <a:p>
            <a:pPr>
              <a:lnSpc>
                <a:spcPts val="3200"/>
              </a:lnSpc>
            </a:pPr>
            <a:r>
              <a:rPr lang="de-DE" sz="2800" b="1" dirty="0" smtClean="0">
                <a:solidFill>
                  <a:schemeClr val="bg1"/>
                </a:solidFill>
                <a:latin typeface="Helvetica" pitchFamily="34" charset="0"/>
                <a:ea typeface="Gulim" panose="020B0600000101010101" pitchFamily="34" charset="-127"/>
              </a:rPr>
              <a:t>INVERTED</a:t>
            </a:r>
          </a:p>
          <a:p>
            <a:pPr>
              <a:lnSpc>
                <a:spcPts val="3200"/>
              </a:lnSpc>
            </a:pPr>
            <a:r>
              <a:rPr lang="de-DE" sz="2800" b="1" dirty="0" smtClean="0">
                <a:solidFill>
                  <a:schemeClr val="bg1"/>
                </a:solidFill>
                <a:latin typeface="Helvetica" pitchFamily="34" charset="0"/>
                <a:ea typeface="Gulim" panose="020B0600000101010101" pitchFamily="34" charset="-127"/>
              </a:rPr>
              <a:t>CLASSROOM </a:t>
            </a:r>
          </a:p>
          <a:p>
            <a:pPr>
              <a:lnSpc>
                <a:spcPts val="3200"/>
              </a:lnSpc>
            </a:pPr>
            <a:r>
              <a:rPr lang="de-DE" sz="2800" b="1" dirty="0" smtClean="0">
                <a:solidFill>
                  <a:schemeClr val="bg1"/>
                </a:solidFill>
                <a:latin typeface="Helvetica" pitchFamily="34" charset="0"/>
                <a:ea typeface="Gulim" panose="020B0600000101010101" pitchFamily="34" charset="-127"/>
              </a:rPr>
              <a:t>METHODE</a:t>
            </a:r>
          </a:p>
        </p:txBody>
      </p:sp>
      <p:sp>
        <p:nvSpPr>
          <p:cNvPr id="31" name="Rechteck 30"/>
          <p:cNvSpPr/>
          <p:nvPr/>
        </p:nvSpPr>
        <p:spPr>
          <a:xfrm>
            <a:off x="6644901" y="1958441"/>
            <a:ext cx="3261099" cy="507831"/>
          </a:xfrm>
          <a:prstGeom prst="rect">
            <a:avLst/>
          </a:prstGeom>
        </p:spPr>
        <p:txBody>
          <a:bodyPr wrap="square">
            <a:spAutoFit/>
          </a:bodyPr>
          <a:lstStyle/>
          <a:p>
            <a:r>
              <a:rPr lang="de-DE" sz="900" dirty="0" smtClean="0">
                <a:solidFill>
                  <a:schemeClr val="bg1"/>
                </a:solidFill>
                <a:latin typeface="Century Gothic" panose="020B0502020202020204" pitchFamily="34" charset="0"/>
              </a:rPr>
              <a:t>Grundlagenwissen für Einsteiger und Interessierte. </a:t>
            </a:r>
            <a:br>
              <a:rPr lang="de-DE" sz="900" dirty="0" smtClean="0">
                <a:solidFill>
                  <a:schemeClr val="bg1"/>
                </a:solidFill>
                <a:latin typeface="Century Gothic" panose="020B0502020202020204" pitchFamily="34" charset="0"/>
              </a:rPr>
            </a:br>
            <a:r>
              <a:rPr lang="de-DE" sz="900" dirty="0" smtClean="0">
                <a:solidFill>
                  <a:schemeClr val="bg1"/>
                </a:solidFill>
                <a:latin typeface="Century Gothic" panose="020B0502020202020204" pitchFamily="34" charset="0"/>
              </a:rPr>
              <a:t>Materialien zum Workshop „</a:t>
            </a:r>
            <a:r>
              <a:rPr lang="de-DE" sz="900" dirty="0" err="1" smtClean="0">
                <a:solidFill>
                  <a:schemeClr val="bg1"/>
                </a:solidFill>
                <a:latin typeface="Century Gothic" panose="020B0502020202020204" pitchFamily="34" charset="0"/>
              </a:rPr>
              <a:t>Inverted</a:t>
            </a:r>
            <a:r>
              <a:rPr lang="de-DE" sz="900" dirty="0" smtClean="0">
                <a:solidFill>
                  <a:schemeClr val="bg1"/>
                </a:solidFill>
                <a:latin typeface="Century Gothic" panose="020B0502020202020204" pitchFamily="34" charset="0"/>
              </a:rPr>
              <a:t> </a:t>
            </a:r>
            <a:r>
              <a:rPr lang="de-DE" sz="900" dirty="0" err="1" smtClean="0">
                <a:solidFill>
                  <a:schemeClr val="bg1"/>
                </a:solidFill>
                <a:latin typeface="Century Gothic" panose="020B0502020202020204" pitchFamily="34" charset="0"/>
              </a:rPr>
              <a:t>Classroom</a:t>
            </a:r>
            <a:r>
              <a:rPr lang="de-DE" sz="900" dirty="0" smtClean="0">
                <a:solidFill>
                  <a:schemeClr val="bg1"/>
                </a:solidFill>
                <a:latin typeface="Century Gothic" panose="020B0502020202020204" pitchFamily="34" charset="0"/>
              </a:rPr>
              <a:t>“. </a:t>
            </a:r>
            <a:br>
              <a:rPr lang="de-DE" sz="900" dirty="0" smtClean="0">
                <a:solidFill>
                  <a:schemeClr val="bg1"/>
                </a:solidFill>
                <a:latin typeface="Century Gothic" panose="020B0502020202020204" pitchFamily="34" charset="0"/>
              </a:rPr>
            </a:br>
            <a:r>
              <a:rPr lang="de-DE" sz="900" dirty="0" smtClean="0">
                <a:solidFill>
                  <a:schemeClr val="bg1"/>
                </a:solidFill>
                <a:latin typeface="Century Gothic" panose="020B0502020202020204" pitchFamily="34" charset="0"/>
              </a:rPr>
              <a:t>Aus der Medizinischen Fakultät der Universität Freiburg</a:t>
            </a:r>
            <a:endParaRPr lang="de-DE" sz="900" dirty="0">
              <a:solidFill>
                <a:schemeClr val="bg1"/>
              </a:solidFill>
              <a:latin typeface="Century Gothic" panose="020B0502020202020204" pitchFamily="34" charset="0"/>
            </a:endParaRPr>
          </a:p>
        </p:txBody>
      </p:sp>
      <p:sp>
        <p:nvSpPr>
          <p:cNvPr id="32" name="Textfeld 31">
            <a:extLst>
              <a:ext uri="{FF2B5EF4-FFF2-40B4-BE49-F238E27FC236}">
                <a16:creationId xmlns:a16="http://schemas.microsoft.com/office/drawing/2014/main" xmlns="" id="{CAD5B747-68A6-4B86-B5DB-327E8A24BADD}"/>
              </a:ext>
            </a:extLst>
          </p:cNvPr>
          <p:cNvSpPr txBox="1"/>
          <p:nvPr/>
        </p:nvSpPr>
        <p:spPr>
          <a:xfrm rot="16200000">
            <a:off x="7538463" y="4488753"/>
            <a:ext cx="4571577" cy="169277"/>
          </a:xfrm>
          <a:prstGeom prst="rect">
            <a:avLst/>
          </a:prstGeom>
          <a:noFill/>
        </p:spPr>
        <p:txBody>
          <a:bodyPr wrap="square" rtlCol="0">
            <a:spAutoFit/>
          </a:bodyPr>
          <a:lstStyle/>
          <a:p>
            <a:pPr algn="r"/>
            <a:r>
              <a:rPr lang="de-DE" sz="500" dirty="0" smtClean="0">
                <a:solidFill>
                  <a:schemeClr val="bg1"/>
                </a:solidFill>
                <a:latin typeface="Arial" panose="020B0604020202020204" pitchFamily="34" charset="0"/>
                <a:cs typeface="Arial" panose="020B0604020202020204" pitchFamily="34" charset="0"/>
              </a:rPr>
              <a:t>Bildquelle: </a:t>
            </a:r>
            <a:r>
              <a:rPr lang="de-DE" sz="500" dirty="0">
                <a:solidFill>
                  <a:schemeClr val="bg1"/>
                </a:solidFill>
                <a:latin typeface="Arial" panose="020B0604020202020204" pitchFamily="34" charset="0"/>
                <a:cs typeface="Arial" panose="020B0604020202020204" pitchFamily="34" charset="0"/>
                <a:hlinkClick r:id="rId5"/>
              </a:rPr>
              <a:t>https://</a:t>
            </a:r>
            <a:r>
              <a:rPr lang="de-DE" sz="500" dirty="0" smtClean="0">
                <a:solidFill>
                  <a:schemeClr val="bg1"/>
                </a:solidFill>
                <a:latin typeface="Arial" panose="020B0604020202020204" pitchFamily="34" charset="0"/>
                <a:cs typeface="Arial" panose="020B0604020202020204" pitchFamily="34" charset="0"/>
                <a:hlinkClick r:id="rId5"/>
              </a:rPr>
              <a:t>commons.wikimedia.org</a:t>
            </a:r>
            <a:r>
              <a:rPr lang="de-DE" sz="500" dirty="0" smtClean="0">
                <a:solidFill>
                  <a:schemeClr val="bg1"/>
                </a:solidFill>
                <a:latin typeface="Arial" panose="020B0604020202020204" pitchFamily="34" charset="0"/>
                <a:cs typeface="Arial" panose="020B0604020202020204" pitchFamily="34" charset="0"/>
              </a:rPr>
              <a:t>, „Florida</a:t>
            </a:r>
            <a:r>
              <a:rPr lang="de-DE" sz="500" dirty="0">
                <a:solidFill>
                  <a:schemeClr val="bg1"/>
                </a:solidFill>
                <a:latin typeface="Arial" panose="020B0604020202020204" pitchFamily="34" charset="0"/>
                <a:cs typeface="Arial" panose="020B0604020202020204" pitchFamily="34" charset="0"/>
              </a:rPr>
              <a:t>, Wasserreiten im Kopfstand (1931</a:t>
            </a:r>
            <a:r>
              <a:rPr lang="de-DE" sz="500" dirty="0" smtClean="0">
                <a:solidFill>
                  <a:schemeClr val="bg1"/>
                </a:solidFill>
                <a:latin typeface="Arial" panose="020B0604020202020204" pitchFamily="34" charset="0"/>
                <a:cs typeface="Arial" panose="020B0604020202020204" pitchFamily="34" charset="0"/>
              </a:rPr>
              <a:t>)“, </a:t>
            </a:r>
            <a:r>
              <a:rPr lang="de-DE" sz="500" dirty="0">
                <a:solidFill>
                  <a:schemeClr val="bg1"/>
                </a:solidFill>
                <a:latin typeface="Arial" panose="020B0604020202020204" pitchFamily="34" charset="0"/>
                <a:cs typeface="Arial" panose="020B0604020202020204" pitchFamily="34" charset="0"/>
              </a:rPr>
              <a:t>Urheber Unbekannt, </a:t>
            </a:r>
            <a:r>
              <a:rPr lang="de-DE" sz="500" dirty="0" smtClean="0">
                <a:solidFill>
                  <a:schemeClr val="bg1"/>
                </a:solidFill>
                <a:latin typeface="Arial" panose="020B0604020202020204" pitchFamily="34" charset="0"/>
                <a:cs typeface="Arial" panose="020B0604020202020204" pitchFamily="34" charset="0"/>
              </a:rPr>
              <a:t>Bundesarchiv </a:t>
            </a:r>
            <a:r>
              <a:rPr lang="de-DE" sz="500" dirty="0">
                <a:solidFill>
                  <a:schemeClr val="bg1"/>
                </a:solidFill>
                <a:latin typeface="Arial" panose="020B0604020202020204" pitchFamily="34" charset="0"/>
                <a:cs typeface="Arial" panose="020B0604020202020204" pitchFamily="34" charset="0"/>
              </a:rPr>
              <a:t>(</a:t>
            </a:r>
            <a:r>
              <a:rPr lang="de-DE" sz="500" dirty="0" smtClean="0">
                <a:solidFill>
                  <a:schemeClr val="bg1"/>
                </a:solidFill>
                <a:latin typeface="Arial" panose="020B0604020202020204" pitchFamily="34" charset="0"/>
                <a:cs typeface="Arial" panose="020B0604020202020204" pitchFamily="34" charset="0"/>
              </a:rPr>
              <a:t>Bild 102-11513</a:t>
            </a:r>
            <a:r>
              <a:rPr lang="de-DE" sz="500" dirty="0">
                <a:solidFill>
                  <a:schemeClr val="bg1"/>
                </a:solidFill>
                <a:latin typeface="Arial" panose="020B0604020202020204" pitchFamily="34" charset="0"/>
                <a:cs typeface="Arial" panose="020B0604020202020204" pitchFamily="34" charset="0"/>
              </a:rPr>
              <a:t>), </a:t>
            </a:r>
            <a:r>
              <a:rPr lang="de-DE" sz="500" dirty="0" smtClean="0">
                <a:solidFill>
                  <a:schemeClr val="bg1"/>
                </a:solidFill>
                <a:latin typeface="Arial" panose="020B0604020202020204" pitchFamily="34" charset="0"/>
                <a:cs typeface="Arial" panose="020B0604020202020204" pitchFamily="34" charset="0"/>
                <a:hlinkClick r:id="rId6"/>
              </a:rPr>
              <a:t>CC-BY-SA 3.0</a:t>
            </a:r>
            <a:r>
              <a:rPr lang="de-DE" sz="500" dirty="0" smtClean="0">
                <a:solidFill>
                  <a:schemeClr val="bg1"/>
                </a:solidFill>
                <a:latin typeface="Arial" panose="020B0604020202020204" pitchFamily="34" charset="0"/>
                <a:cs typeface="Arial" panose="020B0604020202020204" pitchFamily="34" charset="0"/>
              </a:rPr>
              <a:t>, </a:t>
            </a:r>
            <a:endParaRPr lang="de-DE" sz="500" dirty="0">
              <a:solidFill>
                <a:schemeClr val="bg1"/>
              </a:solidFill>
              <a:latin typeface="Arial" panose="020B0604020202020204" pitchFamily="34" charset="0"/>
              <a:cs typeface="Arial" panose="020B0604020202020204" pitchFamily="34" charset="0"/>
            </a:endParaRPr>
          </a:p>
        </p:txBody>
      </p:sp>
      <p:sp>
        <p:nvSpPr>
          <p:cNvPr id="33" name="Rechteck 32"/>
          <p:cNvSpPr/>
          <p:nvPr/>
        </p:nvSpPr>
        <p:spPr>
          <a:xfrm>
            <a:off x="6556403" y="6519715"/>
            <a:ext cx="3183209" cy="477054"/>
          </a:xfrm>
          <a:prstGeom prst="rect">
            <a:avLst/>
          </a:prstGeom>
          <a:noFill/>
          <a:ln>
            <a:noFill/>
          </a:ln>
        </p:spPr>
        <p:txBody>
          <a:bodyPr wrap="square">
            <a:spAutoFit/>
          </a:bodyPr>
          <a:lstStyle/>
          <a:p>
            <a:r>
              <a:rPr lang="de-DE" sz="500" dirty="0" smtClean="0">
                <a:solidFill>
                  <a:schemeClr val="bg1"/>
                </a:solidFill>
                <a:latin typeface="Helvetica" pitchFamily="34" charset="0"/>
              </a:rPr>
              <a:t>von Tobias </a:t>
            </a:r>
            <a:r>
              <a:rPr lang="de-DE" sz="500" dirty="0">
                <a:solidFill>
                  <a:schemeClr val="bg1"/>
                </a:solidFill>
                <a:latin typeface="Helvetica" pitchFamily="34" charset="0"/>
              </a:rPr>
              <a:t>Schmidt und </a:t>
            </a:r>
            <a:r>
              <a:rPr lang="de-DE" sz="500" dirty="0" smtClean="0">
                <a:solidFill>
                  <a:schemeClr val="bg1"/>
                </a:solidFill>
                <a:latin typeface="Helvetica" pitchFamily="34" charset="0"/>
              </a:rPr>
              <a:t>Anna Böhm  (2018) für das Projekt </a:t>
            </a:r>
            <a:r>
              <a:rPr lang="de-DE" sz="500" dirty="0" smtClean="0">
                <a:solidFill>
                  <a:schemeClr val="bg1"/>
                </a:solidFill>
                <a:latin typeface="Helvetica" pitchFamily="34" charset="0"/>
                <a:hlinkClick r:id="rId7"/>
              </a:rPr>
              <a:t>MER</a:t>
            </a:r>
            <a:r>
              <a:rPr lang="de-DE" sz="500" i="1" dirty="0" smtClean="0">
                <a:solidFill>
                  <a:schemeClr val="bg1"/>
                </a:solidFill>
                <a:latin typeface="Helvetica" pitchFamily="34" charset="0"/>
                <a:hlinkClick r:id="rId7"/>
              </a:rPr>
              <a:t>LIN</a:t>
            </a:r>
            <a:r>
              <a:rPr lang="de-DE" sz="500" dirty="0" smtClean="0">
                <a:solidFill>
                  <a:schemeClr val="bg1"/>
                </a:solidFill>
                <a:latin typeface="Helvetica" pitchFamily="34" charset="0"/>
              </a:rPr>
              <a:t>, Medizinische Fakultät, Albert-Ludwigs-Universität Freiburg, lizenziert unter </a:t>
            </a:r>
            <a:r>
              <a:rPr lang="de-DE" sz="500" dirty="0" smtClean="0">
                <a:solidFill>
                  <a:schemeClr val="bg1"/>
                </a:solidFill>
                <a:latin typeface="Helvetica" pitchFamily="34" charset="0"/>
                <a:hlinkClick r:id="rId8"/>
              </a:rPr>
              <a:t>CC-BY 3.0 DE.</a:t>
            </a:r>
            <a:r>
              <a:rPr lang="de-DE" sz="500" dirty="0" smtClean="0">
                <a:solidFill>
                  <a:schemeClr val="bg1"/>
                </a:solidFill>
                <a:latin typeface="Helvetica" pitchFamily="34" charset="0"/>
              </a:rPr>
              <a:t> Alle </a:t>
            </a:r>
            <a:r>
              <a:rPr lang="de-DE" sz="500" dirty="0">
                <a:solidFill>
                  <a:schemeClr val="bg1"/>
                </a:solidFill>
                <a:latin typeface="Helvetica" pitchFamily="34" charset="0"/>
              </a:rPr>
              <a:t>Logos </a:t>
            </a:r>
            <a:r>
              <a:rPr lang="de-DE" sz="500" dirty="0" smtClean="0">
                <a:solidFill>
                  <a:schemeClr val="bg1"/>
                </a:solidFill>
                <a:latin typeface="Helvetica" pitchFamily="34" charset="0"/>
              </a:rPr>
              <a:t>sind urheberrechtlich  geschützt </a:t>
            </a:r>
            <a:r>
              <a:rPr lang="de-DE" sz="500" dirty="0">
                <a:solidFill>
                  <a:schemeClr val="bg1"/>
                </a:solidFill>
                <a:latin typeface="Helvetica" pitchFamily="34" charset="0"/>
              </a:rPr>
              <a:t>und von </a:t>
            </a:r>
            <a:r>
              <a:rPr lang="de-DE" sz="500" dirty="0" smtClean="0">
                <a:solidFill>
                  <a:schemeClr val="bg1"/>
                </a:solidFill>
                <a:latin typeface="Helvetica" pitchFamily="34" charset="0"/>
              </a:rPr>
              <a:t>der Lizenz ausgenommen. </a:t>
            </a:r>
            <a:r>
              <a:rPr lang="en-US" sz="500" dirty="0" smtClean="0">
                <a:solidFill>
                  <a:schemeClr val="bg1"/>
                </a:solidFill>
                <a:latin typeface="Helvetica" panose="020B0604020202020204" pitchFamily="34" charset="0"/>
                <a:cs typeface="Helvetica" panose="020B0604020202020204" pitchFamily="34" charset="0"/>
              </a:rPr>
              <a:t> </a:t>
            </a:r>
            <a:r>
              <a:rPr lang="en-US" sz="500" dirty="0">
                <a:solidFill>
                  <a:schemeClr val="bg1"/>
                </a:solidFill>
                <a:latin typeface="Helvetica" panose="020B0604020202020204" pitchFamily="34" charset="0"/>
                <a:cs typeface="Helvetica" panose="020B0604020202020204" pitchFamily="34" charset="0"/>
              </a:rPr>
              <a:t> All Icons made by </a:t>
            </a:r>
            <a:r>
              <a:rPr lang="en-US" sz="500" dirty="0" err="1">
                <a:solidFill>
                  <a:schemeClr val="bg1"/>
                </a:solidFill>
                <a:latin typeface="Helvetica" panose="020B0604020202020204" pitchFamily="34" charset="0"/>
                <a:cs typeface="Helvetica" panose="020B0604020202020204" pitchFamily="34" charset="0"/>
              </a:rPr>
              <a:t>Freepik</a:t>
            </a:r>
            <a:r>
              <a:rPr lang="en-US" sz="500" dirty="0">
                <a:solidFill>
                  <a:schemeClr val="bg1"/>
                </a:solidFill>
                <a:latin typeface="Helvetica" panose="020B0604020202020204" pitchFamily="34" charset="0"/>
                <a:cs typeface="Helvetica" panose="020B0604020202020204" pitchFamily="34" charset="0"/>
              </a:rPr>
              <a:t> from </a:t>
            </a:r>
            <a:r>
              <a:rPr lang="en-US" sz="500" dirty="0">
                <a:solidFill>
                  <a:schemeClr val="bg1"/>
                </a:solidFill>
                <a:latin typeface="Helvetica" panose="020B0604020202020204" pitchFamily="34" charset="0"/>
                <a:cs typeface="Helvetica" panose="020B0604020202020204" pitchFamily="34" charset="0"/>
                <a:hlinkClick r:id="rId9" tooltip="Flaticon"/>
              </a:rPr>
              <a:t>www.flaticon.com </a:t>
            </a:r>
            <a:endParaRPr lang="de-DE" sz="500" dirty="0">
              <a:solidFill>
                <a:schemeClr val="bg1"/>
              </a:solidFill>
              <a:latin typeface="Helvetica" panose="020B0604020202020204" pitchFamily="34" charset="0"/>
              <a:cs typeface="Helvetica" panose="020B0604020202020204" pitchFamily="34" charset="0"/>
            </a:endParaRPr>
          </a:p>
          <a:p>
            <a:endParaRPr lang="de-DE" sz="500" dirty="0">
              <a:solidFill>
                <a:schemeClr val="bg1"/>
              </a:solidFill>
              <a:latin typeface="Helvetica" panose="020B0604020202020204" pitchFamily="34" charset="0"/>
              <a:cs typeface="Helvetica" panose="020B0604020202020204" pitchFamily="34" charset="0"/>
            </a:endParaRPr>
          </a:p>
          <a:p>
            <a:endParaRPr lang="de-DE" sz="500" dirty="0">
              <a:solidFill>
                <a:schemeClr val="bg1"/>
              </a:solidFill>
              <a:latin typeface="Helvetica" pitchFamily="34" charset="0"/>
            </a:endParaRPr>
          </a:p>
        </p:txBody>
      </p:sp>
      <p:pic>
        <p:nvPicPr>
          <p:cNvPr id="34" name="Picture 6" descr="Icon CC BY">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38438" y="6304033"/>
            <a:ext cx="753780" cy="215682"/>
          </a:xfrm>
          <a:prstGeom prst="rect">
            <a:avLst/>
          </a:prstGeom>
          <a:noFill/>
          <a:extLst>
            <a:ext uri="{909E8E84-426E-40DD-AFC4-6F175D3DCCD1}">
              <a14:hiddenFill xmlns:a14="http://schemas.microsoft.com/office/drawing/2010/main">
                <a:solidFill>
                  <a:srgbClr val="FFFFFF"/>
                </a:solidFill>
              </a14:hiddenFill>
            </a:ext>
          </a:extLst>
        </p:spPr>
      </p:pic>
      <p:sp>
        <p:nvSpPr>
          <p:cNvPr id="35" name="Rechteck 34"/>
          <p:cNvSpPr/>
          <p:nvPr/>
        </p:nvSpPr>
        <p:spPr>
          <a:xfrm>
            <a:off x="3184832" y="6224588"/>
            <a:ext cx="3375192" cy="636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6" name="Grafik 35" descr="Bildergebnis für uni freiburg logo"/>
          <p:cNvPicPr>
            <a:picLocks noChangeAspect="1"/>
          </p:cNvPicPr>
          <p:nvPr/>
        </p:nvPicPr>
        <p:blipFill rotWithShape="1">
          <a:blip r:embed="rId12" cstate="print">
            <a:extLst>
              <a:ext uri="{28A0092B-C50C-407E-A947-70E740481C1C}">
                <a14:useLocalDpi xmlns:a14="http://schemas.microsoft.com/office/drawing/2010/main" val="0"/>
              </a:ext>
            </a:extLst>
          </a:blip>
          <a:srcRect l="5068" r="49454"/>
          <a:stretch/>
        </p:blipFill>
        <p:spPr bwMode="auto">
          <a:xfrm>
            <a:off x="3309700" y="6362698"/>
            <a:ext cx="330851" cy="381518"/>
          </a:xfrm>
          <a:prstGeom prst="rect">
            <a:avLst/>
          </a:prstGeom>
          <a:noFill/>
          <a:ln>
            <a:noFill/>
          </a:ln>
          <a:extLst>
            <a:ext uri="{53640926-AAD7-44D8-BBD7-CCE9431645EC}">
              <a14:shadowObscured xmlns:a14="http://schemas.microsoft.com/office/drawing/2010/main"/>
            </a:ext>
          </a:extLst>
        </p:spPr>
      </p:pic>
      <p:pic>
        <p:nvPicPr>
          <p:cNvPr id="37" name="Grafik 3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821876" y="6404382"/>
            <a:ext cx="887456" cy="304782"/>
          </a:xfrm>
          <a:prstGeom prst="rect">
            <a:avLst/>
          </a:prstGeom>
        </p:spPr>
      </p:pic>
      <p:pic>
        <p:nvPicPr>
          <p:cNvPr id="38" name="Grafik 3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877134" y="6399142"/>
            <a:ext cx="630524" cy="315262"/>
          </a:xfrm>
          <a:prstGeom prst="rect">
            <a:avLst/>
          </a:prstGeom>
        </p:spPr>
      </p:pic>
      <p:pic>
        <p:nvPicPr>
          <p:cNvPr id="39" name="Grafik 3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858302" y="6399142"/>
            <a:ext cx="470528" cy="327640"/>
          </a:xfrm>
          <a:prstGeom prst="rect">
            <a:avLst/>
          </a:prstGeom>
        </p:spPr>
      </p:pic>
      <p:pic>
        <p:nvPicPr>
          <p:cNvPr id="40" name="Grafik 39"/>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328830" y="6396638"/>
            <a:ext cx="548304" cy="275121"/>
          </a:xfrm>
          <a:prstGeom prst="rect">
            <a:avLst/>
          </a:prstGeom>
        </p:spPr>
      </p:pic>
      <p:sp>
        <p:nvSpPr>
          <p:cNvPr id="41" name="Textfeld 40"/>
          <p:cNvSpPr txBox="1"/>
          <p:nvPr/>
        </p:nvSpPr>
        <p:spPr>
          <a:xfrm>
            <a:off x="3912449" y="3252860"/>
            <a:ext cx="2488660" cy="461665"/>
          </a:xfrm>
          <a:prstGeom prst="rect">
            <a:avLst/>
          </a:prstGeom>
          <a:noFill/>
        </p:spPr>
        <p:txBody>
          <a:bodyPr wrap="square" rtlCol="0">
            <a:spAutoFit/>
          </a:bodyPr>
          <a:lstStyle/>
          <a:p>
            <a:r>
              <a:rPr lang="de-DE" sz="800" dirty="0" smtClean="0">
                <a:solidFill>
                  <a:schemeClr val="bg1"/>
                </a:solidFill>
                <a:latin typeface="Helvetica" pitchFamily="34" charset="0"/>
              </a:rPr>
              <a:t>YouTube-Kanal zur „Digitalisierung der Lehre“ von Prof. Jürgen Handke mit vielen wertvollen Tipps und praktischen Empfehlungen </a:t>
            </a:r>
            <a:r>
              <a:rPr lang="de-DE" sz="800" dirty="0">
                <a:hlinkClick r:id="rId17"/>
              </a:rPr>
              <a:t>http://t1p.de/9tuo</a:t>
            </a:r>
            <a:endParaRPr lang="de-DE" sz="800" dirty="0" smtClean="0">
              <a:latin typeface="Helvetica" pitchFamily="34" charset="0"/>
            </a:endParaRPr>
          </a:p>
        </p:txBody>
      </p:sp>
      <p:sp>
        <p:nvSpPr>
          <p:cNvPr id="42" name="Textfeld 41"/>
          <p:cNvSpPr txBox="1"/>
          <p:nvPr/>
        </p:nvSpPr>
        <p:spPr>
          <a:xfrm>
            <a:off x="3912449" y="5262286"/>
            <a:ext cx="2488660" cy="461665"/>
          </a:xfrm>
          <a:prstGeom prst="rect">
            <a:avLst/>
          </a:prstGeom>
          <a:noFill/>
        </p:spPr>
        <p:txBody>
          <a:bodyPr wrap="square" rtlCol="0">
            <a:spAutoFit/>
          </a:bodyPr>
          <a:lstStyle/>
          <a:p>
            <a:r>
              <a:rPr lang="de-DE" sz="800" dirty="0" smtClean="0">
                <a:solidFill>
                  <a:schemeClr val="bg1"/>
                </a:solidFill>
                <a:latin typeface="Helvetica" pitchFamily="34" charset="0"/>
              </a:rPr>
              <a:t>Hochschuldidaktische Handreichungen von </a:t>
            </a:r>
            <a:r>
              <a:rPr lang="de-DE" sz="800" dirty="0" err="1" smtClean="0">
                <a:solidFill>
                  <a:schemeClr val="bg1"/>
                </a:solidFill>
                <a:latin typeface="Helvetica" pitchFamily="34" charset="0"/>
              </a:rPr>
              <a:t>ProLehre</a:t>
            </a:r>
            <a:r>
              <a:rPr lang="de-DE" sz="800" dirty="0" smtClean="0">
                <a:solidFill>
                  <a:schemeClr val="bg1"/>
                </a:solidFill>
                <a:latin typeface="Helvetica" pitchFamily="34" charset="0"/>
              </a:rPr>
              <a:t> der TU München zur lernförderlichen Gestaltung von Lehrangeboten </a:t>
            </a:r>
            <a:r>
              <a:rPr lang="de-DE" sz="800" dirty="0">
                <a:hlinkClick r:id="rId18"/>
              </a:rPr>
              <a:t>http://t1p.de/nj0n</a:t>
            </a:r>
            <a:endParaRPr lang="de-DE" sz="800" dirty="0" smtClean="0">
              <a:latin typeface="Helvetica" pitchFamily="34" charset="0"/>
            </a:endParaRPr>
          </a:p>
        </p:txBody>
      </p:sp>
      <p:sp>
        <p:nvSpPr>
          <p:cNvPr id="2" name="Rechteck 1"/>
          <p:cNvSpPr/>
          <p:nvPr/>
        </p:nvSpPr>
        <p:spPr>
          <a:xfrm>
            <a:off x="3286333" y="604051"/>
            <a:ext cx="4953000" cy="1892826"/>
          </a:xfrm>
          <a:prstGeom prst="rect">
            <a:avLst/>
          </a:prstGeom>
        </p:spPr>
        <p:txBody>
          <a:bodyPr>
            <a:spAutoFit/>
          </a:bodyPr>
          <a:lstStyle/>
          <a:p>
            <a:pPr indent="-457200"/>
            <a:r>
              <a:rPr lang="de-DE" sz="800" dirty="0" smtClean="0">
                <a:solidFill>
                  <a:schemeClr val="bg1"/>
                </a:solidFill>
                <a:latin typeface="Helvetica" pitchFamily="34" charset="0"/>
              </a:rPr>
              <a:t>Tolks D et al. (2016). </a:t>
            </a:r>
            <a:r>
              <a:rPr lang="de-DE" sz="800" i="1" dirty="0" smtClean="0">
                <a:solidFill>
                  <a:schemeClr val="bg1"/>
                </a:solidFill>
                <a:latin typeface="Helvetica" pitchFamily="34" charset="0"/>
              </a:rPr>
              <a:t>Eine </a:t>
            </a:r>
            <a:r>
              <a:rPr lang="de-DE" sz="800" i="1" dirty="0">
                <a:solidFill>
                  <a:schemeClr val="bg1"/>
                </a:solidFill>
                <a:latin typeface="Helvetica" pitchFamily="34" charset="0"/>
              </a:rPr>
              <a:t>Einführung in die </a:t>
            </a:r>
            <a:r>
              <a:rPr lang="de-DE" sz="800" i="1" dirty="0" err="1" smtClean="0">
                <a:solidFill>
                  <a:schemeClr val="bg1"/>
                </a:solidFill>
                <a:latin typeface="Helvetica" pitchFamily="34" charset="0"/>
              </a:rPr>
              <a:t>Inverted</a:t>
            </a:r>
            <a:r>
              <a:rPr lang="de-DE" sz="800" i="1" dirty="0" smtClean="0">
                <a:solidFill>
                  <a:schemeClr val="bg1"/>
                </a:solidFill>
                <a:latin typeface="Helvetica" pitchFamily="34" charset="0"/>
              </a:rPr>
              <a:t>/</a:t>
            </a:r>
            <a:r>
              <a:rPr lang="de-DE" sz="800" i="1" dirty="0" err="1" smtClean="0">
                <a:solidFill>
                  <a:schemeClr val="bg1"/>
                </a:solidFill>
                <a:latin typeface="Helvetica" pitchFamily="34" charset="0"/>
              </a:rPr>
              <a:t>Flipped</a:t>
            </a:r>
            <a:r>
              <a:rPr lang="de-DE" sz="800" i="1" dirty="0" smtClean="0">
                <a:solidFill>
                  <a:schemeClr val="bg1"/>
                </a:solidFill>
                <a:latin typeface="Helvetica" pitchFamily="34" charset="0"/>
              </a:rPr>
              <a:t>-Class-</a:t>
            </a:r>
          </a:p>
          <a:p>
            <a:pPr indent="-457200">
              <a:spcAft>
                <a:spcPts val="600"/>
              </a:spcAft>
            </a:pPr>
            <a:r>
              <a:rPr lang="de-DE" sz="800" i="1" dirty="0" err="1" smtClean="0">
                <a:solidFill>
                  <a:schemeClr val="bg1"/>
                </a:solidFill>
                <a:latin typeface="Helvetica" pitchFamily="34" charset="0"/>
              </a:rPr>
              <a:t>room</a:t>
            </a:r>
            <a:r>
              <a:rPr lang="de-DE" sz="800" i="1" dirty="0" smtClean="0">
                <a:solidFill>
                  <a:schemeClr val="bg1"/>
                </a:solidFill>
                <a:latin typeface="Helvetica" pitchFamily="34" charset="0"/>
              </a:rPr>
              <a:t>-Methode </a:t>
            </a:r>
            <a:r>
              <a:rPr lang="de-DE" sz="800" i="1" dirty="0">
                <a:solidFill>
                  <a:schemeClr val="bg1"/>
                </a:solidFill>
                <a:latin typeface="Helvetica" pitchFamily="34" charset="0"/>
              </a:rPr>
              <a:t>in der Aus- und Weiterbildung in der Medizin </a:t>
            </a:r>
            <a:r>
              <a:rPr lang="de-DE" sz="800" i="1" dirty="0" smtClean="0">
                <a:solidFill>
                  <a:schemeClr val="bg1"/>
                </a:solidFill>
                <a:latin typeface="Helvetica" pitchFamily="34" charset="0"/>
              </a:rPr>
              <a:t>und </a:t>
            </a:r>
            <a:br>
              <a:rPr lang="de-DE" sz="800" i="1" dirty="0" smtClean="0">
                <a:solidFill>
                  <a:schemeClr val="bg1"/>
                </a:solidFill>
                <a:latin typeface="Helvetica" pitchFamily="34" charset="0"/>
              </a:rPr>
            </a:br>
            <a:r>
              <a:rPr lang="de-DE" sz="800" i="1" dirty="0" smtClean="0">
                <a:solidFill>
                  <a:schemeClr val="bg1"/>
                </a:solidFill>
                <a:latin typeface="Helvetica" pitchFamily="34" charset="0"/>
              </a:rPr>
              <a:t>den Gesundheitsberufen</a:t>
            </a:r>
            <a:r>
              <a:rPr lang="de-DE" sz="800" dirty="0" smtClean="0">
                <a:solidFill>
                  <a:schemeClr val="bg1"/>
                </a:solidFill>
                <a:latin typeface="Helvetica" pitchFamily="34" charset="0"/>
              </a:rPr>
              <a:t>. </a:t>
            </a:r>
            <a:r>
              <a:rPr lang="de-DE" sz="800" dirty="0">
                <a:solidFill>
                  <a:schemeClr val="bg1"/>
                </a:solidFill>
                <a:latin typeface="Helvetica" pitchFamily="34" charset="0"/>
              </a:rPr>
              <a:t>GMS J </a:t>
            </a:r>
            <a:r>
              <a:rPr lang="de-DE" sz="800" dirty="0" err="1">
                <a:solidFill>
                  <a:schemeClr val="bg1"/>
                </a:solidFill>
                <a:latin typeface="Helvetica" pitchFamily="34" charset="0"/>
              </a:rPr>
              <a:t>Med</a:t>
            </a:r>
            <a:r>
              <a:rPr lang="de-DE" sz="800" dirty="0">
                <a:solidFill>
                  <a:schemeClr val="bg1"/>
                </a:solidFill>
                <a:latin typeface="Helvetica" pitchFamily="34" charset="0"/>
              </a:rPr>
              <a:t> </a:t>
            </a:r>
            <a:r>
              <a:rPr lang="de-DE" sz="800" dirty="0" err="1">
                <a:solidFill>
                  <a:schemeClr val="bg1"/>
                </a:solidFill>
                <a:latin typeface="Helvetica" pitchFamily="34" charset="0"/>
              </a:rPr>
              <a:t>Educ</a:t>
            </a:r>
            <a:r>
              <a:rPr lang="de-DE" sz="800" dirty="0">
                <a:solidFill>
                  <a:schemeClr val="bg1"/>
                </a:solidFill>
                <a:latin typeface="Helvetica" pitchFamily="34" charset="0"/>
              </a:rPr>
              <a:t> 2016;33(3):</a:t>
            </a:r>
            <a:r>
              <a:rPr lang="de-DE" sz="800" dirty="0" smtClean="0">
                <a:solidFill>
                  <a:schemeClr val="bg1"/>
                </a:solidFill>
                <a:latin typeface="Helvetica" pitchFamily="34" charset="0"/>
              </a:rPr>
              <a:t>Doc46.</a:t>
            </a:r>
            <a:br>
              <a:rPr lang="de-DE" sz="800" dirty="0" smtClean="0">
                <a:solidFill>
                  <a:schemeClr val="bg1"/>
                </a:solidFill>
                <a:latin typeface="Helvetica" pitchFamily="34" charset="0"/>
              </a:rPr>
            </a:br>
            <a:r>
              <a:rPr lang="de-DE" sz="800" dirty="0" err="1" smtClean="0">
                <a:solidFill>
                  <a:schemeClr val="bg1"/>
                </a:solidFill>
                <a:latin typeface="Helvetica" pitchFamily="34" charset="0"/>
                <a:hlinkClick r:id="rId19" tooltip="External link opens in new window"/>
              </a:rPr>
              <a:t>doi</a:t>
            </a:r>
            <a:r>
              <a:rPr lang="de-DE" sz="800" dirty="0">
                <a:solidFill>
                  <a:schemeClr val="bg1"/>
                </a:solidFill>
                <a:latin typeface="Helvetica" pitchFamily="34" charset="0"/>
                <a:hlinkClick r:id="rId19" tooltip="External link opens in new window"/>
              </a:rPr>
              <a:t>: </a:t>
            </a:r>
            <a:r>
              <a:rPr lang="de-DE" sz="800" dirty="0" smtClean="0">
                <a:solidFill>
                  <a:schemeClr val="bg1"/>
                </a:solidFill>
                <a:latin typeface="Helvetica" pitchFamily="34" charset="0"/>
                <a:hlinkClick r:id="rId19" tooltip="External link opens in new window"/>
              </a:rPr>
              <a:t>10.3205/zma001045</a:t>
            </a:r>
            <a:endParaRPr lang="de-DE" sz="800" dirty="0">
              <a:solidFill>
                <a:schemeClr val="bg1"/>
              </a:solidFill>
              <a:latin typeface="Helvetica" pitchFamily="34" charset="0"/>
            </a:endParaRPr>
          </a:p>
          <a:p>
            <a:pPr indent="-457200"/>
            <a:r>
              <a:rPr lang="de-DE" sz="800" dirty="0" smtClean="0">
                <a:solidFill>
                  <a:schemeClr val="bg1"/>
                </a:solidFill>
                <a:latin typeface="Helvetica" pitchFamily="34" charset="0"/>
              </a:rPr>
              <a:t>Chen </a:t>
            </a:r>
            <a:r>
              <a:rPr lang="de-DE" sz="800" dirty="0">
                <a:solidFill>
                  <a:schemeClr val="bg1"/>
                </a:solidFill>
                <a:latin typeface="Helvetica" pitchFamily="34" charset="0"/>
              </a:rPr>
              <a:t>F </a:t>
            </a:r>
            <a:r>
              <a:rPr lang="de-DE" sz="800" dirty="0" err="1">
                <a:solidFill>
                  <a:schemeClr val="bg1"/>
                </a:solidFill>
                <a:latin typeface="Helvetica" pitchFamily="34" charset="0"/>
              </a:rPr>
              <a:t>Lui</a:t>
            </a:r>
            <a:r>
              <a:rPr lang="de-DE" sz="800" dirty="0">
                <a:solidFill>
                  <a:schemeClr val="bg1"/>
                </a:solidFill>
                <a:latin typeface="Helvetica" pitchFamily="34" charset="0"/>
              </a:rPr>
              <a:t> AG &amp; </a:t>
            </a:r>
            <a:r>
              <a:rPr lang="de-DE" sz="800" dirty="0" err="1">
                <a:solidFill>
                  <a:schemeClr val="bg1"/>
                </a:solidFill>
                <a:latin typeface="Helvetica" pitchFamily="34" charset="0"/>
              </a:rPr>
              <a:t>Martinelli</a:t>
            </a:r>
            <a:r>
              <a:rPr lang="de-DE" sz="800" dirty="0">
                <a:solidFill>
                  <a:schemeClr val="bg1"/>
                </a:solidFill>
                <a:latin typeface="Helvetica" pitchFamily="34" charset="0"/>
              </a:rPr>
              <a:t> SM. </a:t>
            </a:r>
            <a:r>
              <a:rPr lang="en-US" sz="800" i="1" dirty="0">
                <a:solidFill>
                  <a:schemeClr val="bg1"/>
                </a:solidFill>
                <a:latin typeface="Helvetica" pitchFamily="34" charset="0"/>
              </a:rPr>
              <a:t>A systematic review of the effective-</a:t>
            </a:r>
            <a:br>
              <a:rPr lang="en-US" sz="800" i="1" dirty="0">
                <a:solidFill>
                  <a:schemeClr val="bg1"/>
                </a:solidFill>
                <a:latin typeface="Helvetica" pitchFamily="34" charset="0"/>
              </a:rPr>
            </a:br>
            <a:r>
              <a:rPr lang="en-US" sz="800" i="1" dirty="0">
                <a:solidFill>
                  <a:schemeClr val="bg1"/>
                </a:solidFill>
                <a:latin typeface="Helvetica" pitchFamily="34" charset="0"/>
              </a:rPr>
              <a:t>ness of flipped </a:t>
            </a:r>
            <a:r>
              <a:rPr lang="en-US" sz="800" i="1" dirty="0" smtClean="0">
                <a:solidFill>
                  <a:schemeClr val="bg1"/>
                </a:solidFill>
                <a:latin typeface="Helvetica" pitchFamily="34" charset="0"/>
              </a:rPr>
              <a:t>classrooms </a:t>
            </a:r>
            <a:r>
              <a:rPr lang="en-US" sz="800" i="1" dirty="0">
                <a:solidFill>
                  <a:schemeClr val="bg1"/>
                </a:solidFill>
                <a:latin typeface="Helvetica" pitchFamily="34" charset="0"/>
              </a:rPr>
              <a:t>in medical education</a:t>
            </a:r>
            <a:r>
              <a:rPr lang="en-US" sz="800" dirty="0">
                <a:solidFill>
                  <a:schemeClr val="bg1"/>
                </a:solidFill>
                <a:latin typeface="Helvetica" pitchFamily="34" charset="0"/>
              </a:rPr>
              <a:t>. Medical Education. </a:t>
            </a:r>
          </a:p>
          <a:p>
            <a:pPr indent="-457200"/>
            <a:r>
              <a:rPr lang="en-US" sz="800" dirty="0">
                <a:solidFill>
                  <a:schemeClr val="bg1"/>
                </a:solidFill>
                <a:latin typeface="Helvetica" pitchFamily="34" charset="0"/>
              </a:rPr>
              <a:t>2017. 51(6):535-597. </a:t>
            </a:r>
            <a:r>
              <a:rPr lang="en-US" sz="800" dirty="0">
                <a:solidFill>
                  <a:schemeClr val="bg1"/>
                </a:solidFill>
                <a:latin typeface="Helvetica" pitchFamily="34" charset="0"/>
                <a:hlinkClick r:id="rId20"/>
              </a:rPr>
              <a:t>https://</a:t>
            </a:r>
            <a:r>
              <a:rPr lang="en-US" sz="800" dirty="0" smtClean="0">
                <a:solidFill>
                  <a:schemeClr val="bg1"/>
                </a:solidFill>
                <a:latin typeface="Helvetica" pitchFamily="34" charset="0"/>
                <a:hlinkClick r:id="rId20"/>
              </a:rPr>
              <a:t>doi.org/10.1111/medu.13272</a:t>
            </a:r>
            <a:r>
              <a:rPr lang="de-DE" sz="800" dirty="0" smtClean="0">
                <a:solidFill>
                  <a:schemeClr val="bg1"/>
                </a:solidFill>
                <a:latin typeface="Helvetica" pitchFamily="34" charset="0"/>
              </a:rPr>
              <a:t> </a:t>
            </a:r>
          </a:p>
          <a:p>
            <a:pPr indent="-457200"/>
            <a:endParaRPr lang="de-DE" sz="800" dirty="0" smtClean="0">
              <a:solidFill>
                <a:schemeClr val="bg1"/>
              </a:solidFill>
              <a:latin typeface="Helvetica" pitchFamily="34" charset="0"/>
            </a:endParaRPr>
          </a:p>
          <a:p>
            <a:pPr indent="-457200"/>
            <a:r>
              <a:rPr lang="en-US" sz="800" dirty="0" err="1">
                <a:solidFill>
                  <a:schemeClr val="bg1"/>
                </a:solidFill>
                <a:latin typeface="Helvetica" pitchFamily="34" charset="0"/>
              </a:rPr>
              <a:t>Hurtubise</a:t>
            </a:r>
            <a:r>
              <a:rPr lang="en-US" sz="800" dirty="0">
                <a:solidFill>
                  <a:schemeClr val="bg1"/>
                </a:solidFill>
                <a:latin typeface="Helvetica" pitchFamily="34" charset="0"/>
              </a:rPr>
              <a:t> L, Hall E, Sheridan L &amp; Han H. The Flipped Classroom in </a:t>
            </a:r>
            <a:r>
              <a:rPr lang="en-US" sz="800" dirty="0" smtClean="0">
                <a:solidFill>
                  <a:schemeClr val="bg1"/>
                </a:solidFill>
                <a:latin typeface="Helvetica" pitchFamily="34" charset="0"/>
              </a:rPr>
              <a:t/>
            </a:r>
            <a:br>
              <a:rPr lang="en-US" sz="800" dirty="0" smtClean="0">
                <a:solidFill>
                  <a:schemeClr val="bg1"/>
                </a:solidFill>
                <a:latin typeface="Helvetica" pitchFamily="34" charset="0"/>
              </a:rPr>
            </a:br>
            <a:r>
              <a:rPr lang="en-US" sz="800" dirty="0" smtClean="0">
                <a:solidFill>
                  <a:schemeClr val="bg1"/>
                </a:solidFill>
                <a:latin typeface="Helvetica" pitchFamily="34" charset="0"/>
              </a:rPr>
              <a:t>Medical </a:t>
            </a:r>
            <a:r>
              <a:rPr lang="en-US" sz="800" dirty="0">
                <a:solidFill>
                  <a:schemeClr val="bg1"/>
                </a:solidFill>
                <a:latin typeface="Helvetica" pitchFamily="34" charset="0"/>
              </a:rPr>
              <a:t>Education: Engaging Students to Build Competency. Journal </a:t>
            </a:r>
            <a:r>
              <a:rPr lang="en-US" sz="800" dirty="0" smtClean="0">
                <a:solidFill>
                  <a:schemeClr val="bg1"/>
                </a:solidFill>
                <a:latin typeface="Helvetica" pitchFamily="34" charset="0"/>
              </a:rPr>
              <a:t/>
            </a:r>
            <a:br>
              <a:rPr lang="en-US" sz="800" dirty="0" smtClean="0">
                <a:solidFill>
                  <a:schemeClr val="bg1"/>
                </a:solidFill>
                <a:latin typeface="Helvetica" pitchFamily="34" charset="0"/>
              </a:rPr>
            </a:br>
            <a:r>
              <a:rPr lang="en-US" sz="800" dirty="0" smtClean="0">
                <a:solidFill>
                  <a:schemeClr val="bg1"/>
                </a:solidFill>
                <a:latin typeface="Helvetica" pitchFamily="34" charset="0"/>
              </a:rPr>
              <a:t>of </a:t>
            </a:r>
            <a:r>
              <a:rPr lang="en-US" sz="800" dirty="0">
                <a:solidFill>
                  <a:schemeClr val="bg1"/>
                </a:solidFill>
                <a:latin typeface="Helvetica" pitchFamily="34" charset="0"/>
              </a:rPr>
              <a:t>Medical Education and Curricular Development.  2015:2 35-43. </a:t>
            </a:r>
            <a:r>
              <a:rPr lang="en-US" sz="800" dirty="0">
                <a:solidFill>
                  <a:schemeClr val="bg1"/>
                </a:solidFill>
                <a:latin typeface="Helvetica" pitchFamily="34" charset="0"/>
                <a:hlinkClick r:id="rId21"/>
              </a:rPr>
              <a:t>http://dx.doi.org/10.4137/JMECD.S23895</a:t>
            </a:r>
            <a:r>
              <a:rPr lang="en-US" sz="800" dirty="0">
                <a:solidFill>
                  <a:schemeClr val="bg1"/>
                </a:solidFill>
                <a:latin typeface="Helvetica" pitchFamily="34" charset="0"/>
              </a:rPr>
              <a:t> </a:t>
            </a:r>
            <a:endParaRPr lang="de-DE" sz="800" dirty="0">
              <a:solidFill>
                <a:schemeClr val="bg1"/>
              </a:solidFill>
              <a:latin typeface="Helvetica" pitchFamily="34" charset="0"/>
            </a:endParaRPr>
          </a:p>
          <a:p>
            <a:pPr indent="-457200"/>
            <a:endParaRPr lang="de-DE" sz="800" dirty="0">
              <a:solidFill>
                <a:schemeClr val="bg1"/>
              </a:solidFill>
              <a:latin typeface="Helvetica" pitchFamily="34" charset="0"/>
            </a:endParaRPr>
          </a:p>
          <a:p>
            <a:pPr indent="-457200"/>
            <a:endParaRPr lang="de-DE" sz="800" dirty="0">
              <a:solidFill>
                <a:schemeClr val="bg1"/>
              </a:solidFill>
              <a:latin typeface="Helvetica" pitchFamily="34" charset="0"/>
            </a:endParaRPr>
          </a:p>
        </p:txBody>
      </p:sp>
      <p:sp>
        <p:nvSpPr>
          <p:cNvPr id="43" name="Textfeld 42"/>
          <p:cNvSpPr txBox="1"/>
          <p:nvPr/>
        </p:nvSpPr>
        <p:spPr>
          <a:xfrm>
            <a:off x="3912449" y="3908428"/>
            <a:ext cx="2488660" cy="461665"/>
          </a:xfrm>
          <a:prstGeom prst="rect">
            <a:avLst/>
          </a:prstGeom>
          <a:noFill/>
        </p:spPr>
        <p:txBody>
          <a:bodyPr wrap="square" rtlCol="0">
            <a:spAutoFit/>
          </a:bodyPr>
          <a:lstStyle/>
          <a:p>
            <a:r>
              <a:rPr lang="de-DE" sz="800" dirty="0" smtClean="0">
                <a:solidFill>
                  <a:schemeClr val="bg1"/>
                </a:solidFill>
                <a:latin typeface="Helvetica" pitchFamily="34" charset="0"/>
              </a:rPr>
              <a:t>Hochschulforum Digitalisierung: Ziele, Konzepte und Möglichkeiten mit Blended Learning. Ein Themendossier. </a:t>
            </a:r>
            <a:r>
              <a:rPr lang="de-DE" sz="800" dirty="0">
                <a:hlinkClick r:id="rId22"/>
              </a:rPr>
              <a:t>http://</a:t>
            </a:r>
            <a:r>
              <a:rPr lang="de-DE" sz="800" dirty="0" smtClean="0">
                <a:hlinkClick r:id="rId22"/>
              </a:rPr>
              <a:t>t1p.de/w27w</a:t>
            </a:r>
            <a:endParaRPr lang="de-DE" sz="800" dirty="0" smtClean="0">
              <a:latin typeface="Helvetica" pitchFamily="34" charset="0"/>
            </a:endParaRPr>
          </a:p>
        </p:txBody>
      </p:sp>
      <p:sp>
        <p:nvSpPr>
          <p:cNvPr id="45" name="Textfeld 44"/>
          <p:cNvSpPr txBox="1"/>
          <p:nvPr/>
        </p:nvSpPr>
        <p:spPr>
          <a:xfrm>
            <a:off x="3912449" y="4591617"/>
            <a:ext cx="2488660" cy="461665"/>
          </a:xfrm>
          <a:prstGeom prst="rect">
            <a:avLst/>
          </a:prstGeom>
          <a:noFill/>
        </p:spPr>
        <p:txBody>
          <a:bodyPr wrap="square" rtlCol="0">
            <a:spAutoFit/>
          </a:bodyPr>
          <a:lstStyle/>
          <a:p>
            <a:r>
              <a:rPr lang="de-DE" sz="800" dirty="0" smtClean="0">
                <a:solidFill>
                  <a:schemeClr val="bg1"/>
                </a:solidFill>
                <a:latin typeface="Helvetica" pitchFamily="34" charset="0"/>
              </a:rPr>
              <a:t>Ideen für die Hochschullehre. Ein Methodenreader aus </a:t>
            </a:r>
            <a:r>
              <a:rPr lang="de-DE" sz="800" dirty="0">
                <a:solidFill>
                  <a:schemeClr val="bg1"/>
                </a:solidFill>
                <a:latin typeface="Helvetica" pitchFamily="34" charset="0"/>
              </a:rPr>
              <a:t>den Berliner </a:t>
            </a:r>
            <a:r>
              <a:rPr lang="de-DE" sz="800" dirty="0" smtClean="0">
                <a:solidFill>
                  <a:schemeClr val="bg1"/>
                </a:solidFill>
                <a:latin typeface="Helvetica" pitchFamily="34" charset="0"/>
              </a:rPr>
              <a:t>Hochschulen mit Transferideen </a:t>
            </a:r>
            <a:r>
              <a:rPr lang="de-DE" sz="800" dirty="0">
                <a:solidFill>
                  <a:schemeClr val="bg1"/>
                </a:solidFill>
                <a:latin typeface="Helvetica" pitchFamily="34" charset="0"/>
              </a:rPr>
              <a:t>für </a:t>
            </a:r>
            <a:r>
              <a:rPr lang="de-DE" sz="800" dirty="0" smtClean="0">
                <a:solidFill>
                  <a:schemeClr val="bg1"/>
                </a:solidFill>
                <a:latin typeface="Helvetica" pitchFamily="34" charset="0"/>
              </a:rPr>
              <a:t>gute Lehre. </a:t>
            </a:r>
            <a:r>
              <a:rPr lang="de-DE" sz="800" dirty="0">
                <a:hlinkClick r:id="rId23"/>
              </a:rPr>
              <a:t>http://t1p.de/qtzx</a:t>
            </a:r>
            <a:r>
              <a:rPr lang="de-DE" sz="800" dirty="0" smtClean="0">
                <a:solidFill>
                  <a:schemeClr val="bg1"/>
                </a:solidFill>
                <a:latin typeface="Helvetica" pitchFamily="34" charset="0"/>
              </a:rPr>
              <a:t> </a:t>
            </a:r>
          </a:p>
        </p:txBody>
      </p:sp>
      <p:grpSp>
        <p:nvGrpSpPr>
          <p:cNvPr id="9" name="Gruppieren 8"/>
          <p:cNvGrpSpPr/>
          <p:nvPr/>
        </p:nvGrpSpPr>
        <p:grpSpPr>
          <a:xfrm>
            <a:off x="107274" y="1572521"/>
            <a:ext cx="704039" cy="729715"/>
            <a:chOff x="107274" y="1661421"/>
            <a:chExt cx="704039" cy="729715"/>
          </a:xfrm>
        </p:grpSpPr>
        <p:sp>
          <p:nvSpPr>
            <p:cNvPr id="28" name="Textfeld 27"/>
            <p:cNvSpPr txBox="1"/>
            <p:nvPr/>
          </p:nvSpPr>
          <p:spPr>
            <a:xfrm>
              <a:off x="107274" y="2160304"/>
              <a:ext cx="704039" cy="230832"/>
            </a:xfrm>
            <a:prstGeom prst="rect">
              <a:avLst/>
            </a:prstGeom>
            <a:noFill/>
          </p:spPr>
          <p:txBody>
            <a:bodyPr wrap="none" rtlCol="0">
              <a:spAutoFit/>
            </a:bodyPr>
            <a:lstStyle/>
            <a:p>
              <a:r>
                <a:rPr lang="de-DE" sz="900" b="1" dirty="0" smtClean="0">
                  <a:solidFill>
                    <a:srgbClr val="FFFFFF"/>
                  </a:solidFill>
                  <a:latin typeface="Helvetica" pitchFamily="34" charset="0"/>
                </a:rPr>
                <a:t>Lernende</a:t>
              </a:r>
              <a:endParaRPr lang="de-DE" sz="900" b="1" dirty="0">
                <a:solidFill>
                  <a:srgbClr val="FFFFFF"/>
                </a:solidFill>
                <a:latin typeface="Helvetica" pitchFamily="34" charset="0"/>
              </a:endParaRPr>
            </a:p>
          </p:txBody>
        </p:sp>
        <p:pic>
          <p:nvPicPr>
            <p:cNvPr id="1027" name="Picture 3" descr="\\ad\home\schmidto\Windows\Desktop\Icons &amp; Bilder\working-with-computer (2).png"/>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198294" y="1661421"/>
              <a:ext cx="522000" cy="522000"/>
            </a:xfrm>
            <a:prstGeom prst="rect">
              <a:avLst/>
            </a:prstGeom>
            <a:noFill/>
            <a:extLst>
              <a:ext uri="{909E8E84-426E-40DD-AFC4-6F175D3DCCD1}">
                <a14:hiddenFill xmlns:a14="http://schemas.microsoft.com/office/drawing/2010/main">
                  <a:solidFill>
                    <a:srgbClr val="FFFFFF"/>
                  </a:solidFill>
                </a14:hiddenFill>
              </a:ext>
            </a:extLst>
          </p:spPr>
        </p:pic>
      </p:grpSp>
      <p:pic>
        <p:nvPicPr>
          <p:cNvPr id="6" name="Picture 2" descr="\\ad\home\schmidto\Windows\Desktop\qr-code.png"/>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3372449" y="3248961"/>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ad\home\schmidto\Windows\Desktop\Ideen für die Hochschullehre.png"/>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3370551" y="4595299"/>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d\home\schmidto\Windows\Desktop\Hochschulforum Digitalisierung - Themendossier Blended Learning.png"/>
          <p:cNvPicPr>
            <a:picLocks noChangeAspect="1"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3372449" y="3908428"/>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ad\home\schmidto\Windows\Desktop\Hochschuldidaktische Handreichung TU München.png"/>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3372449" y="5262286"/>
            <a:ext cx="540000" cy="54000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pieren 7"/>
          <p:cNvGrpSpPr/>
          <p:nvPr/>
        </p:nvGrpSpPr>
        <p:grpSpPr>
          <a:xfrm>
            <a:off x="107275" y="701112"/>
            <a:ext cx="704039" cy="723976"/>
            <a:chOff x="107275" y="751912"/>
            <a:chExt cx="704039" cy="723976"/>
          </a:xfrm>
        </p:grpSpPr>
        <p:sp>
          <p:nvSpPr>
            <p:cNvPr id="27" name="Textfeld 26"/>
            <p:cNvSpPr txBox="1"/>
            <p:nvPr/>
          </p:nvSpPr>
          <p:spPr>
            <a:xfrm>
              <a:off x="107275" y="1245056"/>
              <a:ext cx="704039" cy="230832"/>
            </a:xfrm>
            <a:prstGeom prst="rect">
              <a:avLst/>
            </a:prstGeom>
            <a:noFill/>
          </p:spPr>
          <p:txBody>
            <a:bodyPr wrap="none" rtlCol="0">
              <a:spAutoFit/>
            </a:bodyPr>
            <a:lstStyle/>
            <a:p>
              <a:r>
                <a:rPr lang="de-DE" sz="900" b="1" dirty="0" smtClean="0">
                  <a:solidFill>
                    <a:srgbClr val="FFFFFF"/>
                  </a:solidFill>
                  <a:latin typeface="Helvetica" pitchFamily="34" charset="0"/>
                </a:rPr>
                <a:t>Lehrende</a:t>
              </a:r>
              <a:endParaRPr lang="de-DE" sz="900" b="1" dirty="0">
                <a:solidFill>
                  <a:srgbClr val="FFFFFF"/>
                </a:solidFill>
                <a:latin typeface="Helvetica" pitchFamily="34" charset="0"/>
              </a:endParaRPr>
            </a:p>
          </p:txBody>
        </p:sp>
        <p:pic>
          <p:nvPicPr>
            <p:cNvPr id="51" name="Picture 6" descr="\\ad\home\schmidto\Windows\Desktop\Icons &amp; Bilder\man-user(1).png"/>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198293" y="751912"/>
              <a:ext cx="522000" cy="5220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11344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 name="Picture 2" descr="https://upload.wikimedia.org/wikipedia/commons/7/75/Bundesarchiv_Bild_102-11513%2C_Florida%2C_Wasserreiten_im_Kopfstand.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bright="-50000"/>
                    </a14:imgEffect>
                  </a14:imgLayer>
                </a14:imgProps>
              </a:ext>
              <a:ext uri="{28A0092B-C50C-407E-A947-70E740481C1C}">
                <a14:useLocalDpi xmlns:a14="http://schemas.microsoft.com/office/drawing/2010/main" val="0"/>
              </a:ext>
            </a:extLst>
          </a:blip>
          <a:srcRect t="13944" r="25606" b="11141"/>
          <a:stretch/>
        </p:blipFill>
        <p:spPr bwMode="auto">
          <a:xfrm>
            <a:off x="0" y="0"/>
            <a:ext cx="9906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5" name="Textfeld 14"/>
          <p:cNvSpPr txBox="1"/>
          <p:nvPr/>
        </p:nvSpPr>
        <p:spPr>
          <a:xfrm>
            <a:off x="99138" y="3214910"/>
            <a:ext cx="2980612" cy="307777"/>
          </a:xfrm>
          <a:prstGeom prst="rect">
            <a:avLst/>
          </a:prstGeom>
          <a:noFill/>
        </p:spPr>
        <p:txBody>
          <a:bodyPr wrap="square" rtlCol="0">
            <a:spAutoFit/>
          </a:bodyPr>
          <a:lstStyle/>
          <a:p>
            <a:r>
              <a:rPr lang="de-DE" sz="1400" b="1" dirty="0" smtClean="0">
                <a:solidFill>
                  <a:schemeClr val="bg1"/>
                </a:solidFill>
                <a:latin typeface="Century Gothic" panose="020B0502020202020204" pitchFamily="34" charset="0"/>
              </a:rPr>
              <a:t>Grundlegendes zur ICM</a:t>
            </a:r>
            <a:endParaRPr lang="de-DE" sz="1400" b="1" dirty="0">
              <a:solidFill>
                <a:schemeClr val="bg1"/>
              </a:solidFill>
              <a:latin typeface="Century Gothic" panose="020B0502020202020204" pitchFamily="34" charset="0"/>
            </a:endParaRPr>
          </a:p>
        </p:txBody>
      </p:sp>
      <p:sp>
        <p:nvSpPr>
          <p:cNvPr id="17" name="Textfeld 16"/>
          <p:cNvSpPr txBox="1"/>
          <p:nvPr/>
        </p:nvSpPr>
        <p:spPr>
          <a:xfrm>
            <a:off x="99138" y="227047"/>
            <a:ext cx="3118936" cy="307777"/>
          </a:xfrm>
          <a:prstGeom prst="rect">
            <a:avLst/>
          </a:prstGeom>
          <a:noFill/>
        </p:spPr>
        <p:txBody>
          <a:bodyPr wrap="square" rtlCol="0">
            <a:spAutoFit/>
          </a:bodyPr>
          <a:lstStyle>
            <a:defPPr rtl="0">
              <a:defRPr lang="de-DE"/>
            </a:defPPr>
            <a:lvl1pPr>
              <a:defRPr sz="1400" b="1">
                <a:solidFill>
                  <a:srgbClr val="8E2A34"/>
                </a:solidFill>
                <a:latin typeface="Century Gothic" panose="020B0502020202020204" pitchFamily="34" charset="0"/>
              </a:defRPr>
            </a:lvl1pPr>
          </a:lstStyle>
          <a:p>
            <a:r>
              <a:rPr lang="de-DE" dirty="0" smtClean="0">
                <a:solidFill>
                  <a:schemeClr val="bg1"/>
                </a:solidFill>
              </a:rPr>
              <a:t>Kompetenzorientiert lehren</a:t>
            </a:r>
            <a:endParaRPr lang="de-DE" dirty="0">
              <a:solidFill>
                <a:schemeClr val="bg1"/>
              </a:solidFill>
            </a:endParaRPr>
          </a:p>
        </p:txBody>
      </p:sp>
      <p:sp>
        <p:nvSpPr>
          <p:cNvPr id="60" name="Textfeld 59"/>
          <p:cNvSpPr txBox="1"/>
          <p:nvPr/>
        </p:nvSpPr>
        <p:spPr>
          <a:xfrm>
            <a:off x="6690528" y="227046"/>
            <a:ext cx="2732078" cy="307777"/>
          </a:xfrm>
          <a:prstGeom prst="rect">
            <a:avLst/>
          </a:prstGeom>
          <a:noFill/>
        </p:spPr>
        <p:txBody>
          <a:bodyPr wrap="square" rtlCol="0">
            <a:spAutoFit/>
          </a:bodyPr>
          <a:lstStyle/>
          <a:p>
            <a:r>
              <a:rPr lang="de-DE" sz="1400" b="1" dirty="0" smtClean="0">
                <a:solidFill>
                  <a:schemeClr val="bg1"/>
                </a:solidFill>
                <a:latin typeface="Century Gothic" panose="020B0502020202020204" pitchFamily="34" charset="0"/>
              </a:rPr>
              <a:t>Online-Selbstlernphasen</a:t>
            </a:r>
            <a:endParaRPr lang="de-DE" sz="1400" b="1" dirty="0">
              <a:solidFill>
                <a:schemeClr val="bg1"/>
              </a:solidFill>
              <a:latin typeface="Century Gothic" panose="020B0502020202020204" pitchFamily="34" charset="0"/>
            </a:endParaRPr>
          </a:p>
        </p:txBody>
      </p:sp>
      <p:sp>
        <p:nvSpPr>
          <p:cNvPr id="71" name="Textfeld 70"/>
          <p:cNvSpPr txBox="1"/>
          <p:nvPr/>
        </p:nvSpPr>
        <p:spPr>
          <a:xfrm>
            <a:off x="6695291" y="3394684"/>
            <a:ext cx="2383986" cy="307777"/>
          </a:xfrm>
          <a:prstGeom prst="rect">
            <a:avLst/>
          </a:prstGeom>
          <a:noFill/>
        </p:spPr>
        <p:txBody>
          <a:bodyPr wrap="none" rtlCol="0">
            <a:spAutoFit/>
          </a:bodyPr>
          <a:lstStyle/>
          <a:p>
            <a:r>
              <a:rPr lang="de-DE" sz="1400" b="1" dirty="0">
                <a:solidFill>
                  <a:schemeClr val="bg1"/>
                </a:solidFill>
                <a:latin typeface="Century Gothic" panose="020B0502020202020204" pitchFamily="34" charset="0"/>
              </a:rPr>
              <a:t>Präsenzlehre neu denken</a:t>
            </a:r>
          </a:p>
        </p:txBody>
      </p:sp>
      <p:sp>
        <p:nvSpPr>
          <p:cNvPr id="52" name="Textfeld 51"/>
          <p:cNvSpPr txBox="1"/>
          <p:nvPr/>
        </p:nvSpPr>
        <p:spPr>
          <a:xfrm>
            <a:off x="99137" y="540624"/>
            <a:ext cx="3025063" cy="2623795"/>
          </a:xfrm>
          <a:prstGeom prst="rect">
            <a:avLst/>
          </a:prstGeom>
          <a:noFill/>
        </p:spPr>
        <p:txBody>
          <a:bodyPr wrap="square" rtlCol="0">
            <a:spAutoFit/>
          </a:bodyPr>
          <a:lstStyle/>
          <a:p>
            <a:pPr algn="just">
              <a:spcAft>
                <a:spcPts val="300"/>
              </a:spcAft>
            </a:pPr>
            <a:r>
              <a:rPr lang="de-DE" sz="900" dirty="0" smtClean="0">
                <a:solidFill>
                  <a:schemeClr val="bg1"/>
                </a:solidFill>
                <a:latin typeface="Helvetica" pitchFamily="34" charset="0"/>
              </a:rPr>
              <a:t>Die kompetenzorientierte Neuausrichtung von Studium und Lehre erfordert einen Paradigmenwechsel in der Didaktik. Häufig ist die Rede vom </a:t>
            </a:r>
            <a:r>
              <a:rPr lang="de-DE" sz="900" b="1" dirty="0" smtClean="0">
                <a:solidFill>
                  <a:schemeClr val="bg1"/>
                </a:solidFill>
                <a:latin typeface="Helvetica" pitchFamily="34" charset="0"/>
              </a:rPr>
              <a:t>„</a:t>
            </a:r>
            <a:r>
              <a:rPr lang="de-DE" sz="900" b="1" dirty="0" err="1" smtClean="0">
                <a:solidFill>
                  <a:schemeClr val="bg1"/>
                </a:solidFill>
                <a:latin typeface="Helvetica" pitchFamily="34" charset="0"/>
              </a:rPr>
              <a:t>shift</a:t>
            </a:r>
            <a:r>
              <a:rPr lang="de-DE" sz="900" b="1" dirty="0" smtClean="0">
                <a:solidFill>
                  <a:schemeClr val="bg1"/>
                </a:solidFill>
                <a:latin typeface="Helvetica" pitchFamily="34" charset="0"/>
              </a:rPr>
              <a:t> </a:t>
            </a:r>
            <a:r>
              <a:rPr lang="de-DE" sz="900" b="1" dirty="0" err="1" smtClean="0">
                <a:solidFill>
                  <a:schemeClr val="bg1"/>
                </a:solidFill>
                <a:latin typeface="Helvetica" pitchFamily="34" charset="0"/>
              </a:rPr>
              <a:t>from</a:t>
            </a:r>
            <a:r>
              <a:rPr lang="de-DE" sz="900" b="1" dirty="0" smtClean="0">
                <a:solidFill>
                  <a:schemeClr val="bg1"/>
                </a:solidFill>
                <a:latin typeface="Helvetica" pitchFamily="34" charset="0"/>
              </a:rPr>
              <a:t> </a:t>
            </a:r>
            <a:r>
              <a:rPr lang="de-DE" sz="900" b="1" dirty="0" err="1" smtClean="0">
                <a:solidFill>
                  <a:schemeClr val="bg1"/>
                </a:solidFill>
                <a:latin typeface="Helvetica" pitchFamily="34" charset="0"/>
              </a:rPr>
              <a:t>teaching</a:t>
            </a:r>
            <a:r>
              <a:rPr lang="de-DE" sz="900" b="1" dirty="0" smtClean="0">
                <a:solidFill>
                  <a:schemeClr val="bg1"/>
                </a:solidFill>
                <a:latin typeface="Helvetica" pitchFamily="34" charset="0"/>
              </a:rPr>
              <a:t> </a:t>
            </a:r>
            <a:r>
              <a:rPr lang="de-DE" sz="900" b="1" dirty="0" err="1" smtClean="0">
                <a:solidFill>
                  <a:schemeClr val="bg1"/>
                </a:solidFill>
                <a:latin typeface="Helvetica" pitchFamily="34" charset="0"/>
              </a:rPr>
              <a:t>to</a:t>
            </a:r>
            <a:r>
              <a:rPr lang="de-DE" sz="900" b="1" dirty="0" smtClean="0">
                <a:solidFill>
                  <a:schemeClr val="bg1"/>
                </a:solidFill>
                <a:latin typeface="Helvetica" pitchFamily="34" charset="0"/>
              </a:rPr>
              <a:t> </a:t>
            </a:r>
            <a:r>
              <a:rPr lang="de-DE" sz="900" b="1" dirty="0" err="1" smtClean="0">
                <a:solidFill>
                  <a:schemeClr val="bg1"/>
                </a:solidFill>
                <a:latin typeface="Helvetica" pitchFamily="34" charset="0"/>
              </a:rPr>
              <a:t>learning</a:t>
            </a:r>
            <a:r>
              <a:rPr lang="de-DE" sz="900" b="1" dirty="0" smtClean="0">
                <a:solidFill>
                  <a:schemeClr val="bg1"/>
                </a:solidFill>
                <a:latin typeface="Helvetica" pitchFamily="34" charset="0"/>
              </a:rPr>
              <a:t>“</a:t>
            </a:r>
            <a:r>
              <a:rPr lang="de-DE" sz="900" dirty="0" smtClean="0">
                <a:solidFill>
                  <a:schemeClr val="bg1"/>
                </a:solidFill>
                <a:latin typeface="Helvetica" pitchFamily="34" charset="0"/>
              </a:rPr>
              <a:t>. </a:t>
            </a:r>
            <a:r>
              <a:rPr lang="de-DE" sz="900" dirty="0">
                <a:solidFill>
                  <a:schemeClr val="bg1"/>
                </a:solidFill>
                <a:latin typeface="Helvetica" pitchFamily="34" charset="0"/>
              </a:rPr>
              <a:t>Gemeint ist </a:t>
            </a:r>
            <a:r>
              <a:rPr lang="de-DE" sz="900" dirty="0" smtClean="0">
                <a:solidFill>
                  <a:schemeClr val="bg1"/>
                </a:solidFill>
                <a:latin typeface="Helvetica" pitchFamily="34" charset="0"/>
              </a:rPr>
              <a:t>die Verlagerung </a:t>
            </a:r>
            <a:r>
              <a:rPr lang="de-DE" sz="900" dirty="0">
                <a:solidFill>
                  <a:schemeClr val="bg1"/>
                </a:solidFill>
                <a:latin typeface="Helvetica" pitchFamily="34" charset="0"/>
              </a:rPr>
              <a:t>von </a:t>
            </a:r>
            <a:r>
              <a:rPr lang="de-DE" sz="900" dirty="0" smtClean="0">
                <a:solidFill>
                  <a:schemeClr val="bg1"/>
                </a:solidFill>
                <a:latin typeface="Helvetica" pitchFamily="34" charset="0"/>
              </a:rPr>
              <a:t>einer eher Dozenten-zentrierten, Inhalts-orientierten Didaktik hin </a:t>
            </a:r>
            <a:r>
              <a:rPr lang="de-DE" sz="900" dirty="0">
                <a:solidFill>
                  <a:schemeClr val="bg1"/>
                </a:solidFill>
                <a:latin typeface="Helvetica" pitchFamily="34" charset="0"/>
              </a:rPr>
              <a:t>zu einer </a:t>
            </a:r>
            <a:r>
              <a:rPr lang="de-DE" sz="900" dirty="0" smtClean="0">
                <a:solidFill>
                  <a:schemeClr val="bg1"/>
                </a:solidFill>
                <a:latin typeface="Helvetica" pitchFamily="34" charset="0"/>
              </a:rPr>
              <a:t>Lerner-zentrierten und Lernprozess-</a:t>
            </a:r>
            <a:r>
              <a:rPr lang="de-DE" sz="900" dirty="0" err="1" smtClean="0">
                <a:solidFill>
                  <a:schemeClr val="bg1"/>
                </a:solidFill>
                <a:latin typeface="Helvetica" pitchFamily="34" charset="0"/>
              </a:rPr>
              <a:t>orien</a:t>
            </a:r>
            <a:r>
              <a:rPr lang="de-DE" sz="900" dirty="0" smtClean="0">
                <a:solidFill>
                  <a:schemeClr val="bg1"/>
                </a:solidFill>
                <a:latin typeface="Helvetica" pitchFamily="34" charset="0"/>
              </a:rPr>
              <a:t>-</a:t>
            </a:r>
            <a:r>
              <a:rPr lang="de-DE" sz="900" dirty="0" err="1" smtClean="0">
                <a:solidFill>
                  <a:schemeClr val="bg1"/>
                </a:solidFill>
                <a:latin typeface="Helvetica" pitchFamily="34" charset="0"/>
              </a:rPr>
              <a:t>tierten</a:t>
            </a:r>
            <a:r>
              <a:rPr lang="de-DE" sz="900" dirty="0" smtClean="0">
                <a:solidFill>
                  <a:schemeClr val="bg1"/>
                </a:solidFill>
                <a:latin typeface="Helvetica" pitchFamily="34" charset="0"/>
              </a:rPr>
              <a:t> Didaktik, die den Fokus auf den gewünschten </a:t>
            </a:r>
            <a:r>
              <a:rPr lang="de-DE" sz="900" b="1" dirty="0" smtClean="0">
                <a:solidFill>
                  <a:schemeClr val="bg1"/>
                </a:solidFill>
                <a:latin typeface="Helvetica" pitchFamily="34" charset="0"/>
              </a:rPr>
              <a:t>Learning Outcome </a:t>
            </a:r>
            <a:r>
              <a:rPr lang="de-DE" sz="900" dirty="0" smtClean="0">
                <a:solidFill>
                  <a:schemeClr val="bg1"/>
                </a:solidFill>
                <a:latin typeface="Helvetica" pitchFamily="34" charset="0"/>
              </a:rPr>
              <a:t>richtet.</a:t>
            </a:r>
          </a:p>
          <a:p>
            <a:pPr algn="just">
              <a:spcAft>
                <a:spcPts val="300"/>
              </a:spcAft>
            </a:pPr>
            <a:r>
              <a:rPr lang="de-DE" sz="900" dirty="0" smtClean="0">
                <a:solidFill>
                  <a:schemeClr val="bg1"/>
                </a:solidFill>
                <a:latin typeface="Helvetica" pitchFamily="34" charset="0"/>
              </a:rPr>
              <a:t>Beschränkt sich Lehre nur auf die Inhaltsvermittlung, führt dies zum Erwerb von </a:t>
            </a:r>
            <a:r>
              <a:rPr lang="de-DE" sz="900" b="1" dirty="0" smtClean="0">
                <a:solidFill>
                  <a:schemeClr val="bg1"/>
                </a:solidFill>
                <a:latin typeface="Helvetica" pitchFamily="34" charset="0"/>
              </a:rPr>
              <a:t>trägem Wissen</a:t>
            </a:r>
            <a:r>
              <a:rPr lang="de-DE" sz="900" dirty="0" smtClean="0">
                <a:solidFill>
                  <a:schemeClr val="bg1"/>
                </a:solidFill>
                <a:latin typeface="Helvetica" pitchFamily="34" charset="0"/>
              </a:rPr>
              <a:t>. Solches Wissen kann nur schwer auf neue Kontexte übertragen und angewendet werden. Um die Wirksamkeit eines Lehrangebotes zu erhöhen, bedarf es authentischer und situierter </a:t>
            </a:r>
            <a:r>
              <a:rPr lang="de-DE" sz="900" b="1" dirty="0" smtClean="0">
                <a:solidFill>
                  <a:schemeClr val="bg1"/>
                </a:solidFill>
                <a:latin typeface="Helvetica" pitchFamily="34" charset="0"/>
              </a:rPr>
              <a:t>Anwendungsbezüge</a:t>
            </a:r>
            <a:r>
              <a:rPr lang="de-DE" sz="900" dirty="0" smtClean="0">
                <a:solidFill>
                  <a:schemeClr val="bg1"/>
                </a:solidFill>
                <a:latin typeface="Helvetica" pitchFamily="34" charset="0"/>
              </a:rPr>
              <a:t>. Lernende </a:t>
            </a:r>
            <a:r>
              <a:rPr lang="de-DE" sz="900" dirty="0" err="1" smtClean="0">
                <a:solidFill>
                  <a:schemeClr val="bg1"/>
                </a:solidFill>
                <a:latin typeface="Helvetica" pitchFamily="34" charset="0"/>
              </a:rPr>
              <a:t>benöti</a:t>
            </a:r>
            <a:r>
              <a:rPr lang="de-DE" sz="900" dirty="0" smtClean="0">
                <a:solidFill>
                  <a:schemeClr val="bg1"/>
                </a:solidFill>
                <a:latin typeface="Helvetica" pitchFamily="34" charset="0"/>
              </a:rPr>
              <a:t>-gen Gelegenheiten, ihr Wissen in sozialen Kontexten auszuhandeln, anzuwenden und gemachte Erfahrungen zu reflektieren. Schließlich ist Lernen ein aktiver, selbst-gesteuerter, situierter und sozialer Prozess. </a:t>
            </a:r>
          </a:p>
        </p:txBody>
      </p:sp>
      <p:sp>
        <p:nvSpPr>
          <p:cNvPr id="53" name="Textfeld 52"/>
          <p:cNvSpPr txBox="1"/>
          <p:nvPr/>
        </p:nvSpPr>
        <p:spPr>
          <a:xfrm>
            <a:off x="99138" y="3553215"/>
            <a:ext cx="3025062" cy="2600712"/>
          </a:xfrm>
          <a:prstGeom prst="rect">
            <a:avLst/>
          </a:prstGeom>
          <a:noFill/>
        </p:spPr>
        <p:txBody>
          <a:bodyPr wrap="square" rtlCol="0">
            <a:spAutoFit/>
          </a:bodyPr>
          <a:lstStyle/>
          <a:p>
            <a:pPr algn="just">
              <a:spcAft>
                <a:spcPts val="600"/>
              </a:spcAft>
            </a:pPr>
            <a:r>
              <a:rPr lang="de-DE" sz="900" dirty="0" smtClean="0">
                <a:solidFill>
                  <a:schemeClr val="bg1"/>
                </a:solidFill>
                <a:latin typeface="Helvetica" pitchFamily="34" charset="0"/>
              </a:rPr>
              <a:t>In klassischen Lehrangeboten agieren Lehrende oft als allwissende Inhaltsvermittler. Lernende nehmen dabei eine eher passiv-rezeptive Rolle ein. Die tiefgehende Auseinandersetzung mit dem Lernstoff wird dem Lernenden selbst überlassen. Diese Prinzipien stellt die ICM auf den Kopf. Die Inhaltsvermittlung wird aus der Präsenz ausgelagert und vorgeschaltet. Die gewonnene </a:t>
            </a:r>
            <a:r>
              <a:rPr lang="de-DE" sz="900" b="1" dirty="0" smtClean="0">
                <a:solidFill>
                  <a:schemeClr val="bg1"/>
                </a:solidFill>
                <a:latin typeface="Helvetica" pitchFamily="34" charset="0"/>
              </a:rPr>
              <a:t>Präsenzzeit</a:t>
            </a:r>
            <a:r>
              <a:rPr lang="de-DE" sz="900" dirty="0" smtClean="0">
                <a:solidFill>
                  <a:schemeClr val="bg1"/>
                </a:solidFill>
                <a:latin typeface="Helvetica" pitchFamily="34" charset="0"/>
              </a:rPr>
              <a:t> wird dann effektiv genutzt, bspw. um…</a:t>
            </a:r>
          </a:p>
          <a:p>
            <a:pPr marL="266700" indent="-177800" algn="just">
              <a:buFont typeface="Courier New" panose="02070309020205020404" pitchFamily="49" charset="0"/>
              <a:buChar char="o"/>
            </a:pPr>
            <a:r>
              <a:rPr lang="de-DE" sz="900" dirty="0" smtClean="0">
                <a:solidFill>
                  <a:schemeClr val="bg1"/>
                </a:solidFill>
                <a:latin typeface="Helvetica" pitchFamily="34" charset="0"/>
              </a:rPr>
              <a:t>eine Anwendung des Wissens zu </a:t>
            </a:r>
            <a:r>
              <a:rPr lang="de-DE" sz="900" dirty="0">
                <a:solidFill>
                  <a:schemeClr val="bg1"/>
                </a:solidFill>
                <a:latin typeface="Helvetica" pitchFamily="34" charset="0"/>
              </a:rPr>
              <a:t>ermöglichen</a:t>
            </a:r>
          </a:p>
          <a:p>
            <a:pPr marL="266700" lvl="0" indent="-177800" algn="just">
              <a:buFont typeface="Courier New" panose="02070309020205020404" pitchFamily="49" charset="0"/>
              <a:buChar char="o"/>
            </a:pPr>
            <a:r>
              <a:rPr lang="de-DE" sz="900" dirty="0" smtClean="0">
                <a:solidFill>
                  <a:schemeClr val="bg1"/>
                </a:solidFill>
                <a:latin typeface="Helvetica" pitchFamily="34" charset="0"/>
              </a:rPr>
              <a:t>den Austausch </a:t>
            </a:r>
            <a:r>
              <a:rPr lang="de-DE" sz="900" dirty="0">
                <a:solidFill>
                  <a:schemeClr val="bg1"/>
                </a:solidFill>
                <a:latin typeface="Helvetica" pitchFamily="34" charset="0"/>
              </a:rPr>
              <a:t>und </a:t>
            </a:r>
            <a:r>
              <a:rPr lang="de-DE" sz="900" dirty="0" smtClean="0">
                <a:solidFill>
                  <a:schemeClr val="bg1"/>
                </a:solidFill>
                <a:latin typeface="Helvetica" pitchFamily="34" charset="0"/>
              </a:rPr>
              <a:t>die Interaktion zu </a:t>
            </a:r>
            <a:r>
              <a:rPr lang="de-DE" sz="900" dirty="0">
                <a:solidFill>
                  <a:schemeClr val="bg1"/>
                </a:solidFill>
                <a:latin typeface="Helvetica" pitchFamily="34" charset="0"/>
              </a:rPr>
              <a:t>fördern</a:t>
            </a:r>
          </a:p>
          <a:p>
            <a:pPr marL="266700" indent="-177800" algn="just">
              <a:buFont typeface="Courier New" panose="02070309020205020404" pitchFamily="49" charset="0"/>
              <a:buChar char="o"/>
            </a:pPr>
            <a:r>
              <a:rPr lang="de-DE" sz="900" dirty="0">
                <a:solidFill>
                  <a:schemeClr val="bg1"/>
                </a:solidFill>
                <a:latin typeface="Helvetica" pitchFamily="34" charset="0"/>
              </a:rPr>
              <a:t>Rückmeldungen zum Lernfortschritt zu geben</a:t>
            </a:r>
          </a:p>
          <a:p>
            <a:pPr marL="266700" lvl="0" indent="-177800" algn="just">
              <a:spcAft>
                <a:spcPts val="600"/>
              </a:spcAft>
              <a:buFont typeface="Courier New" panose="02070309020205020404" pitchFamily="49" charset="0"/>
              <a:buChar char="o"/>
            </a:pPr>
            <a:r>
              <a:rPr lang="de-DE" sz="900" dirty="0" smtClean="0">
                <a:solidFill>
                  <a:schemeClr val="bg1"/>
                </a:solidFill>
                <a:latin typeface="Helvetica" pitchFamily="34" charset="0"/>
              </a:rPr>
              <a:t>individuelle Lernbedürfnisse zu berücksichtigen </a:t>
            </a:r>
          </a:p>
          <a:p>
            <a:pPr lvl="0" algn="just"/>
            <a:r>
              <a:rPr lang="de-DE" sz="900" dirty="0" smtClean="0">
                <a:solidFill>
                  <a:schemeClr val="bg1"/>
                </a:solidFill>
                <a:latin typeface="Helvetica" pitchFamily="34" charset="0"/>
              </a:rPr>
              <a:t>Die Umsetzung der ICM erfordert didaktisch-</a:t>
            </a:r>
            <a:r>
              <a:rPr lang="de-DE" sz="900" dirty="0" err="1" smtClean="0">
                <a:solidFill>
                  <a:schemeClr val="bg1"/>
                </a:solidFill>
                <a:latin typeface="Helvetica" pitchFamily="34" charset="0"/>
              </a:rPr>
              <a:t>methodi</a:t>
            </a:r>
            <a:r>
              <a:rPr lang="de-DE" sz="900" dirty="0" smtClean="0">
                <a:solidFill>
                  <a:schemeClr val="bg1"/>
                </a:solidFill>
                <a:latin typeface="Helvetica" pitchFamily="34" charset="0"/>
              </a:rPr>
              <a:t>-</a:t>
            </a:r>
            <a:r>
              <a:rPr lang="de-DE" sz="900" dirty="0" err="1" smtClean="0">
                <a:solidFill>
                  <a:schemeClr val="bg1"/>
                </a:solidFill>
                <a:latin typeface="Helvetica" pitchFamily="34" charset="0"/>
              </a:rPr>
              <a:t>sches</a:t>
            </a:r>
            <a:r>
              <a:rPr lang="de-DE" sz="900" dirty="0" smtClean="0">
                <a:solidFill>
                  <a:schemeClr val="bg1"/>
                </a:solidFill>
                <a:latin typeface="Helvetica" pitchFamily="34" charset="0"/>
              </a:rPr>
              <a:t> </a:t>
            </a:r>
            <a:r>
              <a:rPr lang="de-DE" sz="900" dirty="0" err="1" smtClean="0">
                <a:solidFill>
                  <a:schemeClr val="bg1"/>
                </a:solidFill>
                <a:latin typeface="Helvetica" pitchFamily="34" charset="0"/>
              </a:rPr>
              <a:t>Know-How</a:t>
            </a:r>
            <a:r>
              <a:rPr lang="de-DE" sz="900" dirty="0" smtClean="0">
                <a:solidFill>
                  <a:schemeClr val="bg1"/>
                </a:solidFill>
                <a:latin typeface="Helvetica" pitchFamily="34" charset="0"/>
              </a:rPr>
              <a:t> und eine </a:t>
            </a:r>
            <a:r>
              <a:rPr lang="de-DE" sz="900" b="1" dirty="0">
                <a:solidFill>
                  <a:schemeClr val="bg1"/>
                </a:solidFill>
                <a:latin typeface="Helvetica" pitchFamily="34" charset="0"/>
              </a:rPr>
              <a:t>neue Rollen-Interpretation</a:t>
            </a:r>
            <a:r>
              <a:rPr lang="de-DE" sz="900" dirty="0" smtClean="0">
                <a:solidFill>
                  <a:schemeClr val="bg1"/>
                </a:solidFill>
                <a:latin typeface="Helvetica" pitchFamily="34" charset="0"/>
              </a:rPr>
              <a:t>.</a:t>
            </a:r>
          </a:p>
          <a:p>
            <a:pPr marL="88900" lvl="0" algn="just"/>
            <a:endParaRPr lang="de-DE" sz="900" dirty="0" smtClean="0">
              <a:solidFill>
                <a:srgbClr val="FFFFFF"/>
              </a:solidFill>
              <a:latin typeface="Helvetica" pitchFamily="34" charset="0"/>
            </a:endParaRPr>
          </a:p>
          <a:p>
            <a:pPr marL="266700" lvl="0" indent="-177800" algn="just">
              <a:buFont typeface="Courier New" panose="02070309020205020404" pitchFamily="49" charset="0"/>
              <a:buChar char="o"/>
            </a:pPr>
            <a:endParaRPr lang="de-DE" sz="900" dirty="0">
              <a:solidFill>
                <a:srgbClr val="FFFFFF"/>
              </a:solidFill>
              <a:latin typeface="Helvetica" pitchFamily="34" charset="0"/>
            </a:endParaRPr>
          </a:p>
          <a:p>
            <a:pPr marL="88900" lvl="0" algn="just"/>
            <a:endParaRPr lang="de-DE" sz="900" dirty="0">
              <a:solidFill>
                <a:srgbClr val="FFFFFF"/>
              </a:solidFill>
              <a:latin typeface="Helvetica" pitchFamily="34" charset="0"/>
            </a:endParaRPr>
          </a:p>
        </p:txBody>
      </p:sp>
      <p:cxnSp>
        <p:nvCxnSpPr>
          <p:cNvPr id="54" name="Gerader Verbinder 18"/>
          <p:cNvCxnSpPr/>
          <p:nvPr/>
        </p:nvCxnSpPr>
        <p:spPr>
          <a:xfrm>
            <a:off x="6557492" y="0"/>
            <a:ext cx="0" cy="6858000"/>
          </a:xfrm>
          <a:prstGeom prst="line">
            <a:avLst/>
          </a:prstGeom>
          <a:ln w="3175">
            <a:solidFill>
              <a:schemeClr val="bg1"/>
            </a:solidFill>
            <a:prstDash val="lgDash"/>
          </a:ln>
        </p:spPr>
        <p:style>
          <a:lnRef idx="1">
            <a:schemeClr val="accent1"/>
          </a:lnRef>
          <a:fillRef idx="0">
            <a:schemeClr val="accent1"/>
          </a:fillRef>
          <a:effectRef idx="0">
            <a:schemeClr val="accent1"/>
          </a:effectRef>
          <a:fontRef idx="minor">
            <a:schemeClr val="tx1"/>
          </a:fontRef>
        </p:style>
      </p:cxnSp>
      <p:cxnSp>
        <p:nvCxnSpPr>
          <p:cNvPr id="55" name="Gerader Verbinder 17"/>
          <p:cNvCxnSpPr/>
          <p:nvPr/>
        </p:nvCxnSpPr>
        <p:spPr>
          <a:xfrm>
            <a:off x="3183899" y="0"/>
            <a:ext cx="0" cy="6858000"/>
          </a:xfrm>
          <a:prstGeom prst="line">
            <a:avLst/>
          </a:prstGeom>
          <a:ln w="3175">
            <a:solidFill>
              <a:schemeClr val="bg1"/>
            </a:solidFill>
            <a:prstDash val="lgDash"/>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313936" y="3217079"/>
            <a:ext cx="3105880" cy="923330"/>
          </a:xfrm>
          <a:prstGeom prst="rect">
            <a:avLst/>
          </a:prstGeom>
          <a:noFill/>
        </p:spPr>
        <p:txBody>
          <a:bodyPr wrap="square" rtlCol="0">
            <a:spAutoFit/>
          </a:bodyPr>
          <a:lstStyle/>
          <a:p>
            <a:pPr algn="just">
              <a:spcAft>
                <a:spcPts val="300"/>
              </a:spcAft>
            </a:pPr>
            <a:r>
              <a:rPr lang="de-DE" sz="900" dirty="0" smtClean="0">
                <a:solidFill>
                  <a:schemeClr val="bg1"/>
                </a:solidFill>
                <a:latin typeface="Helvetica" pitchFamily="34" charset="0"/>
              </a:rPr>
              <a:t>Klassische Lehrformate beschränken sich häufig auf die mediale Anreicherung bzw. auf den Zugriff zu digitalen Materialien. Die Didaktik verändert sich nicht. In der ICM hingegen werden digitale Medien und Technologien eingesetzt, um Lernprozesse anzuregen und Lehr-Lern-aktivitäten effektiver zu gestalten.</a:t>
            </a:r>
          </a:p>
        </p:txBody>
      </p:sp>
      <p:sp>
        <p:nvSpPr>
          <p:cNvPr id="23" name="Textfeld 22"/>
          <p:cNvSpPr txBox="1"/>
          <p:nvPr/>
        </p:nvSpPr>
        <p:spPr>
          <a:xfrm>
            <a:off x="3347312" y="541967"/>
            <a:ext cx="3072504" cy="646331"/>
          </a:xfrm>
          <a:prstGeom prst="rect">
            <a:avLst/>
          </a:prstGeom>
          <a:noFill/>
        </p:spPr>
        <p:txBody>
          <a:bodyPr wrap="square" rtlCol="0">
            <a:spAutoFit/>
          </a:bodyPr>
          <a:lstStyle/>
          <a:p>
            <a:pPr algn="just">
              <a:spcAft>
                <a:spcPts val="300"/>
              </a:spcAft>
            </a:pPr>
            <a:r>
              <a:rPr lang="de-DE" sz="900" dirty="0" smtClean="0">
                <a:solidFill>
                  <a:schemeClr val="bg1"/>
                </a:solidFill>
                <a:latin typeface="Helvetica" pitchFamily="34" charset="0"/>
              </a:rPr>
              <a:t>Durch die Auslagerung der Inhaltsvermittlung und der Inhaltsanwendung in der Präsenz, fördert die ICM die Erreichung tiefergehender Lernziele. Der Erwerb von trägem Wissen wird vermieden.</a:t>
            </a:r>
          </a:p>
        </p:txBody>
      </p:sp>
      <p:sp>
        <p:nvSpPr>
          <p:cNvPr id="25" name="Textfeld 24"/>
          <p:cNvSpPr txBox="1"/>
          <p:nvPr/>
        </p:nvSpPr>
        <p:spPr>
          <a:xfrm>
            <a:off x="3313936" y="2902159"/>
            <a:ext cx="3243556" cy="307777"/>
          </a:xfrm>
          <a:prstGeom prst="rect">
            <a:avLst/>
          </a:prstGeom>
          <a:noFill/>
        </p:spPr>
        <p:txBody>
          <a:bodyPr wrap="square" rtlCol="0">
            <a:spAutoFit/>
          </a:bodyPr>
          <a:lstStyle/>
          <a:p>
            <a:r>
              <a:rPr lang="de-DE" sz="1400" b="1" dirty="0" smtClean="0">
                <a:solidFill>
                  <a:schemeClr val="bg1"/>
                </a:solidFill>
                <a:latin typeface="Century Gothic" panose="020B0502020202020204" pitchFamily="34" charset="0"/>
              </a:rPr>
              <a:t>Gewinnbringend digitalisieren</a:t>
            </a:r>
            <a:endParaRPr lang="de-DE" sz="1400" b="1" dirty="0">
              <a:solidFill>
                <a:schemeClr val="bg1"/>
              </a:solidFill>
              <a:latin typeface="Century Gothic" panose="020B0502020202020204" pitchFamily="34" charset="0"/>
            </a:endParaRPr>
          </a:p>
        </p:txBody>
      </p:sp>
      <p:sp>
        <p:nvSpPr>
          <p:cNvPr id="18" name="Textfeld 17"/>
          <p:cNvSpPr txBox="1"/>
          <p:nvPr/>
        </p:nvSpPr>
        <p:spPr>
          <a:xfrm>
            <a:off x="6695291" y="543000"/>
            <a:ext cx="3115459" cy="2800767"/>
          </a:xfrm>
          <a:prstGeom prst="rect">
            <a:avLst/>
          </a:prstGeom>
          <a:noFill/>
        </p:spPr>
        <p:txBody>
          <a:bodyPr wrap="square" rtlCol="0">
            <a:spAutoFit/>
          </a:bodyPr>
          <a:lstStyle/>
          <a:p>
            <a:pPr algn="just">
              <a:spcAft>
                <a:spcPts val="300"/>
              </a:spcAft>
            </a:pPr>
            <a:r>
              <a:rPr lang="de-DE" sz="900" dirty="0" smtClean="0">
                <a:solidFill>
                  <a:schemeClr val="bg1"/>
                </a:solidFill>
                <a:latin typeface="Helvetica" pitchFamily="34" charset="0"/>
              </a:rPr>
              <a:t>Die Bandbreite an digitalen Lernressourcen ist groß. Für die </a:t>
            </a:r>
            <a:r>
              <a:rPr lang="de-DE" sz="900" b="1" dirty="0" smtClean="0">
                <a:solidFill>
                  <a:schemeClr val="bg1"/>
                </a:solidFill>
                <a:latin typeface="Helvetica" pitchFamily="34" charset="0"/>
              </a:rPr>
              <a:t>Inhaltsvermittlung</a:t>
            </a:r>
            <a:r>
              <a:rPr lang="de-DE" sz="900" dirty="0" smtClean="0">
                <a:solidFill>
                  <a:schemeClr val="bg1"/>
                </a:solidFill>
                <a:latin typeface="Helvetica" pitchFamily="34" charset="0"/>
              </a:rPr>
              <a:t> wird der Lernstoff Lerner-freundlich aufbereitet. Die Anschaulichkeit der Inhalte wird durch </a:t>
            </a:r>
            <a:r>
              <a:rPr lang="de-DE" sz="900" i="1" dirty="0" smtClean="0">
                <a:solidFill>
                  <a:schemeClr val="bg1"/>
                </a:solidFill>
                <a:latin typeface="Helvetica" pitchFamily="34" charset="0"/>
              </a:rPr>
              <a:t>Multimedia </a:t>
            </a:r>
            <a:r>
              <a:rPr lang="de-DE" sz="900" dirty="0" smtClean="0">
                <a:solidFill>
                  <a:schemeClr val="bg1"/>
                </a:solidFill>
                <a:latin typeface="Helvetica" pitchFamily="34" charset="0"/>
              </a:rPr>
              <a:t>und </a:t>
            </a:r>
            <a:r>
              <a:rPr lang="de-DE" sz="900" i="1" dirty="0" smtClean="0">
                <a:solidFill>
                  <a:schemeClr val="bg1"/>
                </a:solidFill>
                <a:latin typeface="Helvetica" pitchFamily="34" charset="0"/>
              </a:rPr>
              <a:t>Interaktivität </a:t>
            </a:r>
            <a:r>
              <a:rPr lang="de-DE" sz="900" dirty="0" smtClean="0">
                <a:solidFill>
                  <a:schemeClr val="bg1"/>
                </a:solidFill>
                <a:latin typeface="Helvetica" pitchFamily="34" charset="0"/>
              </a:rPr>
              <a:t>gefördert</a:t>
            </a:r>
            <a:r>
              <a:rPr lang="de-DE" sz="900" i="1" dirty="0" smtClean="0">
                <a:solidFill>
                  <a:schemeClr val="bg1"/>
                </a:solidFill>
                <a:latin typeface="Helvetica" pitchFamily="34" charset="0"/>
              </a:rPr>
              <a:t>.</a:t>
            </a:r>
            <a:r>
              <a:rPr lang="de-DE" sz="900" dirty="0" smtClean="0">
                <a:solidFill>
                  <a:schemeClr val="bg1"/>
                </a:solidFill>
                <a:latin typeface="Helvetica" pitchFamily="34" charset="0"/>
              </a:rPr>
              <a:t> Bei der Modularisierung werden Inhalte sinnvoll sequenziert und segmentiert. Im Zuge der Materialerstellung muss geklärt werden, ob Inhalte produziert oder von extern eingekauft werden. Freie Bildungsressourcen (OER) bieten dabei mittlerweile eine echte Alternative.</a:t>
            </a:r>
          </a:p>
          <a:p>
            <a:pPr algn="just">
              <a:spcAft>
                <a:spcPts val="300"/>
              </a:spcAft>
            </a:pPr>
            <a:r>
              <a:rPr lang="de-DE" sz="900" dirty="0" smtClean="0">
                <a:solidFill>
                  <a:schemeClr val="bg1"/>
                </a:solidFill>
                <a:latin typeface="Helvetica" pitchFamily="34" charset="0"/>
              </a:rPr>
              <a:t>Die </a:t>
            </a:r>
            <a:r>
              <a:rPr lang="de-DE" sz="900" b="1" dirty="0" smtClean="0">
                <a:solidFill>
                  <a:schemeClr val="bg1"/>
                </a:solidFill>
                <a:latin typeface="Helvetica" pitchFamily="34" charset="0"/>
              </a:rPr>
              <a:t>Steuerung von Lernprozessen </a:t>
            </a:r>
            <a:r>
              <a:rPr lang="de-DE" sz="900" dirty="0" smtClean="0">
                <a:solidFill>
                  <a:schemeClr val="bg1"/>
                </a:solidFill>
                <a:latin typeface="Helvetica" pitchFamily="34" charset="0"/>
              </a:rPr>
              <a:t>wird bestmöglich an-geregt und unterstützt, indem Lernende in ihren Selbst-</a:t>
            </a:r>
            <a:r>
              <a:rPr lang="de-DE" sz="900" dirty="0" err="1" smtClean="0">
                <a:solidFill>
                  <a:schemeClr val="bg1"/>
                </a:solidFill>
                <a:latin typeface="Helvetica" pitchFamily="34" charset="0"/>
              </a:rPr>
              <a:t>lernphasen</a:t>
            </a:r>
            <a:r>
              <a:rPr lang="de-DE" sz="900" dirty="0" smtClean="0">
                <a:solidFill>
                  <a:schemeClr val="bg1"/>
                </a:solidFill>
                <a:latin typeface="Helvetica" pitchFamily="34" charset="0"/>
              </a:rPr>
              <a:t> Orientierungs- und Unterstützungsangebote sowie Hilfestellungen erhalten. Hierzu zählen z.B. Auf-bau- und Ablaufpläne, Lernziele, Anforderungslisten, Auf-</a:t>
            </a:r>
            <a:r>
              <a:rPr lang="de-DE" sz="900" dirty="0" err="1" smtClean="0">
                <a:solidFill>
                  <a:schemeClr val="bg1"/>
                </a:solidFill>
                <a:latin typeface="Helvetica" pitchFamily="34" charset="0"/>
              </a:rPr>
              <a:t>gabenblätter</a:t>
            </a:r>
            <a:r>
              <a:rPr lang="de-DE" sz="900" dirty="0" smtClean="0">
                <a:solidFill>
                  <a:schemeClr val="bg1"/>
                </a:solidFill>
                <a:latin typeface="Helvetica" pitchFamily="34" charset="0"/>
              </a:rPr>
              <a:t>, FAQs, Leitfragen usw. </a:t>
            </a:r>
          </a:p>
          <a:p>
            <a:pPr algn="just">
              <a:spcAft>
                <a:spcPts val="300"/>
              </a:spcAft>
            </a:pPr>
            <a:r>
              <a:rPr lang="de-DE" sz="900" dirty="0" smtClean="0">
                <a:solidFill>
                  <a:schemeClr val="bg1"/>
                </a:solidFill>
                <a:latin typeface="Helvetica" pitchFamily="34" charset="0"/>
              </a:rPr>
              <a:t>Der sog. </a:t>
            </a:r>
            <a:r>
              <a:rPr lang="de-DE" sz="900" b="1" dirty="0" err="1" smtClean="0">
                <a:solidFill>
                  <a:schemeClr val="bg1"/>
                </a:solidFill>
                <a:latin typeface="Helvetica" pitchFamily="34" charset="0"/>
              </a:rPr>
              <a:t>Gamification</a:t>
            </a:r>
            <a:r>
              <a:rPr lang="de-DE" sz="900" b="1" dirty="0" smtClean="0">
                <a:solidFill>
                  <a:schemeClr val="bg1"/>
                </a:solidFill>
                <a:latin typeface="Helvetica" pitchFamily="34" charset="0"/>
              </a:rPr>
              <a:t>-Ansatz</a:t>
            </a:r>
            <a:r>
              <a:rPr lang="de-DE" sz="900" dirty="0" smtClean="0">
                <a:solidFill>
                  <a:schemeClr val="bg1"/>
                </a:solidFill>
                <a:latin typeface="Helvetica" pitchFamily="34" charset="0"/>
              </a:rPr>
              <a:t> zielt darauf ab, Lernende </a:t>
            </a:r>
            <a:r>
              <a:rPr lang="de-DE" sz="900" dirty="0">
                <a:solidFill>
                  <a:schemeClr val="bg1"/>
                </a:solidFill>
                <a:latin typeface="Helvetica" pitchFamily="34" charset="0"/>
              </a:rPr>
              <a:t>verstärkt zu motivieren, indem spielerische Elemente in den </a:t>
            </a:r>
            <a:r>
              <a:rPr lang="de-DE" sz="900" dirty="0" smtClean="0">
                <a:solidFill>
                  <a:schemeClr val="bg1"/>
                </a:solidFill>
                <a:latin typeface="Helvetica" pitchFamily="34" charset="0"/>
              </a:rPr>
              <a:t>Lehr-Lernprozess </a:t>
            </a:r>
            <a:r>
              <a:rPr lang="de-DE" sz="900" dirty="0">
                <a:solidFill>
                  <a:schemeClr val="bg1"/>
                </a:solidFill>
                <a:latin typeface="Helvetica" pitchFamily="34" charset="0"/>
              </a:rPr>
              <a:t>eingebunden werden. </a:t>
            </a:r>
            <a:r>
              <a:rPr lang="de-DE" sz="900" dirty="0" smtClean="0">
                <a:solidFill>
                  <a:schemeClr val="bg1"/>
                </a:solidFill>
                <a:latin typeface="Helvetica" pitchFamily="34" charset="0"/>
              </a:rPr>
              <a:t>Beispiele dafür sind u.a. </a:t>
            </a:r>
            <a:r>
              <a:rPr lang="de-DE" sz="900" dirty="0" err="1" smtClean="0">
                <a:solidFill>
                  <a:schemeClr val="bg1"/>
                </a:solidFill>
                <a:latin typeface="Helvetica" pitchFamily="34" charset="0"/>
              </a:rPr>
              <a:t>Highscores</a:t>
            </a:r>
            <a:r>
              <a:rPr lang="de-DE" sz="900" dirty="0" smtClean="0">
                <a:solidFill>
                  <a:schemeClr val="bg1"/>
                </a:solidFill>
                <a:latin typeface="Helvetica" pitchFamily="34" charset="0"/>
              </a:rPr>
              <a:t>, Rankings </a:t>
            </a:r>
            <a:r>
              <a:rPr lang="de-DE" sz="900" dirty="0">
                <a:solidFill>
                  <a:schemeClr val="bg1"/>
                </a:solidFill>
                <a:latin typeface="Helvetica" pitchFamily="34" charset="0"/>
              </a:rPr>
              <a:t>oder </a:t>
            </a:r>
            <a:r>
              <a:rPr lang="de-DE" sz="900" dirty="0" err="1" smtClean="0">
                <a:solidFill>
                  <a:schemeClr val="bg1"/>
                </a:solidFill>
                <a:latin typeface="Helvetica" pitchFamily="34" charset="0"/>
              </a:rPr>
              <a:t>Badgs</a:t>
            </a:r>
            <a:r>
              <a:rPr lang="de-DE" sz="900" dirty="0" smtClean="0">
                <a:solidFill>
                  <a:schemeClr val="bg1"/>
                </a:solidFill>
                <a:latin typeface="Helvetica" pitchFamily="34" charset="0"/>
              </a:rPr>
              <a:t>. </a:t>
            </a:r>
            <a:endParaRPr lang="de-DE" sz="900" dirty="0">
              <a:solidFill>
                <a:schemeClr val="bg1"/>
              </a:solidFill>
              <a:latin typeface="Helvetica" pitchFamily="34" charset="0"/>
            </a:endParaRPr>
          </a:p>
        </p:txBody>
      </p:sp>
      <p:sp>
        <p:nvSpPr>
          <p:cNvPr id="19" name="Textfeld 18"/>
          <p:cNvSpPr txBox="1"/>
          <p:nvPr/>
        </p:nvSpPr>
        <p:spPr>
          <a:xfrm>
            <a:off x="6698628" y="3731815"/>
            <a:ext cx="3104978" cy="2862322"/>
          </a:xfrm>
          <a:prstGeom prst="rect">
            <a:avLst/>
          </a:prstGeom>
          <a:noFill/>
        </p:spPr>
        <p:txBody>
          <a:bodyPr wrap="square" rtlCol="0">
            <a:spAutoFit/>
          </a:bodyPr>
          <a:lstStyle/>
          <a:p>
            <a:pPr algn="just">
              <a:spcAft>
                <a:spcPts val="300"/>
              </a:spcAft>
            </a:pPr>
            <a:r>
              <a:rPr lang="de-DE" sz="900" dirty="0" smtClean="0">
                <a:solidFill>
                  <a:schemeClr val="bg1"/>
                </a:solidFill>
                <a:latin typeface="Helvetica" pitchFamily="34" charset="0"/>
              </a:rPr>
              <a:t>Der </a:t>
            </a:r>
            <a:r>
              <a:rPr lang="de-DE" sz="900" dirty="0">
                <a:solidFill>
                  <a:schemeClr val="bg1"/>
                </a:solidFill>
                <a:latin typeface="Helvetica" pitchFamily="34" charset="0"/>
              </a:rPr>
              <a:t>Mehrwert der Präsenzlehre liegt </a:t>
            </a:r>
            <a:r>
              <a:rPr lang="de-DE" sz="900" dirty="0" smtClean="0">
                <a:solidFill>
                  <a:schemeClr val="bg1"/>
                </a:solidFill>
                <a:latin typeface="Helvetica" pitchFamily="34" charset="0"/>
              </a:rPr>
              <a:t>in </a:t>
            </a:r>
            <a:r>
              <a:rPr lang="de-DE" sz="900" dirty="0">
                <a:solidFill>
                  <a:schemeClr val="bg1"/>
                </a:solidFill>
                <a:latin typeface="Helvetica" pitchFamily="34" charset="0"/>
              </a:rPr>
              <a:t>der synchronen Kommunikation und Interaktion </a:t>
            </a:r>
            <a:r>
              <a:rPr lang="de-DE" sz="900" dirty="0" smtClean="0">
                <a:solidFill>
                  <a:schemeClr val="bg1"/>
                </a:solidFill>
                <a:latin typeface="Helvetica" pitchFamily="34" charset="0"/>
              </a:rPr>
              <a:t>sowie der Möglichkeit einer individuellen Betreuung und Beratung. Um eine </a:t>
            </a:r>
            <a:r>
              <a:rPr lang="de-DE" sz="900" b="1" dirty="0" smtClean="0">
                <a:solidFill>
                  <a:schemeClr val="bg1"/>
                </a:solidFill>
                <a:latin typeface="Helvetica" pitchFamily="34" charset="0"/>
              </a:rPr>
              <a:t>Inhaltsvertiefung </a:t>
            </a:r>
            <a:r>
              <a:rPr lang="de-DE" sz="900" dirty="0" smtClean="0">
                <a:solidFill>
                  <a:schemeClr val="bg1"/>
                </a:solidFill>
                <a:latin typeface="Helvetica" pitchFamily="34" charset="0"/>
              </a:rPr>
              <a:t>in der Präsenzzeit zu ermöglichen, </a:t>
            </a:r>
            <a:r>
              <a:rPr lang="de-DE" sz="900" dirty="0" err="1" smtClean="0">
                <a:solidFill>
                  <a:schemeClr val="bg1"/>
                </a:solidFill>
                <a:latin typeface="Helvetica" pitchFamily="34" charset="0"/>
              </a:rPr>
              <a:t>be</a:t>
            </a:r>
            <a:r>
              <a:rPr lang="de-DE" sz="900" dirty="0" smtClean="0">
                <a:solidFill>
                  <a:schemeClr val="bg1"/>
                </a:solidFill>
                <a:latin typeface="Helvetica" pitchFamily="34" charset="0"/>
              </a:rPr>
              <a:t>-darf es kompetenzorientierter Zielsetzungen, passender Methoden und Sozialformen. Der sog. </a:t>
            </a:r>
            <a:r>
              <a:rPr lang="de-DE" sz="900" b="1" dirty="0" smtClean="0">
                <a:solidFill>
                  <a:schemeClr val="bg1"/>
                </a:solidFill>
                <a:latin typeface="Helvetica" pitchFamily="34" charset="0"/>
              </a:rPr>
              <a:t>Bring-</a:t>
            </a:r>
            <a:r>
              <a:rPr lang="de-DE" sz="900" b="1" dirty="0" err="1" smtClean="0">
                <a:solidFill>
                  <a:schemeClr val="bg1"/>
                </a:solidFill>
                <a:latin typeface="Helvetica" pitchFamily="34" charset="0"/>
              </a:rPr>
              <a:t>Your</a:t>
            </a:r>
            <a:r>
              <a:rPr lang="de-DE" sz="900" b="1" dirty="0" smtClean="0">
                <a:solidFill>
                  <a:schemeClr val="bg1"/>
                </a:solidFill>
                <a:latin typeface="Helvetica" pitchFamily="34" charset="0"/>
              </a:rPr>
              <a:t>-</a:t>
            </a:r>
            <a:r>
              <a:rPr lang="de-DE" sz="900" b="1" dirty="0" err="1" smtClean="0">
                <a:solidFill>
                  <a:schemeClr val="bg1"/>
                </a:solidFill>
                <a:latin typeface="Helvetica" pitchFamily="34" charset="0"/>
              </a:rPr>
              <a:t>Own</a:t>
            </a:r>
            <a:r>
              <a:rPr lang="de-DE" sz="900" b="1" dirty="0" smtClean="0">
                <a:solidFill>
                  <a:schemeClr val="bg1"/>
                </a:solidFill>
                <a:latin typeface="Helvetica" pitchFamily="34" charset="0"/>
              </a:rPr>
              <a:t>-Device </a:t>
            </a:r>
            <a:r>
              <a:rPr lang="de-DE" sz="900" dirty="0">
                <a:solidFill>
                  <a:schemeClr val="bg1"/>
                </a:solidFill>
                <a:latin typeface="Helvetica" pitchFamily="34" charset="0"/>
              </a:rPr>
              <a:t>Ansatz</a:t>
            </a:r>
            <a:r>
              <a:rPr lang="de-DE" sz="900" b="1" dirty="0" smtClean="0">
                <a:solidFill>
                  <a:schemeClr val="bg1"/>
                </a:solidFill>
                <a:latin typeface="Helvetica" pitchFamily="34" charset="0"/>
              </a:rPr>
              <a:t> </a:t>
            </a:r>
            <a:r>
              <a:rPr lang="de-DE" sz="900" dirty="0" smtClean="0">
                <a:solidFill>
                  <a:schemeClr val="bg1"/>
                </a:solidFill>
                <a:latin typeface="Helvetica" pitchFamily="34" charset="0"/>
              </a:rPr>
              <a:t>zielt z.B. darauf ab, </a:t>
            </a:r>
            <a:r>
              <a:rPr lang="de-DE" sz="900" dirty="0">
                <a:solidFill>
                  <a:schemeClr val="bg1"/>
                </a:solidFill>
                <a:latin typeface="Helvetica" pitchFamily="34" charset="0"/>
              </a:rPr>
              <a:t>mit Hilfe von Live-</a:t>
            </a:r>
            <a:r>
              <a:rPr lang="de-DE" sz="900" dirty="0" err="1">
                <a:solidFill>
                  <a:schemeClr val="bg1"/>
                </a:solidFill>
                <a:latin typeface="Helvetica" pitchFamily="34" charset="0"/>
              </a:rPr>
              <a:t>Votings</a:t>
            </a:r>
            <a:r>
              <a:rPr lang="de-DE" sz="900" dirty="0">
                <a:solidFill>
                  <a:schemeClr val="bg1"/>
                </a:solidFill>
                <a:latin typeface="Helvetica" pitchFamily="34" charset="0"/>
              </a:rPr>
              <a:t> </a:t>
            </a:r>
            <a:r>
              <a:rPr lang="de-DE" sz="900" dirty="0" smtClean="0">
                <a:solidFill>
                  <a:schemeClr val="bg1"/>
                </a:solidFill>
                <a:latin typeface="Helvetica" pitchFamily="34" charset="0"/>
              </a:rPr>
              <a:t>Wissensstände transparent zu machen, </a:t>
            </a:r>
            <a:r>
              <a:rPr lang="de-DE" sz="900" dirty="0" err="1" smtClean="0">
                <a:solidFill>
                  <a:schemeClr val="bg1"/>
                </a:solidFill>
                <a:latin typeface="Helvetica" pitchFamily="34" charset="0"/>
              </a:rPr>
              <a:t>Fehlkon-zepte</a:t>
            </a:r>
            <a:r>
              <a:rPr lang="de-DE" sz="900" dirty="0" smtClean="0">
                <a:solidFill>
                  <a:schemeClr val="bg1"/>
                </a:solidFill>
                <a:latin typeface="Helvetica" pitchFamily="34" charset="0"/>
              </a:rPr>
              <a:t> aufzudecken und Anwesenden ein direktes Feed-back zu ermöglichen. In Einzel-, Partner- oder </a:t>
            </a:r>
            <a:r>
              <a:rPr lang="de-DE" sz="900" dirty="0" err="1" smtClean="0">
                <a:solidFill>
                  <a:schemeClr val="bg1"/>
                </a:solidFill>
                <a:latin typeface="Helvetica" pitchFamily="34" charset="0"/>
              </a:rPr>
              <a:t>Kleingrup-penarbeit</a:t>
            </a:r>
            <a:r>
              <a:rPr lang="de-DE" sz="900" dirty="0" smtClean="0">
                <a:solidFill>
                  <a:schemeClr val="bg1"/>
                </a:solidFill>
                <a:latin typeface="Helvetica" pitchFamily="34" charset="0"/>
              </a:rPr>
              <a:t> tauschen sich Lernende aus und testen ihr neu erworbenes Wissen anhand von </a:t>
            </a:r>
            <a:r>
              <a:rPr lang="de-DE" sz="900" b="1" dirty="0" smtClean="0">
                <a:solidFill>
                  <a:schemeClr val="bg1"/>
                </a:solidFill>
                <a:latin typeface="Helvetica" pitchFamily="34" charset="0"/>
              </a:rPr>
              <a:t>authentischen Real-Live-Problems</a:t>
            </a:r>
            <a:r>
              <a:rPr lang="de-DE" sz="900" dirty="0" smtClean="0">
                <a:solidFill>
                  <a:schemeClr val="bg1"/>
                </a:solidFill>
                <a:latin typeface="Helvetica" pitchFamily="34" charset="0"/>
              </a:rPr>
              <a:t>. Die Lehrperson erfasst individuelle Lern-bedürfnisse, erklärt, unterstützt, berät und moderiert. </a:t>
            </a:r>
            <a:r>
              <a:rPr lang="de-DE" sz="900" i="1" dirty="0" smtClean="0">
                <a:solidFill>
                  <a:schemeClr val="bg1"/>
                </a:solidFill>
                <a:latin typeface="Helvetica" pitchFamily="34" charset="0"/>
              </a:rPr>
              <a:t>Hierfür gilt vorab zu klären: </a:t>
            </a:r>
            <a:r>
              <a:rPr lang="de-DE" sz="900" dirty="0" smtClean="0">
                <a:solidFill>
                  <a:schemeClr val="bg1"/>
                </a:solidFill>
                <a:latin typeface="Helvetica" pitchFamily="34" charset="0"/>
              </a:rPr>
              <a:t>Welche Methoden und Sozial-formen können in der Präsenz genutzt werden? Wie werden die Lernaufgaben gestaltet? Wie werden Live-Ab-stimmungen eingesetzt? Welche Voraussetzungen sind gegeben und welche Rahmenbedingungen müssen </a:t>
            </a:r>
            <a:r>
              <a:rPr lang="de-DE" sz="900" dirty="0" err="1" smtClean="0">
                <a:solidFill>
                  <a:schemeClr val="bg1"/>
                </a:solidFill>
                <a:latin typeface="Helvetica" pitchFamily="34" charset="0"/>
              </a:rPr>
              <a:t>ge</a:t>
            </a:r>
            <a:r>
              <a:rPr lang="de-DE" sz="900" dirty="0" smtClean="0">
                <a:solidFill>
                  <a:schemeClr val="bg1"/>
                </a:solidFill>
                <a:latin typeface="Helvetica" pitchFamily="34" charset="0"/>
              </a:rPr>
              <a:t>-schaffen werden?  </a:t>
            </a:r>
            <a:endParaRPr lang="de-DE" sz="900" dirty="0">
              <a:solidFill>
                <a:schemeClr val="bg1"/>
              </a:solidFill>
              <a:latin typeface="Helvetica" pitchFamily="34" charset="0"/>
            </a:endParaRPr>
          </a:p>
        </p:txBody>
      </p:sp>
      <p:grpSp>
        <p:nvGrpSpPr>
          <p:cNvPr id="8" name="Gruppieren 7"/>
          <p:cNvGrpSpPr/>
          <p:nvPr/>
        </p:nvGrpSpPr>
        <p:grpSpPr>
          <a:xfrm>
            <a:off x="1513323" y="5789163"/>
            <a:ext cx="1487908" cy="937634"/>
            <a:chOff x="1513323" y="5710579"/>
            <a:chExt cx="1487908" cy="937634"/>
          </a:xfrm>
        </p:grpSpPr>
        <p:pic>
          <p:nvPicPr>
            <p:cNvPr id="21" name="Picture 3" descr="\\ad\home\schmidto\Windows\Desktop\Icons &amp; Bilder\working-with-computer (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96249" y="5710579"/>
              <a:ext cx="522000" cy="522000"/>
            </a:xfrm>
            <a:prstGeom prst="rect">
              <a:avLst/>
            </a:prstGeom>
            <a:noFill/>
            <a:extLst>
              <a:ext uri="{909E8E84-426E-40DD-AFC4-6F175D3DCCD1}">
                <a14:hiddenFill xmlns:a14="http://schemas.microsoft.com/office/drawing/2010/main">
                  <a:solidFill>
                    <a:srgbClr val="FFFFFF"/>
                  </a:solidFill>
                </a14:hiddenFill>
              </a:ext>
            </a:extLst>
          </p:spPr>
        </p:pic>
        <p:sp>
          <p:nvSpPr>
            <p:cNvPr id="24" name="Textfeld 23"/>
            <p:cNvSpPr txBox="1"/>
            <p:nvPr/>
          </p:nvSpPr>
          <p:spPr>
            <a:xfrm>
              <a:off x="1513323" y="6232715"/>
              <a:ext cx="1487908" cy="415498"/>
            </a:xfrm>
            <a:prstGeom prst="rect">
              <a:avLst/>
            </a:prstGeom>
            <a:noFill/>
          </p:spPr>
          <p:txBody>
            <a:bodyPr wrap="none" rtlCol="0">
              <a:spAutoFit/>
            </a:bodyPr>
            <a:lstStyle/>
            <a:p>
              <a:pPr algn="ctr"/>
              <a:r>
                <a:rPr lang="de-DE" sz="700" b="1" dirty="0" smtClean="0">
                  <a:solidFill>
                    <a:schemeClr val="bg1"/>
                  </a:solidFill>
                </a:rPr>
                <a:t>vom passiv-rezeptiven</a:t>
              </a:r>
              <a:br>
                <a:rPr lang="de-DE" sz="700" b="1" dirty="0" smtClean="0">
                  <a:solidFill>
                    <a:schemeClr val="bg1"/>
                  </a:solidFill>
                </a:rPr>
              </a:br>
              <a:r>
                <a:rPr lang="de-DE" sz="700" b="1" dirty="0" smtClean="0">
                  <a:solidFill>
                    <a:schemeClr val="bg1"/>
                  </a:solidFill>
                </a:rPr>
                <a:t>zum eigenverantwortlichen </a:t>
              </a:r>
              <a:br>
                <a:rPr lang="de-DE" sz="700" b="1" dirty="0" smtClean="0">
                  <a:solidFill>
                    <a:schemeClr val="bg1"/>
                  </a:solidFill>
                </a:rPr>
              </a:br>
              <a:r>
                <a:rPr lang="de-DE" sz="700" b="1" dirty="0" smtClean="0">
                  <a:solidFill>
                    <a:schemeClr val="bg1"/>
                  </a:solidFill>
                </a:rPr>
                <a:t> und selbstbestimmten Lernen</a:t>
              </a:r>
              <a:endParaRPr lang="de-DE" sz="700" b="1" dirty="0">
                <a:solidFill>
                  <a:schemeClr val="bg1"/>
                </a:solidFill>
              </a:endParaRPr>
            </a:p>
          </p:txBody>
        </p:sp>
      </p:grpSp>
      <p:grpSp>
        <p:nvGrpSpPr>
          <p:cNvPr id="3" name="Gruppieren 2"/>
          <p:cNvGrpSpPr/>
          <p:nvPr/>
        </p:nvGrpSpPr>
        <p:grpSpPr>
          <a:xfrm>
            <a:off x="3696443" y="1257299"/>
            <a:ext cx="2478542" cy="1573171"/>
            <a:chOff x="3696443" y="1129547"/>
            <a:chExt cx="2478542" cy="1636628"/>
          </a:xfrm>
        </p:grpSpPr>
        <p:sp>
          <p:nvSpPr>
            <p:cNvPr id="4" name="Textfeld 3"/>
            <p:cNvSpPr txBox="1"/>
            <p:nvPr/>
          </p:nvSpPr>
          <p:spPr>
            <a:xfrm>
              <a:off x="3937332" y="2581509"/>
              <a:ext cx="2039341" cy="184666"/>
            </a:xfrm>
            <a:prstGeom prst="rect">
              <a:avLst/>
            </a:prstGeom>
            <a:noFill/>
          </p:spPr>
          <p:txBody>
            <a:bodyPr wrap="none" rtlCol="0">
              <a:spAutoFit/>
            </a:bodyPr>
            <a:lstStyle/>
            <a:p>
              <a:r>
                <a:rPr lang="de-DE" sz="600" dirty="0" smtClean="0">
                  <a:solidFill>
                    <a:schemeClr val="bg1"/>
                  </a:solidFill>
                  <a:latin typeface="Helvetica" panose="020B0604020202020204" pitchFamily="34" charset="0"/>
                  <a:cs typeface="Helvetica" panose="020B0604020202020204" pitchFamily="34" charset="0"/>
                </a:rPr>
                <a:t>Eigene Darstellung in Anlehnung an Tolks et al (2016)</a:t>
              </a:r>
              <a:endParaRPr lang="de-DE" sz="600" dirty="0">
                <a:solidFill>
                  <a:schemeClr val="bg1"/>
                </a:solidFill>
                <a:latin typeface="Helvetica" panose="020B0604020202020204" pitchFamily="34" charset="0"/>
                <a:cs typeface="Helvetica" panose="020B0604020202020204" pitchFamily="34" charset="0"/>
              </a:endParaRPr>
            </a:p>
          </p:txBody>
        </p:sp>
        <p:pic>
          <p:nvPicPr>
            <p:cNvPr id="2050" name="Picture 2" descr="Q:\MDEK-P-Kompetenzen\19_Transfer_E-Learning\01_E-Learning Projekte\6 - Workshops\Inverted Classroom\Finale Dokumente\Grafik Lernzielerreichung mit ICM.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96443" y="1129547"/>
              <a:ext cx="2478542" cy="145196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uppieren 6"/>
          <p:cNvGrpSpPr/>
          <p:nvPr/>
        </p:nvGrpSpPr>
        <p:grpSpPr>
          <a:xfrm>
            <a:off x="3393380" y="4190074"/>
            <a:ext cx="2898000" cy="2534530"/>
            <a:chOff x="3393380" y="4190074"/>
            <a:chExt cx="2898000" cy="2534530"/>
          </a:xfrm>
        </p:grpSpPr>
        <p:sp>
          <p:nvSpPr>
            <p:cNvPr id="28" name="Textfeld 27"/>
            <p:cNvSpPr txBox="1"/>
            <p:nvPr/>
          </p:nvSpPr>
          <p:spPr>
            <a:xfrm>
              <a:off x="3863892" y="6539938"/>
              <a:ext cx="1955985" cy="184666"/>
            </a:xfrm>
            <a:prstGeom prst="rect">
              <a:avLst/>
            </a:prstGeom>
            <a:noFill/>
          </p:spPr>
          <p:txBody>
            <a:bodyPr wrap="none" rtlCol="0">
              <a:spAutoFit/>
            </a:bodyPr>
            <a:lstStyle/>
            <a:p>
              <a:r>
                <a:rPr lang="de-DE" sz="600" dirty="0" smtClean="0">
                  <a:solidFill>
                    <a:schemeClr val="bg1"/>
                  </a:solidFill>
                  <a:latin typeface="Helvetica" panose="020B0604020202020204" pitchFamily="34" charset="0"/>
                  <a:cs typeface="Helvetica" panose="020B0604020202020204" pitchFamily="34" charset="0"/>
                </a:rPr>
                <a:t>Eigene Darstellung in Anlehnung an Handke (2015)</a:t>
              </a:r>
              <a:endParaRPr lang="de-DE" sz="600" dirty="0">
                <a:solidFill>
                  <a:schemeClr val="bg1"/>
                </a:solidFill>
                <a:latin typeface="Helvetica" panose="020B0604020202020204" pitchFamily="34" charset="0"/>
                <a:cs typeface="Helvetica" panose="020B0604020202020204" pitchFamily="34" charset="0"/>
              </a:endParaRPr>
            </a:p>
          </p:txBody>
        </p:sp>
        <p:pic>
          <p:nvPicPr>
            <p:cNvPr id="2052" name="Picture 4" descr="Q:\MDEK-P-Kompetenzen\19_Transfer_E-Learning\01_E-Learning Projekte\6 - Workshops\Inverted Classroom\Finale Dokumente\2018-08-06_Grafik_ICM.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93380" y="5330338"/>
              <a:ext cx="2897008" cy="12096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Q:\MDEK-P-Kompetenzen\19_Transfer_E-Learning\01_E-Learning Projekte\6 - Workshops\Inverted Classroom\Finale Dokumente\2018-08-06_Grafik_Traditionelle Vorlesung.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93380" y="4190074"/>
              <a:ext cx="2898000" cy="109672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 name="Gruppieren 8"/>
          <p:cNvGrpSpPr/>
          <p:nvPr/>
        </p:nvGrpSpPr>
        <p:grpSpPr>
          <a:xfrm>
            <a:off x="263441" y="5789299"/>
            <a:ext cx="1364476" cy="937362"/>
            <a:chOff x="263441" y="5710715"/>
            <a:chExt cx="1364476" cy="937362"/>
          </a:xfrm>
        </p:grpSpPr>
        <p:sp>
          <p:nvSpPr>
            <p:cNvPr id="2" name="Textfeld 1"/>
            <p:cNvSpPr txBox="1"/>
            <p:nvPr/>
          </p:nvSpPr>
          <p:spPr>
            <a:xfrm>
              <a:off x="263441" y="6232579"/>
              <a:ext cx="1364476" cy="415498"/>
            </a:xfrm>
            <a:prstGeom prst="rect">
              <a:avLst/>
            </a:prstGeom>
            <a:noFill/>
          </p:spPr>
          <p:txBody>
            <a:bodyPr wrap="none" rtlCol="0">
              <a:spAutoFit/>
            </a:bodyPr>
            <a:lstStyle/>
            <a:p>
              <a:pPr algn="ctr"/>
              <a:r>
                <a:rPr lang="de-DE" sz="700" b="1" dirty="0" smtClean="0">
                  <a:solidFill>
                    <a:schemeClr val="bg1"/>
                  </a:solidFill>
                </a:rPr>
                <a:t>vom reinen Stoffvermittler</a:t>
              </a:r>
            </a:p>
            <a:p>
              <a:pPr algn="ctr"/>
              <a:r>
                <a:rPr lang="de-DE" sz="700" b="1" dirty="0" smtClean="0">
                  <a:solidFill>
                    <a:schemeClr val="bg1"/>
                  </a:solidFill>
                </a:rPr>
                <a:t>zum Anreger, Unterstützer, </a:t>
              </a:r>
              <a:br>
                <a:rPr lang="de-DE" sz="700" b="1" dirty="0" smtClean="0">
                  <a:solidFill>
                    <a:schemeClr val="bg1"/>
                  </a:solidFill>
                </a:rPr>
              </a:br>
              <a:r>
                <a:rPr lang="de-DE" sz="700" b="1" dirty="0" smtClean="0">
                  <a:solidFill>
                    <a:schemeClr val="bg1"/>
                  </a:solidFill>
                </a:rPr>
                <a:t>Begleiter und Moderator</a:t>
              </a:r>
              <a:endParaRPr lang="de-DE" sz="700" b="1" dirty="0">
                <a:solidFill>
                  <a:schemeClr val="bg1"/>
                </a:solidFill>
              </a:endParaRPr>
            </a:p>
          </p:txBody>
        </p:sp>
        <p:pic>
          <p:nvPicPr>
            <p:cNvPr id="2054" name="Picture 6" descr="\\ad\home\schmidto\Windows\Desktop\Icons &amp; Bilder\man-user(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4679" y="5710715"/>
              <a:ext cx="522000" cy="5220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55467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Schwarze Broschüre 27,9 x 21,6">
  <a:themeElements>
    <a:clrScheme name="Benutzerdefiniert 73">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FFFFFF"/>
      </a:hlink>
      <a:folHlink>
        <a:srgbClr val="0099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Office-Design">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50E548-EB92-45B1-BD32-B49FA21BA3C1}">
  <ds:schemaRefs>
    <ds:schemaRef ds:uri="http://schemas.microsoft.com/office/2006/documentManagement/types"/>
    <ds:schemaRef ds:uri="http://purl.org/dc/elements/1.1/"/>
    <ds:schemaRef ds:uri="http://purl.org/dc/dcmitype/"/>
    <ds:schemaRef ds:uri="http://purl.org/dc/term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C3927621-33BA-4C7B-B00E-AAFA1CE7DB14}">
  <ds:schemaRefs>
    <ds:schemaRef ds:uri="http://schemas.microsoft.com/sharepoint/v3/contenttype/forms"/>
  </ds:schemaRefs>
</ds:datastoreItem>
</file>

<file path=customXml/itemProps3.xml><?xml version="1.0" encoding="utf-8"?>
<ds:datastoreItem xmlns:ds="http://schemas.openxmlformats.org/officeDocument/2006/customXml" ds:itemID="{492355CA-56AF-4BDE-95DC-9786C08C81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872</Words>
  <Application>Microsoft Office PowerPoint</Application>
  <PresentationFormat>A4-Papier (210x297 mm)</PresentationFormat>
  <Paragraphs>76</Paragraphs>
  <Slides>2</Slides>
  <Notes>2</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Schwarze Broschüre 27,9 x 21,6</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OER-Informationsbroschüre</dc:title>
  <dc:creator/>
  <cp:lastModifiedBy/>
  <cp:revision>1</cp:revision>
  <dcterms:created xsi:type="dcterms:W3CDTF">2013-07-31T14:07:30Z</dcterms:created>
  <dcterms:modified xsi:type="dcterms:W3CDTF">2018-10-02T12:44:16Z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