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9" r:id="rId3"/>
  </p:sldIdLst>
  <p:sldSz cx="30275213" cy="42803763"/>
  <p:notesSz cx="6858000" cy="9144000"/>
  <p:defaultTextStyle>
    <a:defPPr>
      <a:defRPr lang="de-DE"/>
    </a:defPPr>
    <a:lvl1pPr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1pPr>
    <a:lvl2pPr marL="2087563" indent="-1630363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2pPr>
    <a:lvl3pPr marL="4175125" indent="-3260725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3pPr>
    <a:lvl4pPr marL="6262688" indent="-4891088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4pPr>
    <a:lvl5pPr marL="8350250" indent="-6521450" algn="l" defTabSz="2087563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Geneva" pitchFamily="5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Brüstle" initials="PB" lastIdx="19" clrIdx="0"/>
  <p:cmAuthor id="1" name="Tobias Schmidt" initials="T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300"/>
    <a:srgbClr val="DE3831"/>
    <a:srgbClr val="5781BD"/>
    <a:srgbClr val="7B2927"/>
    <a:srgbClr val="C1002A"/>
    <a:srgbClr val="2C3E50"/>
    <a:srgbClr val="F8E498"/>
    <a:srgbClr val="F8F898"/>
    <a:srgbClr val="6DBCDB"/>
    <a:srgbClr val="FC4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8693" autoAdjust="0"/>
  </p:normalViewPr>
  <p:slideViewPr>
    <p:cSldViewPr snapToObjects="1">
      <p:cViewPr varScale="1">
        <p:scale>
          <a:sx n="20" d="100"/>
          <a:sy n="20" d="100"/>
        </p:scale>
        <p:origin x="-3504" y="-198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A4F3040-7343-4D93-AD70-31E582914ADA}" type="datetime1">
              <a:rPr lang="de-DE" altLang="de-DE"/>
              <a:pPr/>
              <a:t>19.04.2018</a:t>
            </a:fld>
            <a:endParaRPr lang="de-DE" alt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 alt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00B001B-0131-44F6-9998-110A1370826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5788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3B07F-3B37-4240-B01B-196BC71AD77D}" type="datetimeFigureOut">
              <a:rPr lang="de-DE" smtClean="0"/>
              <a:t>19.04.2018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CB0C6-F84F-41B2-ACBE-4D73F6D00A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38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B0C6-F84F-41B2-ACBE-4D73F6D00A7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18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CB0C6-F84F-41B2-ACBE-4D73F6D00A7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180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247388" y="14898688"/>
            <a:ext cx="914400" cy="914401"/>
          </a:xfrm>
          <a:prstGeom prst="rect">
            <a:avLst/>
          </a:prstGeom>
        </p:spPr>
        <p:txBody>
          <a:bodyPr wrap="none" lIns="0" tIns="0" rIns="0" bIns="0"/>
          <a:lstStyle/>
          <a:p>
            <a:pPr defTabSz="2087831" fontAlgn="auto">
              <a:spcAft>
                <a:spcPts val="0"/>
              </a:spcAft>
              <a:defRPr/>
            </a:pPr>
            <a:endParaRPr lang="de-DE" sz="12000" dirty="0">
              <a:latin typeface="Times New Roman"/>
              <a:ea typeface="+mj-ea"/>
              <a:cs typeface="Times New Roman"/>
            </a:endParaRPr>
          </a:p>
        </p:txBody>
      </p:sp>
      <p:sp>
        <p:nvSpPr>
          <p:cNvPr id="30" name="Bildplatzhalter 29"/>
          <p:cNvSpPr>
            <a:spLocks noGrp="1"/>
          </p:cNvSpPr>
          <p:nvPr>
            <p:ph type="pic" sz="quarter" idx="16"/>
          </p:nvPr>
        </p:nvSpPr>
        <p:spPr>
          <a:xfrm>
            <a:off x="900000" y="900000"/>
            <a:ext cx="28476000" cy="41004000"/>
          </a:xfrm>
        </p:spPr>
        <p:txBody>
          <a:bodyPr rtlCol="0">
            <a:normAutofit/>
          </a:bodyPr>
          <a:lstStyle>
            <a:lvl1pPr>
              <a:buNone/>
              <a:defRPr sz="80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31" name="Textplatzhalter 25"/>
          <p:cNvSpPr>
            <a:spLocks noGrp="1"/>
          </p:cNvSpPr>
          <p:nvPr>
            <p:ph type="body" sz="quarter" idx="17"/>
          </p:nvPr>
        </p:nvSpPr>
        <p:spPr>
          <a:xfrm>
            <a:off x="2160001" y="14746485"/>
            <a:ext cx="19573081" cy="2133600"/>
          </a:xfrm>
        </p:spPr>
        <p:txBody>
          <a:bodyPr lIns="0" tIns="0" rIns="0" bIns="0">
            <a:normAutofit/>
          </a:bodyPr>
          <a:lstStyle>
            <a:lvl1pPr>
              <a:buNone/>
              <a:defRPr sz="8000"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2160000" y="3595110"/>
            <a:ext cx="24215646" cy="37619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0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514476" y="3595689"/>
            <a:ext cx="24215725" cy="376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514476" y="9986964"/>
            <a:ext cx="27246263" cy="282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66" tIns="208784" rIns="417566" bIns="208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2087563" rtl="0" eaLnBrk="1" fontAlgn="base" hangingPunct="1">
        <a:spcBef>
          <a:spcPct val="0"/>
        </a:spcBef>
        <a:spcAft>
          <a:spcPct val="0"/>
        </a:spcAft>
        <a:defRPr sz="14000" kern="1200">
          <a:solidFill>
            <a:schemeClr val="tx1"/>
          </a:solidFill>
          <a:latin typeface="Times New Roman"/>
          <a:ea typeface="Geneva" pitchFamily="50" charset="-128"/>
          <a:cs typeface="Times New Roman"/>
        </a:defRPr>
      </a:lvl1pPr>
      <a:lvl2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2pPr>
      <a:lvl3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3pPr>
      <a:lvl4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4pPr>
      <a:lvl5pPr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5pPr>
      <a:lvl6pPr marL="4572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6pPr>
      <a:lvl7pPr marL="9144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7pPr>
      <a:lvl8pPr marL="13716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8pPr>
      <a:lvl9pPr marL="1828800" algn="l" defTabSz="2087563" rtl="0" eaLnBrk="1" fontAlgn="base" hangingPunct="1">
        <a:spcBef>
          <a:spcPct val="0"/>
        </a:spcBef>
        <a:spcAft>
          <a:spcPct val="0"/>
        </a:spcAft>
        <a:defRPr sz="14000">
          <a:solidFill>
            <a:schemeClr val="tx1"/>
          </a:solidFill>
          <a:latin typeface="Times New Roman" pitchFamily="18" charset="0"/>
          <a:ea typeface="Geneva" pitchFamily="50" charset="-128"/>
        </a:defRPr>
      </a:lvl9pPr>
    </p:titleStyle>
    <p:bodyStyle>
      <a:lvl1pPr marL="1565275" indent="-1565275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600" kern="1200">
          <a:solidFill>
            <a:schemeClr val="tx1"/>
          </a:solidFill>
          <a:latin typeface="+mn-lt"/>
          <a:ea typeface="Geneva" pitchFamily="50" charset="-128"/>
          <a:cs typeface="+mn-cs"/>
        </a:defRPr>
      </a:lvl1pPr>
      <a:lvl2pPr marL="3392488" indent="-130333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800" kern="1200">
          <a:solidFill>
            <a:schemeClr val="tx1"/>
          </a:solidFill>
          <a:latin typeface="+mn-lt"/>
          <a:ea typeface="Geneva" pitchFamily="50" charset="-128"/>
          <a:cs typeface="+mn-cs"/>
        </a:defRPr>
      </a:lvl2pPr>
      <a:lvl3pPr marL="5218113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0900" kern="1200">
          <a:solidFill>
            <a:schemeClr val="tx1"/>
          </a:solidFill>
          <a:latin typeface="+mn-lt"/>
          <a:ea typeface="Geneva" pitchFamily="50" charset="-128"/>
          <a:cs typeface="+mn-cs"/>
        </a:defRPr>
      </a:lvl3pPr>
      <a:lvl4pPr marL="7307263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Geneva" pitchFamily="50" charset="-128"/>
          <a:cs typeface="+mn-cs"/>
        </a:defRPr>
      </a:lvl4pPr>
      <a:lvl5pPr marL="9394825" indent="-1042988" algn="l" defTabSz="208756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Geneva" pitchFamily="50" charset="-128"/>
          <a:cs typeface="+mn-cs"/>
        </a:defRPr>
      </a:lvl5pPr>
      <a:lvl6pPr marL="11483068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0899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8731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6560" indent="-1043916" algn="l" defTabSz="2087831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831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661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492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323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153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6984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4815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2645" algn="l" defTabSz="20878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creativecommons.org/licenses/by/3.0/de/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s://www.che.de/downloads/HFD_AP_Nr_15_Digitale_Lernszenarien.pdf" TargetMode="External"/><Relationship Id="rId5" Type="http://schemas.openxmlformats.org/officeDocument/2006/relationships/hyperlink" Target="http://www.merlin-bw.de/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1.png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png"/><Relationship Id="rId3" Type="http://schemas.openxmlformats.org/officeDocument/2006/relationships/hyperlink" Target="https://creativecommons.org/licenses/by/3.0/de/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www.che.de/downloads/HFD_AP_Nr_15_Digitale_Lernszenarie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9.png"/><Relationship Id="rId5" Type="http://schemas.openxmlformats.org/officeDocument/2006/relationships/hyperlink" Target="http://www.merlin-bw.de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8.jpeg"/><Relationship Id="rId4" Type="http://schemas.openxmlformats.org/officeDocument/2006/relationships/image" Target="../media/image1.png"/><Relationship Id="rId9" Type="http://schemas.openxmlformats.org/officeDocument/2006/relationships/image" Target="../media/image5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8913066" y="5920160"/>
            <a:ext cx="914400" cy="91440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20878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2" name="Picture 2" descr="cc-b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211954"/>
            <a:ext cx="3292275" cy="11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4503288" y="35126230"/>
            <a:ext cx="21348651" cy="26797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2087831" fontAlgn="auto">
              <a:spcAft>
                <a:spcPts val="0"/>
              </a:spcAft>
            </a:pPr>
            <a:r>
              <a:rPr kumimoji="0" lang="de-DE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Der </a:t>
            </a:r>
            <a:r>
              <a:rPr kumimoji="0" lang="de-DE" sz="36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One</a:t>
            </a:r>
            <a:r>
              <a:rPr kumimoji="0" lang="de-DE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-Pager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„</a:t>
            </a:r>
            <a:r>
              <a:rPr kumimoji="0" lang="de-DE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Blended Learning Version</a:t>
            </a:r>
            <a:r>
              <a:rPr kumimoji="0" lang="de-DE" sz="3600" b="0" i="1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2.0</a:t>
            </a:r>
            <a:r>
              <a:rPr kumimoji="0" lang="de-DE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“</a:t>
            </a:r>
            <a:r>
              <a:rPr kumimoji="0" lang="de-DE" sz="3600" b="0" i="1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von Tobias Schmidt wurde im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Rahmen 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  <a:cs typeface="Times New Roman"/>
              </a:rPr>
              <a:t>des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  <a:hlinkClick r:id="rId5"/>
              </a:rPr>
              <a:t>MERLIN-</a:t>
            </a:r>
            <a:b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  <a:hlinkClick r:id="rId5"/>
              </a:rPr>
            </a:b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  <a:hlinkClick r:id="rId5"/>
              </a:rPr>
              <a:t>Projekts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</a:rPr>
              <a:t> (Medical 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  <a:cs typeface="Times New Roman"/>
              </a:rPr>
              <a:t>Education Research – Lehrforschung im Netz BW)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an der Medizinischen Fakultät </a:t>
            </a:r>
            <a:b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</a:b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Freiburg erstellt und ist lizenziert unter der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Creative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Commons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Lizenz 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  <a:hlinkClick r:id="rId3"/>
              </a:rPr>
              <a:t>CC-BY 3.0 DE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.  Alle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verwen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-</a:t>
            </a:r>
          </a:p>
          <a:p>
            <a:pPr marL="0" marR="0" indent="0" algn="l" defTabSz="20878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deten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Logos sind urheberrechtlich geschützt und von dieser Lizenz ausgenommen. 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Helvetica" pitchFamily="34" charset="0"/>
              <a:ea typeface="+mj-ea"/>
              <a:cs typeface="Times New Roman"/>
            </a:endParaRPr>
          </a:p>
        </p:txBody>
      </p:sp>
      <p:pic>
        <p:nvPicPr>
          <p:cNvPr id="34" name="Picture 49" descr="Merlin_Logo_RGB_smal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571" r="12413" b="15953"/>
          <a:stretch/>
        </p:blipFill>
        <p:spPr bwMode="auto">
          <a:xfrm>
            <a:off x="15276685" y="39862234"/>
            <a:ext cx="4232841" cy="19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Logo_Kompetenzzentrum Lehrevalu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0" y="40019168"/>
            <a:ext cx="6417161" cy="16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6" descr="Gefördert vom BMB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97" y="40037634"/>
            <a:ext cx="3388628" cy="17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Logo PT-DLR-deutsch-neu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 bwMode="auto">
          <a:xfrm>
            <a:off x="11652736" y="40000285"/>
            <a:ext cx="3423818" cy="13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6386901" y="12531096"/>
            <a:ext cx="154097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Die klassische, eher inputorientierte Präsenzlehre wird um Digitale Medien für Selbstlernzwecke angereichert (z.B.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Vorlesungsauf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-zeichnungen). Ggf. kommen neue Lerntechnologien wie z.B. Live-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Votings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 in der Vorlesung zum Einsatz. An der grundlegenden Aus-richtung des Lehrens und Lernens ändert sich nichts.  </a:t>
            </a:r>
          </a:p>
        </p:txBody>
      </p:sp>
      <p:pic>
        <p:nvPicPr>
          <p:cNvPr id="58" name="Picture 3" descr="\\ad\home\schmidto\Windows\Desktop\Bild10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5"/>
          <a:stretch/>
        </p:blipFill>
        <p:spPr bwMode="auto">
          <a:xfrm>
            <a:off x="1140361" y="24556432"/>
            <a:ext cx="20656252" cy="332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\\ad\home\schmidto\Windows\Desktop\Bild10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4" b="35656"/>
          <a:stretch/>
        </p:blipFill>
        <p:spPr bwMode="auto">
          <a:xfrm>
            <a:off x="1096046" y="16809395"/>
            <a:ext cx="20700567" cy="321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\\ad\home\schmidto\Windows\Desktop\Bild10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29"/>
          <a:stretch/>
        </p:blipFill>
        <p:spPr bwMode="auto">
          <a:xfrm>
            <a:off x="1105948" y="9302634"/>
            <a:ext cx="20690665" cy="287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6407935" y="20384160"/>
            <a:ext cx="15409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Präsenz- und Onlinephasen werden sinnvoll miteinander kombiniert und aufeinander abgestimmt. Die Wissensvermittlung findet out-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of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class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 statt. In Selbstlernphasen werden die Lernenden angeregt und unterstützt.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In der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Präsenz erfolgt die Wissensanwendung,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Kollaboration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und vertiefende Auseinandersetzung. Das Rollenbild des Lehrenden und Lernenden wird neu definiert. 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6386901" y="28266443"/>
            <a:ext cx="154097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Der überwiegende oder gesamte Teil des Lehrangebotes findet online statt. Für die Interaktion und Kollaboration zwischen den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Ak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-teuren wird die gesamte Bandbreite an synchronen und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asynchro-nen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 Kommunikationswerkzeugen genutzt (z.B. Virtual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Classroom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, Learning Management System,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Social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 Media usw.). Das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didak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-tische Design der Online-Lernumgebung orientiert sich an den Ziel-setzungen, der Zielgruppe und den Rahmenbeindungeng. Die Palette didaktisch-methodischer Möglichkeiten wird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ausgeschöpft.</a:t>
            </a:r>
            <a:endParaRPr lang="de-DE" sz="4000" dirty="0">
              <a:solidFill>
                <a:srgbClr val="2A6EBB"/>
              </a:solidFill>
              <a:latin typeface="Helvetica" pitchFamily="34" charset="0"/>
            </a:endParaRPr>
          </a:p>
        </p:txBody>
      </p:sp>
      <p:sp>
        <p:nvSpPr>
          <p:cNvPr id="6" name="Geschweifte Klammer rechts 5"/>
          <p:cNvSpPr/>
          <p:nvPr/>
        </p:nvSpPr>
        <p:spPr>
          <a:xfrm>
            <a:off x="22208850" y="9878698"/>
            <a:ext cx="864096" cy="22682520"/>
          </a:xfrm>
          <a:prstGeom prst="rightBrace">
            <a:avLst>
              <a:gd name="adj1" fmla="val 31747"/>
              <a:gd name="adj2" fmla="val 50000"/>
            </a:avLst>
          </a:prstGeom>
          <a:ln>
            <a:solidFill>
              <a:srgbClr val="57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extfeld 62"/>
          <p:cNvSpPr txBox="1"/>
          <p:nvPr/>
        </p:nvSpPr>
        <p:spPr>
          <a:xfrm>
            <a:off x="23277928" y="20384160"/>
            <a:ext cx="36034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Diese</a:t>
            </a:r>
            <a:br>
              <a:rPr lang="de-DE" sz="4000" dirty="0">
                <a:solidFill>
                  <a:srgbClr val="2A6EBB"/>
                </a:solidFill>
                <a:latin typeface="Helvetica" pitchFamily="34" charset="0"/>
              </a:rPr>
            </a:b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Szenarien </a:t>
            </a:r>
            <a:br>
              <a:rPr lang="de-DE" sz="4000" dirty="0">
                <a:solidFill>
                  <a:srgbClr val="2A6EBB"/>
                </a:solidFill>
                <a:latin typeface="Helvetica" pitchFamily="34" charset="0"/>
              </a:rPr>
            </a:b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schließen </a:t>
            </a:r>
            <a:br>
              <a:rPr lang="de-DE" sz="4000" dirty="0">
                <a:solidFill>
                  <a:srgbClr val="2A6EBB"/>
                </a:solidFill>
                <a:latin typeface="Helvetica" pitchFamily="34" charset="0"/>
              </a:rPr>
            </a:b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sich gegen-</a:t>
            </a:r>
          </a:p>
          <a:p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seitig aus.</a:t>
            </a:r>
          </a:p>
        </p:txBody>
      </p:sp>
      <p:sp>
        <p:nvSpPr>
          <p:cNvPr id="64" name="Rechteck 63"/>
          <p:cNvSpPr/>
          <p:nvPr/>
        </p:nvSpPr>
        <p:spPr>
          <a:xfrm>
            <a:off x="898919" y="6057320"/>
            <a:ext cx="25327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200" dirty="0" smtClean="0">
                <a:solidFill>
                  <a:srgbClr val="2C3E50"/>
                </a:solidFill>
                <a:latin typeface="Helvetica" pitchFamily="34" charset="0"/>
              </a:rPr>
              <a:t>Quelle: </a:t>
            </a:r>
            <a:r>
              <a:rPr lang="de-DE" sz="3200" dirty="0" err="1" smtClean="0">
                <a:solidFill>
                  <a:srgbClr val="2C3E50"/>
                </a:solidFill>
                <a:latin typeface="Helvetica" pitchFamily="34" charset="0"/>
              </a:rPr>
              <a:t>Wannemacher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 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K. 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et al. (2016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). Digitale Lernszenarien im Hochschulbereich. </a:t>
            </a:r>
            <a:r>
              <a:rPr lang="de-DE" sz="3200" dirty="0" err="1" smtClean="0">
                <a:solidFill>
                  <a:srgbClr val="2C3E50"/>
                </a:solidFill>
                <a:latin typeface="Helvetica" pitchFamily="34" charset="0"/>
              </a:rPr>
              <a:t>Hg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. v. Hochschulforum Digitalisierung. Bonn (Arbeitspapier, Nr. 15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). abrufbar 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unter 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  <a:hlinkClick r:id="rId11"/>
              </a:rPr>
              <a:t>https://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  <a:hlinkClick r:id="rId11"/>
              </a:rPr>
              <a:t>www.che.de/downloads/HFD_AP_Nr_15_Digitale_Lernszenarien.pdf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 </a:t>
            </a:r>
            <a:endParaRPr lang="de-DE" sz="3200" dirty="0">
              <a:solidFill>
                <a:srgbClr val="2C3E50"/>
              </a:solidFill>
              <a:latin typeface="Helvetica" pitchFamily="34" charset="0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26676351" y="900115"/>
            <a:ext cx="2699054" cy="40952736"/>
          </a:xfrm>
          <a:prstGeom prst="rect">
            <a:avLst/>
          </a:prstGeom>
          <a:solidFill>
            <a:srgbClr val="D7D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6661741" y="900113"/>
            <a:ext cx="2722339" cy="40952738"/>
          </a:xfrm>
          <a:prstGeom prst="rect">
            <a:avLst/>
          </a:prstGeom>
          <a:solidFill>
            <a:schemeClr val="bg1">
              <a:alpha val="7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20878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  <a:p>
            <a:pPr algn="ctr" defTabSz="20878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67" name="Bild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089" y="35175153"/>
            <a:ext cx="340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hteck 24"/>
          <p:cNvSpPr/>
          <p:nvPr/>
        </p:nvSpPr>
        <p:spPr>
          <a:xfrm>
            <a:off x="898919" y="903483"/>
            <a:ext cx="25777432" cy="5016677"/>
          </a:xfrm>
          <a:prstGeom prst="rect">
            <a:avLst/>
          </a:prstGeom>
          <a:solidFill>
            <a:srgbClr val="DE38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3800" dirty="0" smtClean="0">
                <a:latin typeface="Arial Black" panose="020B0A04020102020204" pitchFamily="34" charset="0"/>
              </a:rPr>
              <a:t> </a:t>
            </a:r>
            <a:r>
              <a:rPr lang="de-DE" sz="13800" b="1" dirty="0" err="1" smtClean="0">
                <a:latin typeface="Helvetica" pitchFamily="34" charset="0"/>
              </a:rPr>
              <a:t>eLEARNING</a:t>
            </a:r>
            <a:r>
              <a:rPr lang="de-DE" sz="13800" b="1" dirty="0" smtClean="0">
                <a:latin typeface="Helvetica" pitchFamily="34" charset="0"/>
              </a:rPr>
              <a:t>-SZENARIEN</a:t>
            </a:r>
            <a:r>
              <a:rPr lang="de-DE" sz="13800" b="1" dirty="0" smtClean="0">
                <a:latin typeface="Arial Black" panose="020B0A04020102020204" pitchFamily="34" charset="0"/>
              </a:rPr>
              <a:t/>
            </a:r>
            <a:br>
              <a:rPr lang="de-DE" sz="13800" b="1" dirty="0" smtClean="0">
                <a:latin typeface="Arial Black" panose="020B0A04020102020204" pitchFamily="34" charset="0"/>
              </a:rPr>
            </a:br>
            <a:r>
              <a:rPr lang="de-DE" sz="7200" dirty="0" smtClean="0">
                <a:latin typeface="Helvetica" pitchFamily="34" charset="0"/>
              </a:rPr>
              <a:t>   </a:t>
            </a:r>
            <a:r>
              <a:rPr lang="de-DE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Ausprägungen digitalisierter Hochschullehrangebote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8913066" y="5920160"/>
            <a:ext cx="914400" cy="91440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20878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42" name="Picture 2" descr="cc-b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211954"/>
            <a:ext cx="3292275" cy="11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4503288" y="35126230"/>
            <a:ext cx="21348651" cy="267975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defTabSz="2087831" fontAlgn="auto">
              <a:spcAft>
                <a:spcPts val="0"/>
              </a:spcAft>
            </a:pPr>
            <a:r>
              <a:rPr kumimoji="0" lang="de-DE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Der </a:t>
            </a:r>
            <a:r>
              <a:rPr kumimoji="0" lang="de-DE" sz="36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One</a:t>
            </a:r>
            <a:r>
              <a:rPr kumimoji="0" lang="de-DE" sz="3600" b="0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-Pager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„</a:t>
            </a:r>
            <a:r>
              <a:rPr kumimoji="0" lang="de-DE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eLearning-Szenarien V.2 “</a:t>
            </a:r>
            <a:r>
              <a:rPr kumimoji="0" lang="de-DE" sz="3600" b="0" i="1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von Tobias Schmidt wurde im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Rahmen 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  <a:cs typeface="Times New Roman"/>
              </a:rPr>
              <a:t>des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  <a:hlinkClick r:id="rId5"/>
              </a:rPr>
              <a:t>MERLIN-</a:t>
            </a:r>
            <a:b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  <a:hlinkClick r:id="rId5"/>
              </a:rPr>
            </a:b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  <a:hlinkClick r:id="rId5"/>
              </a:rPr>
              <a:t>Projekts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cs typeface="Times New Roman"/>
              </a:rPr>
              <a:t> (Medical </a:t>
            </a:r>
            <a:r>
              <a:rPr lang="de-DE" sz="3600" dirty="0">
                <a:solidFill>
                  <a:srgbClr val="2C3E50"/>
                </a:solidFill>
                <a:latin typeface="Helvetica" pitchFamily="34" charset="0"/>
                <a:cs typeface="Times New Roman"/>
              </a:rPr>
              <a:t>Education Research – Lehrforschung im Netz BW) </a:t>
            </a: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an der Medizinischen Fakultät </a:t>
            </a:r>
            <a:b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</a:br>
            <a:r>
              <a:rPr lang="de-DE" sz="3600" dirty="0" smtClean="0">
                <a:solidFill>
                  <a:srgbClr val="2C3E50"/>
                </a:solidFill>
                <a:latin typeface="Helvetica" pitchFamily="34" charset="0"/>
                <a:ea typeface="+mj-ea"/>
                <a:cs typeface="Times New Roman"/>
              </a:rPr>
              <a:t>Freiburg erstellt und ist lizenziert unter der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Creative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Commons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Lizenz 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  <a:hlinkClick r:id="rId3"/>
              </a:rPr>
              <a:t>CC-BY 3.0 DE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. Alle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verwen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-</a:t>
            </a:r>
          </a:p>
          <a:p>
            <a:pPr marL="0" marR="0" indent="0" algn="l" defTabSz="208783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deten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2C3E50"/>
                </a:solidFill>
                <a:effectLst/>
                <a:uLnTx/>
                <a:uFillTx/>
                <a:latin typeface="Helvetica" pitchFamily="34" charset="0"/>
                <a:ea typeface="+mj-ea"/>
                <a:cs typeface="Times New Roman"/>
              </a:rPr>
              <a:t> Logos sind urheberrechtlich geschützt und von dieser Lizenz ausgenommen. 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rgbClr val="2C3E50"/>
              </a:solidFill>
              <a:effectLst/>
              <a:uLnTx/>
              <a:uFillTx/>
              <a:latin typeface="Helvetica" pitchFamily="34" charset="0"/>
              <a:ea typeface="+mj-ea"/>
              <a:cs typeface="Times New Roman"/>
            </a:endParaRPr>
          </a:p>
        </p:txBody>
      </p:sp>
      <p:pic>
        <p:nvPicPr>
          <p:cNvPr id="34" name="Picture 49" descr="Merlin_Logo_RGB_smal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3" t="13571" r="12413" b="15953"/>
          <a:stretch/>
        </p:blipFill>
        <p:spPr bwMode="auto">
          <a:xfrm>
            <a:off x="15276685" y="39862234"/>
            <a:ext cx="4232841" cy="195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Logo_Kompetenzzentrum Lehrevalu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0" y="40019168"/>
            <a:ext cx="6417161" cy="165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6" descr="Gefördert vom BMB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97" y="40037634"/>
            <a:ext cx="3388628" cy="17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Logo PT-DLR-deutsch-neu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6"/>
          <a:stretch/>
        </p:blipFill>
        <p:spPr bwMode="auto">
          <a:xfrm>
            <a:off x="11652736" y="40000285"/>
            <a:ext cx="3423818" cy="13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/>
          <p:cNvSpPr/>
          <p:nvPr/>
        </p:nvSpPr>
        <p:spPr>
          <a:xfrm>
            <a:off x="949502" y="8727223"/>
            <a:ext cx="13324007" cy="7295969"/>
          </a:xfrm>
          <a:prstGeom prst="rect">
            <a:avLst/>
          </a:prstGeom>
          <a:solidFill>
            <a:srgbClr val="FF818D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425009" y="9268346"/>
            <a:ext cx="12344807" cy="638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de-DE" sz="4000" dirty="0" smtClean="0">
                <a:solidFill>
                  <a:schemeClr val="bg1"/>
                </a:solidFill>
                <a:latin typeface="Helvetica" pitchFamily="34" charset="0"/>
              </a:rPr>
              <a:t>Das Lehren und Lernen mit digitalen Medien und Lerntechnologien bietet eine Reihe an Möglichkeiten. Dabei werden grundlegend drei eLearning-Szenarien unterschieden, die sich gegenseitig ausschließen: (1) Anreicherung, (2) Blended Learning und (3) Online-Lernen. Darüber hinaus existieren weitere eLearning-Szenarien, die jeweils einen bestimmten Fokus </a:t>
            </a:r>
            <a:r>
              <a:rPr lang="de-DE" sz="4000" dirty="0" err="1" smtClean="0">
                <a:solidFill>
                  <a:schemeClr val="bg1"/>
                </a:solidFill>
                <a:latin typeface="Helvetica" pitchFamily="34" charset="0"/>
              </a:rPr>
              <a:t>ver</a:t>
            </a:r>
            <a:r>
              <a:rPr lang="de-DE" sz="4000" dirty="0" smtClean="0">
                <a:solidFill>
                  <a:schemeClr val="bg1"/>
                </a:solidFill>
                <a:latin typeface="Helvetica" pitchFamily="34" charset="0"/>
              </a:rPr>
              <a:t>-folgen. Diese eLearning-Szenarien können mit allen grundlegenden eLearning-Szenarien aber auch unter-einander problemlos kombiniert </a:t>
            </a:r>
            <a:r>
              <a:rPr lang="de-DE" sz="4000" dirty="0">
                <a:solidFill>
                  <a:schemeClr val="bg1"/>
                </a:solidFill>
                <a:latin typeface="Helvetica" pitchFamily="34" charset="0"/>
              </a:rPr>
              <a:t>werden. </a:t>
            </a:r>
          </a:p>
        </p:txBody>
      </p:sp>
      <p:pic>
        <p:nvPicPr>
          <p:cNvPr id="23" name="Picture 3" descr="\\ad\home\schmidto\Windows\Desktop\users-group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748" y="17548542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\\ad\home\schmidto\Windows\Desktop\chat-speech-bubbles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02" y="17548542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3155852" y="18100696"/>
            <a:ext cx="10963771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5000" b="1" dirty="0" smtClean="0">
                <a:solidFill>
                  <a:srgbClr val="5781BD"/>
                </a:solidFill>
                <a:latin typeface="Helvetica" pitchFamily="34" charset="0"/>
              </a:rPr>
              <a:t>INTERAKTION &amp; KOLLABORATION</a:t>
            </a:r>
            <a:endParaRPr lang="de-DE" sz="5000" b="1" dirty="0">
              <a:solidFill>
                <a:srgbClr val="5781BD"/>
              </a:solidFill>
              <a:latin typeface="Helvetica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-11727787" y="11968247"/>
            <a:ext cx="3428502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-11730469" y="10059338"/>
            <a:ext cx="3431183" cy="18852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-15156288" y="13769033"/>
            <a:ext cx="3428501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>
              <a:latin typeface="Helvetica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15158969" y="11944570"/>
            <a:ext cx="3428501" cy="1871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-14385674" y="17650502"/>
            <a:ext cx="3431681" cy="1872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5" descr="\\ad\home\schmidto\Windows\Desktop\opened-door-apertur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04984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feld 32"/>
          <p:cNvSpPr txBox="1"/>
          <p:nvPr/>
        </p:nvSpPr>
        <p:spPr>
          <a:xfrm>
            <a:off x="3155853" y="25595900"/>
            <a:ext cx="8699818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100" b="1">
                <a:latin typeface="Arial Black" panose="020B0A04020102020204" pitchFamily="34" charset="0"/>
              </a:defRPr>
            </a:lvl1pPr>
          </a:lstStyle>
          <a:p>
            <a:r>
              <a:rPr lang="de-DE" sz="5000" dirty="0">
                <a:solidFill>
                  <a:srgbClr val="5781BD"/>
                </a:solidFill>
                <a:latin typeface="Helvetica" pitchFamily="34" charset="0"/>
              </a:rPr>
              <a:t>OFFENE</a:t>
            </a:r>
            <a:r>
              <a:rPr lang="de-DE" sz="5000" dirty="0" smtClean="0">
                <a:solidFill>
                  <a:srgbClr val="2A6EBB"/>
                </a:solidFill>
                <a:latin typeface="Helvetica" pitchFamily="34" charset="0"/>
              </a:rPr>
              <a:t> </a:t>
            </a:r>
            <a:r>
              <a:rPr lang="de-DE" sz="5000" dirty="0">
                <a:solidFill>
                  <a:srgbClr val="5781BD"/>
                </a:solidFill>
                <a:latin typeface="Helvetica" pitchFamily="34" charset="0"/>
              </a:rPr>
              <a:t>BILDUNGSPRAXIS</a:t>
            </a:r>
          </a:p>
        </p:txBody>
      </p:sp>
      <p:pic>
        <p:nvPicPr>
          <p:cNvPr id="35" name="Picture 6" descr="\\ad\home\schmidto\Windows\Desktop\pacma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574" y="8656665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17035162" y="9191339"/>
            <a:ext cx="6785960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100" b="1">
                <a:latin typeface="Arial Black" panose="020B0A04020102020204" pitchFamily="34" charset="0"/>
              </a:defRPr>
            </a:lvl1pPr>
          </a:lstStyle>
          <a:p>
            <a:r>
              <a:rPr lang="de-DE" sz="5000" dirty="0">
                <a:solidFill>
                  <a:srgbClr val="5781BD"/>
                </a:solidFill>
                <a:latin typeface="Helvetica" pitchFamily="34" charset="0"/>
              </a:rPr>
              <a:t>SPIEL &amp; SIMULATION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17059020" y="18017655"/>
            <a:ext cx="6848350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100" b="1">
                <a:latin typeface="Arial Black" panose="020B0A04020102020204" pitchFamily="34" charset="0"/>
              </a:defRPr>
            </a:lvl1pPr>
          </a:lstStyle>
          <a:p>
            <a:r>
              <a:rPr lang="de-DE" sz="5000" dirty="0">
                <a:solidFill>
                  <a:srgbClr val="5781BD"/>
                </a:solidFill>
                <a:latin typeface="Helvetica" pitchFamily="34" charset="0"/>
              </a:rPr>
              <a:t>PERSONALISIERUNG</a:t>
            </a:r>
          </a:p>
        </p:txBody>
      </p:sp>
      <p:pic>
        <p:nvPicPr>
          <p:cNvPr id="38" name="Picture 7" descr="\\ad\home\schmidto\Windows\Desktop\working-with-compute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016" y="25049843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feld 38"/>
          <p:cNvSpPr txBox="1"/>
          <p:nvPr/>
        </p:nvSpPr>
        <p:spPr>
          <a:xfrm>
            <a:off x="17035162" y="25518956"/>
            <a:ext cx="5634876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>
              <a:defRPr sz="1100" b="1">
                <a:latin typeface="Arial Black" panose="020B0A04020102020204" pitchFamily="34" charset="0"/>
              </a:defRPr>
            </a:lvl1pPr>
          </a:lstStyle>
          <a:p>
            <a:r>
              <a:rPr lang="de-DE" sz="5000" dirty="0">
                <a:solidFill>
                  <a:srgbClr val="5781BD"/>
                </a:solidFill>
                <a:latin typeface="Helvetica" pitchFamily="34" charset="0"/>
              </a:rPr>
              <a:t>SELBSTSTUDIUM</a:t>
            </a:r>
          </a:p>
        </p:txBody>
      </p:sp>
      <p:sp>
        <p:nvSpPr>
          <p:cNvPr id="40" name="Rechteck 39"/>
          <p:cNvSpPr/>
          <p:nvPr/>
        </p:nvSpPr>
        <p:spPr>
          <a:xfrm>
            <a:off x="3155853" y="19348542"/>
            <a:ext cx="10613964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Kollaborative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und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problemorientierte Lern-szenarien erfordern die Gestaltung, Initiierung und Steuerung von Interaktion,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Kommunika-tion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 oder Peer-Lernen. Werkzeuge die hierfür genutzt werden sind z.B.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Shared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Workspace,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Wikis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, Blogs,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Peer-Feed-back, Diskussions-Foren,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Social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Media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oder auch Smartphones beim Bring-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Your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-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Own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-Device Ansatz usw.. </a:t>
            </a:r>
            <a:endParaRPr lang="de-DE" sz="4000" dirty="0">
              <a:solidFill>
                <a:srgbClr val="2A6EBB"/>
              </a:solidFill>
              <a:latin typeface="Helvetica" pitchFamily="34" charset="0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155852" y="26891321"/>
            <a:ext cx="10208793" cy="62478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In offenen Lernszenarien steht der Zugriff auf Lernangebote, freie, digitale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Lernres-sourcen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, und deren (Weiter-)Nutzung im Vordergrund. Ein prominentes Beispiel sind  sog. Massive Open Online Courses (MOOC). Eine offene Bildungspraxis schafft Transparenz, bietet Raum für Qualitäts-entwicklung und -sicherung und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ermög-icht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 eine flexiblere Gestaltung von Lehr-Lern-arrangements.</a:t>
            </a:r>
          </a:p>
        </p:txBody>
      </p:sp>
      <p:sp>
        <p:nvSpPr>
          <p:cNvPr id="47" name="Rechteck 46"/>
          <p:cNvSpPr/>
          <p:nvPr/>
        </p:nvSpPr>
        <p:spPr>
          <a:xfrm>
            <a:off x="17059020" y="10511380"/>
            <a:ext cx="9314689" cy="62478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Das Spektrum an spielbasierten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Lern-varianten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(z.B. gestenbasierte Spiele,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Abenteuer-/Rollenspiel, Quiz usw.) so-wie Simulationen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(z.B.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Planspiele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,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Virtu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-al Reality,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Augmented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 Reality,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virtuelle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Patienten usw.) ist breit gefächert. Im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Gamification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-Ansatz werden typische Spielelemente (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z.B.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Badges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,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Highscore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) für Motivationszwecke in Lernkontexten genutzt.  </a:t>
            </a:r>
            <a:endParaRPr lang="de-DE" sz="4000" dirty="0">
              <a:solidFill>
                <a:srgbClr val="5781BD"/>
              </a:solidFill>
              <a:latin typeface="Helvetica" pitchFamily="34" charset="0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17035162" y="19348542"/>
            <a:ext cx="9338547" cy="50167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Anstelle von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One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-Size-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Fits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-All,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liegt der Fokus auf der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Anpassung an individuelle Lernbedürfnisse. Dies kann bspw. durch eine Ermittlung von Vorkenntnissen und Vorerfahrungen durch Tests/Kontrollen sowie der bedarfsorientierten Auswahl und Empfehlung weiterer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Lernressour-cen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 erfolgen.  </a:t>
            </a:r>
            <a:endParaRPr lang="de-DE" sz="4000" dirty="0">
              <a:solidFill>
                <a:srgbClr val="2A6EBB"/>
              </a:solidFill>
              <a:latin typeface="Helvetica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7059020" y="26886925"/>
            <a:ext cx="9242784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Selbstgesteuerte Lernprozesse werden durch digitale Elemente,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z.B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. Online-Lernen, Mobile Learning, </a:t>
            </a:r>
            <a:r>
              <a:rPr lang="de-DE" sz="4000" dirty="0" err="1" smtClean="0">
                <a:solidFill>
                  <a:srgbClr val="2A6EBB"/>
                </a:solidFill>
                <a:latin typeface="Helvetica" pitchFamily="34" charset="0"/>
              </a:rPr>
              <a:t>Self-Assess-ments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,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Gamification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, informelle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Lernan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-gebote, Lernempfehlungen, digitale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Lernmaterialien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, OER, </a:t>
            </a:r>
            <a:r>
              <a:rPr lang="de-DE" sz="4000" dirty="0" err="1">
                <a:solidFill>
                  <a:srgbClr val="2A6EBB"/>
                </a:solidFill>
                <a:latin typeface="Helvetica" pitchFamily="34" charset="0"/>
              </a:rPr>
              <a:t>ePortfolios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 und 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Möglichkeiten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der Dokumentation von Lernleistungen und Ergebnissen usw</a:t>
            </a:r>
            <a:r>
              <a:rPr lang="de-DE" sz="4000" dirty="0" smtClean="0">
                <a:solidFill>
                  <a:srgbClr val="2A6EBB"/>
                </a:solidFill>
                <a:latin typeface="Helvetica" pitchFamily="34" charset="0"/>
              </a:rPr>
              <a:t>., angeregt </a:t>
            </a:r>
            <a:r>
              <a:rPr lang="de-DE" sz="4000" dirty="0">
                <a:solidFill>
                  <a:srgbClr val="2A6EBB"/>
                </a:solidFill>
                <a:latin typeface="Helvetica" pitchFamily="34" charset="0"/>
              </a:rPr>
              <a:t>und unterstützt.</a:t>
            </a:r>
          </a:p>
        </p:txBody>
      </p:sp>
      <p:sp>
        <p:nvSpPr>
          <p:cNvPr id="53" name="Rechteck 52"/>
          <p:cNvSpPr/>
          <p:nvPr/>
        </p:nvSpPr>
        <p:spPr>
          <a:xfrm>
            <a:off x="26676351" y="900115"/>
            <a:ext cx="2699054" cy="40952736"/>
          </a:xfrm>
          <a:prstGeom prst="rect">
            <a:avLst/>
          </a:prstGeom>
          <a:solidFill>
            <a:srgbClr val="D7DA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26661741" y="900113"/>
            <a:ext cx="2722339" cy="40952738"/>
          </a:xfrm>
          <a:prstGeom prst="rect">
            <a:avLst/>
          </a:prstGeom>
          <a:solidFill>
            <a:schemeClr val="bg1">
              <a:alpha val="70000"/>
            </a:schemeClr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20878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Arial"/>
            </a:endParaRPr>
          </a:p>
          <a:p>
            <a:pPr algn="ctr" defTabSz="208783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56" name="Bild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089" y="35175153"/>
            <a:ext cx="340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hteck 49"/>
          <p:cNvSpPr/>
          <p:nvPr/>
        </p:nvSpPr>
        <p:spPr>
          <a:xfrm>
            <a:off x="898919" y="6057320"/>
            <a:ext cx="25327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3200" dirty="0" smtClean="0">
                <a:solidFill>
                  <a:srgbClr val="2C3E50"/>
                </a:solidFill>
                <a:latin typeface="Helvetica" pitchFamily="34" charset="0"/>
              </a:rPr>
              <a:t>Quelle: </a:t>
            </a:r>
            <a:r>
              <a:rPr lang="de-DE" sz="3200" dirty="0" err="1" smtClean="0">
                <a:solidFill>
                  <a:srgbClr val="2C3E50"/>
                </a:solidFill>
                <a:latin typeface="Helvetica" pitchFamily="34" charset="0"/>
              </a:rPr>
              <a:t>Wannemacher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 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K. 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et al. (2016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). Digitale Lernszenarien im Hochschulbereich. </a:t>
            </a:r>
            <a:r>
              <a:rPr lang="de-DE" sz="3200" dirty="0" err="1" smtClean="0">
                <a:solidFill>
                  <a:srgbClr val="2C3E50"/>
                </a:solidFill>
                <a:latin typeface="Helvetica" pitchFamily="34" charset="0"/>
              </a:rPr>
              <a:t>Hg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. v. Hochschulforum Digitalisierung. Bonn (Arbeitspapier, Nr. 15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). abrufbar 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</a:rPr>
              <a:t>unter </a:t>
            </a:r>
            <a:r>
              <a:rPr lang="de-DE" sz="3200" dirty="0">
                <a:solidFill>
                  <a:srgbClr val="2C3E50"/>
                </a:solidFill>
                <a:latin typeface="Helvetica" pitchFamily="34" charset="0"/>
                <a:hlinkClick r:id="rId16"/>
              </a:rPr>
              <a:t>https://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  <a:hlinkClick r:id="rId16"/>
              </a:rPr>
              <a:t>www.che.de/downloads/HFD_AP_Nr_15_Digitale_Lernszenarien.pdf</a:t>
            </a:r>
            <a:r>
              <a:rPr lang="de-DE" sz="3200" dirty="0" smtClean="0">
                <a:solidFill>
                  <a:srgbClr val="2C3E50"/>
                </a:solidFill>
                <a:latin typeface="Helvetica" pitchFamily="34" charset="0"/>
              </a:rPr>
              <a:t> </a:t>
            </a:r>
            <a:endParaRPr lang="de-DE" sz="3200" dirty="0">
              <a:solidFill>
                <a:srgbClr val="2C3E50"/>
              </a:solidFill>
              <a:latin typeface="Helvetica" pitchFamily="34" charset="0"/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898919" y="903483"/>
            <a:ext cx="25777432" cy="5016677"/>
          </a:xfrm>
          <a:prstGeom prst="rect">
            <a:avLst/>
          </a:prstGeom>
          <a:solidFill>
            <a:srgbClr val="DE38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3800" dirty="0" smtClean="0">
                <a:latin typeface="Arial Black" panose="020B0A04020102020204" pitchFamily="34" charset="0"/>
              </a:rPr>
              <a:t> </a:t>
            </a:r>
            <a:r>
              <a:rPr lang="de-DE" sz="13800" b="1" dirty="0" err="1" smtClean="0">
                <a:latin typeface="Helvetica" pitchFamily="34" charset="0"/>
              </a:rPr>
              <a:t>eLEARNING</a:t>
            </a:r>
            <a:r>
              <a:rPr lang="de-DE" sz="13800" b="1" dirty="0" smtClean="0">
                <a:latin typeface="Helvetica" pitchFamily="34" charset="0"/>
              </a:rPr>
              <a:t>-SZENARIEN</a:t>
            </a:r>
            <a:r>
              <a:rPr lang="de-DE" sz="13800" dirty="0" smtClean="0">
                <a:latin typeface="Arial Black" panose="020B0A04020102020204" pitchFamily="34" charset="0"/>
              </a:rPr>
              <a:t/>
            </a:r>
            <a:br>
              <a:rPr lang="de-DE" sz="13800" dirty="0" smtClean="0">
                <a:latin typeface="Arial Black" panose="020B0A04020102020204" pitchFamily="34" charset="0"/>
              </a:rPr>
            </a:br>
            <a:r>
              <a:rPr lang="de-DE" sz="7200" dirty="0" smtClean="0">
                <a:latin typeface="Helvetica" pitchFamily="34" charset="0"/>
              </a:rPr>
              <a:t>   </a:t>
            </a:r>
            <a:r>
              <a:rPr lang="de-DE" sz="7000" dirty="0" smtClean="0">
                <a:latin typeface="Arial" panose="020B0604020202020204" pitchFamily="34" charset="0"/>
                <a:cs typeface="Arial" panose="020B0604020202020204" pitchFamily="34" charset="0"/>
              </a:rPr>
              <a:t>Ausprägungen digitalisierter Hochschullehrangebote</a:t>
            </a:r>
          </a:p>
        </p:txBody>
      </p:sp>
    </p:spTree>
    <p:extLst>
      <p:ext uri="{BB962C8B-B14F-4D97-AF65-F5344CB8AC3E}">
        <p14:creationId xmlns:p14="http://schemas.microsoft.com/office/powerpoint/2010/main" val="19491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Poster_E2_Office_A0_RGB_Office2002">
  <a:themeElements>
    <a:clrScheme name="Benutzerdefiniert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3C1E6"/>
      </a:hlink>
      <a:folHlink>
        <a:srgbClr val="C6D9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marL="0" marR="0" indent="0" algn="l" defTabSz="2087831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20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/>
            <a:ea typeface="+mj-ea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Uni_Poster_E2_Office_A0_RGB_Office2002</Template>
  <TotalTime>0</TotalTime>
  <Words>591</Words>
  <Application>Microsoft Office PowerPoint</Application>
  <PresentationFormat>Benutzerdefiniert</PresentationFormat>
  <Paragraphs>26</Paragraphs>
  <Slides>2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Uni_Poster_E2_Office_A0_RGB_Office2002</vt:lpstr>
      <vt:lpstr>PowerPoint-Präsentation</vt:lpstr>
      <vt:lpstr>PowerPoint-Präsentation</vt:lpstr>
    </vt:vector>
  </TitlesOfParts>
  <Company>Uniklinikum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eLearning-Szenarien</dc:title>
  <dc:subject>eLearning Szenarien</dc:subject>
  <dc:creator>Tobias Schmidt</dc:creator>
  <cp:keywords>Blended Learning; Online-Lernen; Anreicherung; Interaktion; Kollaboration; Spiel; Simulation; Offene Bildungspraxis; Personalisierung; Selbststudium</cp:keywords>
  <dc:description>Der One-Pager „eLearning-Szenarien V.2“ von Tobias Schmidt wurde im Rahmen des MERLIN-Projekts (Medical Education Research – Lehrforschung im Netz BW) an der Medizinischen Fakultät Freiburg erstellt und ist lizenziert unter der Creative Commons Lizenz CC-BY 3.0 DE. Alle verwendeten Logos sind urheberrechtlich geschützt und von dieser Lizenz ausgenommen.</dc:description>
  <cp:lastModifiedBy>Tobias Schmidt</cp:lastModifiedBy>
  <cp:revision>244</cp:revision>
  <cp:lastPrinted>2009-07-17T10:14:46Z</cp:lastPrinted>
  <dcterms:created xsi:type="dcterms:W3CDTF">2017-12-06T07:42:36Z</dcterms:created>
  <dcterms:modified xsi:type="dcterms:W3CDTF">2018-04-19T07:21:16Z</dcterms:modified>
  <cp:category>Hochschule;Digitale Lehre;Medizin;MERLIN</cp:category>
  <cp:contentStatus>veröffentlicht am 11.04.2018</cp:contentStatus>
</cp:coreProperties>
</file>