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9144000" cy="5143500" type="screen16x9"/>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solde Schell" initials="IS" lastIdx="2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031" autoAdjust="0"/>
    <p:restoredTop sz="94660"/>
  </p:normalViewPr>
  <p:slideViewPr>
    <p:cSldViewPr>
      <p:cViewPr>
        <p:scale>
          <a:sx n="125" d="100"/>
          <a:sy n="125" d="100"/>
        </p:scale>
        <p:origin x="-2058" y="-996"/>
      </p:cViewPr>
      <p:guideLst>
        <p:guide orient="horz" pos="1620"/>
        <p:guide pos="2880"/>
      </p:guideLst>
    </p:cSldViewPr>
  </p:slideViewPr>
  <p:notesTextViewPr>
    <p:cViewPr>
      <p:scale>
        <a:sx n="33" d="100"/>
        <a:sy n="33"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EFBD7392-D11A-400D-B7DB-54EB8C378CE1}" type="datetimeFigureOut">
              <a:rPr lang="de-DE" smtClean="0"/>
              <a:t>02.10.2018</a:t>
            </a:fld>
            <a:endParaRPr lang="de-DE"/>
          </a:p>
        </p:txBody>
      </p:sp>
      <p:sp>
        <p:nvSpPr>
          <p:cNvPr id="4" name="Fußzeilenplatzhalter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B615C201-7E5C-4DFC-B769-3FFF8A8D2463}" type="slidenum">
              <a:rPr lang="de-DE" smtClean="0"/>
              <a:t>‹Nr.›</a:t>
            </a:fld>
            <a:endParaRPr lang="de-DE"/>
          </a:p>
        </p:txBody>
      </p:sp>
    </p:spTree>
    <p:extLst>
      <p:ext uri="{BB962C8B-B14F-4D97-AF65-F5344CB8AC3E}">
        <p14:creationId xmlns:p14="http://schemas.microsoft.com/office/powerpoint/2010/main" val="80769814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de-DE"/>
          </a:p>
        </p:txBody>
      </p:sp>
      <p:sp>
        <p:nvSpPr>
          <p:cNvPr id="3" name="Datumsplatzhalt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A023F8C6-8D77-4D29-A1B8-9ABEC846F84A}" type="datetimeFigureOut">
              <a:rPr lang="de-DE" smtClean="0"/>
              <a:t>02.10.2018</a:t>
            </a:fld>
            <a:endParaRPr lang="de-DE"/>
          </a:p>
        </p:txBody>
      </p:sp>
      <p:sp>
        <p:nvSpPr>
          <p:cNvPr id="4" name="Folienbildplatzhalter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9048" tIns="49524" rIns="99048" bIns="49524" rtlCol="0" anchor="ctr"/>
          <a:lstStyle/>
          <a:p>
            <a:endParaRPr lang="de-DE"/>
          </a:p>
        </p:txBody>
      </p:sp>
      <p:sp>
        <p:nvSpPr>
          <p:cNvPr id="5" name="Notizenplatzhalt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de-DE"/>
          </a:p>
        </p:txBody>
      </p:sp>
      <p:sp>
        <p:nvSpPr>
          <p:cNvPr id="7" name="Foliennummernplatzhalt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428EEC47-0F66-4999-BC90-8B0F075D84E1}" type="slidenum">
              <a:rPr lang="de-DE" smtClean="0"/>
              <a:t>‹Nr.›</a:t>
            </a:fld>
            <a:endParaRPr lang="de-DE"/>
          </a:p>
        </p:txBody>
      </p:sp>
    </p:spTree>
    <p:extLst>
      <p:ext uri="{BB962C8B-B14F-4D97-AF65-F5344CB8AC3E}">
        <p14:creationId xmlns:p14="http://schemas.microsoft.com/office/powerpoint/2010/main" val="320216819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4193302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97819"/>
            <a:ext cx="7772400" cy="1102519"/>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4857221C-B82A-414D-906E-12967CD211D0}" type="datetimeFigureOut">
              <a:rPr lang="de-DE" smtClean="0"/>
              <a:t>02.10.2018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62E636A-B0BE-484F-903B-D1A9A05CBC68}" type="slidenum">
              <a:rPr lang="de-DE" smtClean="0"/>
              <a:t>‹Nr.›</a:t>
            </a:fld>
            <a:endParaRPr lang="de-DE"/>
          </a:p>
        </p:txBody>
      </p:sp>
    </p:spTree>
    <p:extLst>
      <p:ext uri="{BB962C8B-B14F-4D97-AF65-F5344CB8AC3E}">
        <p14:creationId xmlns:p14="http://schemas.microsoft.com/office/powerpoint/2010/main" val="3738623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857221C-B82A-414D-906E-12967CD211D0}" type="datetimeFigureOut">
              <a:rPr lang="de-DE" smtClean="0"/>
              <a:t>02.10.2018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62E636A-B0BE-484F-903B-D1A9A05CBC68}" type="slidenum">
              <a:rPr lang="de-DE" smtClean="0"/>
              <a:t>‹Nr.›</a:t>
            </a:fld>
            <a:endParaRPr lang="de-DE"/>
          </a:p>
        </p:txBody>
      </p:sp>
    </p:spTree>
    <p:extLst>
      <p:ext uri="{BB962C8B-B14F-4D97-AF65-F5344CB8AC3E}">
        <p14:creationId xmlns:p14="http://schemas.microsoft.com/office/powerpoint/2010/main" val="3718114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54781"/>
            <a:ext cx="2057400" cy="329088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154781"/>
            <a:ext cx="6019800" cy="329088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857221C-B82A-414D-906E-12967CD211D0}" type="datetimeFigureOut">
              <a:rPr lang="de-DE" smtClean="0"/>
              <a:t>02.10.2018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62E636A-B0BE-484F-903B-D1A9A05CBC68}" type="slidenum">
              <a:rPr lang="de-DE" smtClean="0"/>
              <a:t>‹Nr.›</a:t>
            </a:fld>
            <a:endParaRPr lang="de-DE"/>
          </a:p>
        </p:txBody>
      </p:sp>
    </p:spTree>
    <p:extLst>
      <p:ext uri="{BB962C8B-B14F-4D97-AF65-F5344CB8AC3E}">
        <p14:creationId xmlns:p14="http://schemas.microsoft.com/office/powerpoint/2010/main" val="3241654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857221C-B82A-414D-906E-12967CD211D0}" type="datetimeFigureOut">
              <a:rPr lang="de-DE" smtClean="0"/>
              <a:t>02.10.2018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62E636A-B0BE-484F-903B-D1A9A05CBC68}" type="slidenum">
              <a:rPr lang="de-DE" smtClean="0"/>
              <a:t>‹Nr.›</a:t>
            </a:fld>
            <a:endParaRPr lang="de-DE"/>
          </a:p>
        </p:txBody>
      </p:sp>
    </p:spTree>
    <p:extLst>
      <p:ext uri="{BB962C8B-B14F-4D97-AF65-F5344CB8AC3E}">
        <p14:creationId xmlns:p14="http://schemas.microsoft.com/office/powerpoint/2010/main" val="375571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3305176"/>
            <a:ext cx="7772400" cy="1021556"/>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4857221C-B82A-414D-906E-12967CD211D0}" type="datetimeFigureOut">
              <a:rPr lang="de-DE" smtClean="0"/>
              <a:t>02.10.2018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62E636A-B0BE-484F-903B-D1A9A05CBC68}" type="slidenum">
              <a:rPr lang="de-DE" smtClean="0"/>
              <a:t>‹Nr.›</a:t>
            </a:fld>
            <a:endParaRPr lang="de-DE"/>
          </a:p>
        </p:txBody>
      </p:sp>
    </p:spTree>
    <p:extLst>
      <p:ext uri="{BB962C8B-B14F-4D97-AF65-F5344CB8AC3E}">
        <p14:creationId xmlns:p14="http://schemas.microsoft.com/office/powerpoint/2010/main" val="2837234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4857221C-B82A-414D-906E-12967CD211D0}" type="datetimeFigureOut">
              <a:rPr lang="de-DE" smtClean="0"/>
              <a:t>02.10.2018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62E636A-B0BE-484F-903B-D1A9A05CBC68}" type="slidenum">
              <a:rPr lang="de-DE" smtClean="0"/>
              <a:t>‹Nr.›</a:t>
            </a:fld>
            <a:endParaRPr lang="de-DE"/>
          </a:p>
        </p:txBody>
      </p:sp>
    </p:spTree>
    <p:extLst>
      <p:ext uri="{BB962C8B-B14F-4D97-AF65-F5344CB8AC3E}">
        <p14:creationId xmlns:p14="http://schemas.microsoft.com/office/powerpoint/2010/main" val="1395227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8229600" cy="85725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4857221C-B82A-414D-906E-12967CD211D0}" type="datetimeFigureOut">
              <a:rPr lang="de-DE" smtClean="0"/>
              <a:t>02.10.2018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62E636A-B0BE-484F-903B-D1A9A05CBC68}" type="slidenum">
              <a:rPr lang="de-DE" smtClean="0"/>
              <a:t>‹Nr.›</a:t>
            </a:fld>
            <a:endParaRPr lang="de-DE"/>
          </a:p>
        </p:txBody>
      </p:sp>
    </p:spTree>
    <p:extLst>
      <p:ext uri="{BB962C8B-B14F-4D97-AF65-F5344CB8AC3E}">
        <p14:creationId xmlns:p14="http://schemas.microsoft.com/office/powerpoint/2010/main" val="2181709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4857221C-B82A-414D-906E-12967CD211D0}" type="datetimeFigureOut">
              <a:rPr lang="de-DE" smtClean="0"/>
              <a:t>02.10.2018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62E636A-B0BE-484F-903B-D1A9A05CBC68}" type="slidenum">
              <a:rPr lang="de-DE" smtClean="0"/>
              <a:t>‹Nr.›</a:t>
            </a:fld>
            <a:endParaRPr lang="de-DE"/>
          </a:p>
        </p:txBody>
      </p:sp>
    </p:spTree>
    <p:extLst>
      <p:ext uri="{BB962C8B-B14F-4D97-AF65-F5344CB8AC3E}">
        <p14:creationId xmlns:p14="http://schemas.microsoft.com/office/powerpoint/2010/main" val="321382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857221C-B82A-414D-906E-12967CD211D0}" type="datetimeFigureOut">
              <a:rPr lang="de-DE" smtClean="0"/>
              <a:t>02.10.2018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62E636A-B0BE-484F-903B-D1A9A05CBC68}" type="slidenum">
              <a:rPr lang="de-DE" smtClean="0"/>
              <a:t>‹Nr.›</a:t>
            </a:fld>
            <a:endParaRPr lang="de-DE"/>
          </a:p>
        </p:txBody>
      </p:sp>
    </p:spTree>
    <p:extLst>
      <p:ext uri="{BB962C8B-B14F-4D97-AF65-F5344CB8AC3E}">
        <p14:creationId xmlns:p14="http://schemas.microsoft.com/office/powerpoint/2010/main" val="2263752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04787"/>
            <a:ext cx="3008313" cy="871538"/>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857221C-B82A-414D-906E-12967CD211D0}" type="datetimeFigureOut">
              <a:rPr lang="de-DE" smtClean="0"/>
              <a:t>02.10.2018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62E636A-B0BE-484F-903B-D1A9A05CBC68}" type="slidenum">
              <a:rPr lang="de-DE" smtClean="0"/>
              <a:t>‹Nr.›</a:t>
            </a:fld>
            <a:endParaRPr lang="de-DE"/>
          </a:p>
        </p:txBody>
      </p:sp>
    </p:spTree>
    <p:extLst>
      <p:ext uri="{BB962C8B-B14F-4D97-AF65-F5344CB8AC3E}">
        <p14:creationId xmlns:p14="http://schemas.microsoft.com/office/powerpoint/2010/main" val="3049643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3600450"/>
            <a:ext cx="5486400" cy="425054"/>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857221C-B82A-414D-906E-12967CD211D0}" type="datetimeFigureOut">
              <a:rPr lang="de-DE" smtClean="0"/>
              <a:t>02.10.2018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62E636A-B0BE-484F-903B-D1A9A05CBC68}" type="slidenum">
              <a:rPr lang="de-DE" smtClean="0"/>
              <a:t>‹Nr.›</a:t>
            </a:fld>
            <a:endParaRPr lang="de-DE"/>
          </a:p>
        </p:txBody>
      </p:sp>
    </p:spTree>
    <p:extLst>
      <p:ext uri="{BB962C8B-B14F-4D97-AF65-F5344CB8AC3E}">
        <p14:creationId xmlns:p14="http://schemas.microsoft.com/office/powerpoint/2010/main" val="424196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857221C-B82A-414D-906E-12967CD211D0}" type="datetimeFigureOut">
              <a:rPr lang="de-DE" smtClean="0"/>
              <a:t>02.10.2018</a:t>
            </a:fld>
            <a:endParaRPr lang="de-DE"/>
          </a:p>
        </p:txBody>
      </p:sp>
      <p:sp>
        <p:nvSpPr>
          <p:cNvPr id="5" name="Fußzeilenplatzhalt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62E636A-B0BE-484F-903B-D1A9A05CBC68}" type="slidenum">
              <a:rPr lang="de-DE" smtClean="0"/>
              <a:t>‹Nr.›</a:t>
            </a:fld>
            <a:endParaRPr lang="de-DE"/>
          </a:p>
        </p:txBody>
      </p:sp>
    </p:spTree>
    <p:extLst>
      <p:ext uri="{BB962C8B-B14F-4D97-AF65-F5344CB8AC3E}">
        <p14:creationId xmlns:p14="http://schemas.microsoft.com/office/powerpoint/2010/main" val="4231102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merlin-bw.de/home.html" TargetMode="External"/><Relationship Id="rId13" Type="http://schemas.openxmlformats.org/officeDocument/2006/relationships/hyperlink" Target="http://delivery.acm.org/10.1145/2500000/2493408/p137-kothiyal.pdf?ip=193.196.237.21&amp;id=2493408&amp;acc=ACTIVE%20SERVICE&amp;key=2BA2C432AB83DA15.4191B95BD496D1F1.4D4702B0C3E38B35.4D4702B0C3E38B35&amp;__acm__=1537261812_812daf79236983e1dc416401bb106154" TargetMode="External"/><Relationship Id="rId18" Type="http://schemas.openxmlformats.org/officeDocument/2006/relationships/hyperlink" Target="https://dbs-lin.ruhr-uni-bochum.de/lehreladen/" TargetMode="External"/><Relationship Id="rId3" Type="http://schemas.openxmlformats.org/officeDocument/2006/relationships/image" Target="../media/image1.png"/><Relationship Id="rId21" Type="http://schemas.openxmlformats.org/officeDocument/2006/relationships/hyperlink" Target="https://blog.e-learning.tu-darmstadt.de/2017/02/16/peer-instruction-lernen-durch-diskutieren/" TargetMode="External"/><Relationship Id="rId7" Type="http://schemas.openxmlformats.org/officeDocument/2006/relationships/image" Target="../media/image4.png"/><Relationship Id="rId12" Type="http://schemas.openxmlformats.org/officeDocument/2006/relationships/hyperlink" Target="http://www.medstudek.uni-freiburg.de/studienganguebergreifende-bereiche/elearning-1/content/ars-reader-pdf" TargetMode="External"/><Relationship Id="rId17" Type="http://schemas.openxmlformats.org/officeDocument/2006/relationships/hyperlink" Target="https://www.uni-due.de/imperia/md/images/zfh/mentoring-tutorien/pro-kontra-argumentation.pdf" TargetMode="External"/><Relationship Id="rId2" Type="http://schemas.openxmlformats.org/officeDocument/2006/relationships/notesSlide" Target="../notesSlides/notesSlide1.xml"/><Relationship Id="rId16" Type="http://schemas.openxmlformats.org/officeDocument/2006/relationships/hyperlink" Target="https://depositonce.tu-berlin.de/bitstream/11303/5219/3/ideen_hochschullehre.pdf" TargetMode="External"/><Relationship Id="rId20" Type="http://schemas.openxmlformats.org/officeDocument/2006/relationships/hyperlink" Target="http://www.hanke-teachertraining.de/" TargetMode="External"/><Relationship Id="rId1" Type="http://schemas.openxmlformats.org/officeDocument/2006/relationships/slideLayout" Target="../slideLayouts/slideLayout1.xml"/><Relationship Id="rId6" Type="http://schemas.openxmlformats.org/officeDocument/2006/relationships/hyperlink" Target="https://creativecommons.org/licenses/by/3.0/de/" TargetMode="External"/><Relationship Id="rId11" Type="http://schemas.openxmlformats.org/officeDocument/2006/relationships/hyperlink" Target="https://arsnova.eu/mobile/" TargetMode="External"/><Relationship Id="rId5" Type="http://schemas.openxmlformats.org/officeDocument/2006/relationships/image" Target="../media/image3.tiff"/><Relationship Id="rId15" Type="http://schemas.openxmlformats.org/officeDocument/2006/relationships/hyperlink" Target="https://www.youtube.com/watch?v=5y0CZ-C5srk" TargetMode="External"/><Relationship Id="rId10" Type="http://schemas.openxmlformats.org/officeDocument/2006/relationships/hyperlink" Target="https://pingo.upb.de/" TargetMode="External"/><Relationship Id="rId19" Type="http://schemas.openxmlformats.org/officeDocument/2006/relationships/hyperlink" Target="https://www.hanke-teachertraining.de/wp-content/uploads/2016/06/Infokarte_Murmelgruppe.pdf" TargetMode="External"/><Relationship Id="rId4" Type="http://schemas.openxmlformats.org/officeDocument/2006/relationships/image" Target="../media/image2.png"/><Relationship Id="rId9" Type="http://schemas.openxmlformats.org/officeDocument/2006/relationships/image" Target="../media/image5.png"/><Relationship Id="rId14" Type="http://schemas.openxmlformats.org/officeDocument/2006/relationships/hyperlink" Target="https://itali.stage.drupal.uq.edu.au/files/3065/Resources-teaching-methods-thinkpairshare.pdf" TargetMode="External"/><Relationship Id="rId2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Gerade Verbindung 27"/>
          <p:cNvCxnSpPr/>
          <p:nvPr/>
        </p:nvCxnSpPr>
        <p:spPr>
          <a:xfrm flipH="1" flipV="1">
            <a:off x="-3915" y="940827"/>
            <a:ext cx="9144004" cy="7321"/>
          </a:xfrm>
          <a:prstGeom prst="line">
            <a:avLst/>
          </a:prstGeom>
          <a:ln w="127000">
            <a:solidFill>
              <a:srgbClr val="FC434E"/>
            </a:solidFill>
          </a:ln>
        </p:spPr>
        <p:style>
          <a:lnRef idx="1">
            <a:schemeClr val="accent1"/>
          </a:lnRef>
          <a:fillRef idx="0">
            <a:schemeClr val="accent1"/>
          </a:fillRef>
          <a:effectRef idx="0">
            <a:schemeClr val="accent1"/>
          </a:effectRef>
          <a:fontRef idx="minor">
            <a:schemeClr val="tx1"/>
          </a:fontRef>
        </p:style>
      </p:cxn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8641" y="167069"/>
            <a:ext cx="969060" cy="332808"/>
          </a:xfrm>
          <a:prstGeom prst="rect">
            <a:avLst/>
          </a:prstGeom>
        </p:spPr>
      </p:pic>
      <p:pic>
        <p:nvPicPr>
          <p:cNvPr id="5" name="Grafik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28089" y="162207"/>
            <a:ext cx="714991" cy="343709"/>
          </a:xfrm>
          <a:prstGeom prst="rect">
            <a:avLst/>
          </a:prstGeom>
        </p:spPr>
      </p:pic>
      <p:pic>
        <p:nvPicPr>
          <p:cNvPr id="6" name="Grafik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27356" y="146555"/>
            <a:ext cx="567855" cy="395413"/>
          </a:xfrm>
          <a:prstGeom prst="rect">
            <a:avLst/>
          </a:prstGeom>
        </p:spPr>
      </p:pic>
      <p:sp>
        <p:nvSpPr>
          <p:cNvPr id="8" name="Rechteck 7"/>
          <p:cNvSpPr/>
          <p:nvPr/>
        </p:nvSpPr>
        <p:spPr>
          <a:xfrm>
            <a:off x="8748464" y="0"/>
            <a:ext cx="395536" cy="5143500"/>
          </a:xfrm>
          <a:prstGeom prst="rect">
            <a:avLst/>
          </a:prstGeom>
          <a:solidFill>
            <a:srgbClr val="D7DAD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9" name="Rechteck 8"/>
          <p:cNvSpPr/>
          <p:nvPr/>
        </p:nvSpPr>
        <p:spPr>
          <a:xfrm>
            <a:off x="8748464" y="5020"/>
            <a:ext cx="395536" cy="5143499"/>
          </a:xfrm>
          <a:prstGeom prst="rect">
            <a:avLst/>
          </a:prstGeom>
          <a:solidFill>
            <a:schemeClr val="bg1">
              <a:alpha val="70000"/>
            </a:schemeClr>
          </a:solidFill>
          <a:ln w="0" cap="flat" cmpd="sng" algn="ctr">
            <a:noFill/>
            <a:prstDash val="solid"/>
            <a:round/>
            <a:headEnd type="none" w="med" len="med"/>
            <a:tailEnd type="none" w="med" len="med"/>
          </a:ln>
          <a:effectLst/>
        </p:spPr>
        <p:style>
          <a:lnRef idx="2">
            <a:schemeClr val="accent1"/>
          </a:lnRef>
          <a:fillRef idx="1">
            <a:schemeClr val="lt1"/>
          </a:fillRef>
          <a:effectRef idx="0">
            <a:schemeClr val="accent1"/>
          </a:effectRef>
          <a:fontRef idx="minor">
            <a:schemeClr val="dk1"/>
          </a:fontRef>
        </p:style>
        <p:txBody>
          <a:bodyPr anchor="ctr"/>
          <a:lstStyle/>
          <a:p>
            <a:pPr algn="ctr" defTabSz="2087831" fontAlgn="auto">
              <a:spcBef>
                <a:spcPts val="0"/>
              </a:spcBef>
              <a:spcAft>
                <a:spcPts val="0"/>
              </a:spcAft>
              <a:defRPr/>
            </a:pPr>
            <a:endParaRPr lang="de-DE" dirty="0">
              <a:latin typeface="Arial"/>
            </a:endParaRPr>
          </a:p>
          <a:p>
            <a:pPr algn="ctr" defTabSz="2087831" fontAlgn="auto">
              <a:spcBef>
                <a:spcPts val="0"/>
              </a:spcBef>
              <a:spcAft>
                <a:spcPts val="0"/>
              </a:spcAft>
              <a:defRPr/>
            </a:pPr>
            <a:endParaRPr lang="de-DE" dirty="0"/>
          </a:p>
        </p:txBody>
      </p:sp>
      <p:sp>
        <p:nvSpPr>
          <p:cNvPr id="11" name="Textfeld 10"/>
          <p:cNvSpPr txBox="1"/>
          <p:nvPr/>
        </p:nvSpPr>
        <p:spPr>
          <a:xfrm>
            <a:off x="1253234" y="771550"/>
            <a:ext cx="6437075" cy="338554"/>
          </a:xfrm>
          <a:prstGeom prst="rect">
            <a:avLst/>
          </a:prstGeom>
          <a:solidFill>
            <a:srgbClr val="FC434E"/>
          </a:solidFill>
          <a:ln w="63500">
            <a:solidFill>
              <a:schemeClr val="bg1"/>
            </a:solidFill>
          </a:ln>
          <a:effectLst/>
        </p:spPr>
        <p:txBody>
          <a:bodyPr wrap="square" rtlCol="0">
            <a:spAutoFit/>
          </a:bodyPr>
          <a:lstStyle/>
          <a:p>
            <a:pPr algn="ctr"/>
            <a:r>
              <a:rPr lang="de-DE" sz="1600" dirty="0" smtClean="0">
                <a:solidFill>
                  <a:schemeClr val="bg1"/>
                </a:solidFill>
                <a:latin typeface="Helvetica" panose="020B0604020202020204" pitchFamily="34" charset="0"/>
                <a:cs typeface="Helvetica" panose="020B0604020202020204" pitchFamily="34" charset="0"/>
              </a:rPr>
              <a:t>Methoden zur Gestaltung interaktiver Präsenzlehre in Großgruppen</a:t>
            </a:r>
            <a:endParaRPr lang="de-DE" sz="1600" dirty="0">
              <a:solidFill>
                <a:schemeClr val="bg1"/>
              </a:solidFill>
              <a:latin typeface="Helvetica" panose="020B0604020202020204" pitchFamily="34" charset="0"/>
              <a:cs typeface="Helvetica" panose="020B0604020202020204" pitchFamily="34" charset="0"/>
            </a:endParaRPr>
          </a:p>
        </p:txBody>
      </p:sp>
      <p:pic>
        <p:nvPicPr>
          <p:cNvPr id="13" name="Picture 2" descr="cc-by">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1698" y="4876394"/>
            <a:ext cx="571473" cy="208088"/>
          </a:xfrm>
          <a:prstGeom prst="rect">
            <a:avLst/>
          </a:prstGeom>
          <a:noFill/>
          <a:extLst>
            <a:ext uri="{909E8E84-426E-40DD-AFC4-6F175D3DCCD1}">
              <a14:hiddenFill xmlns:a14="http://schemas.microsoft.com/office/drawing/2010/main">
                <a:solidFill>
                  <a:srgbClr val="FFFFFF"/>
                </a:solidFill>
              </a14:hiddenFill>
            </a:ext>
          </a:extLst>
        </p:spPr>
      </p:pic>
      <p:sp>
        <p:nvSpPr>
          <p:cNvPr id="14" name="Textfeld 13"/>
          <p:cNvSpPr txBox="1"/>
          <p:nvPr/>
        </p:nvSpPr>
        <p:spPr>
          <a:xfrm>
            <a:off x="688325" y="4876394"/>
            <a:ext cx="7916123" cy="208088"/>
          </a:xfrm>
          <a:prstGeom prst="rect">
            <a:avLst/>
          </a:prstGeom>
        </p:spPr>
        <p:txBody>
          <a:bodyPr vert="horz" wrap="none" lIns="0" tIns="0" rIns="0" bIns="0" rtlCol="0" anchor="t" anchorCtr="0">
            <a:noAutofit/>
          </a:bodyPr>
          <a:lstStyle/>
          <a:p>
            <a:pPr marL="0" marR="0" indent="0" algn="l" defTabSz="2087831" rtl="0" eaLnBrk="1" fontAlgn="auto" latinLnBrk="0" hangingPunct="1">
              <a:lnSpc>
                <a:spcPct val="100000"/>
              </a:lnSpc>
              <a:spcBef>
                <a:spcPct val="0"/>
              </a:spcBef>
              <a:spcAft>
                <a:spcPts val="0"/>
              </a:spcAft>
              <a:buClrTx/>
              <a:buSzTx/>
              <a:buFontTx/>
              <a:buNone/>
              <a:tabLst/>
            </a:pPr>
            <a:r>
              <a:rPr lang="de-DE" sz="600" dirty="0" smtClean="0">
                <a:solidFill>
                  <a:srgbClr val="2C3E50"/>
                </a:solidFill>
                <a:latin typeface="Helvetica" pitchFamily="34" charset="0"/>
                <a:ea typeface="+mj-ea"/>
                <a:cs typeface="Times New Roman"/>
              </a:rPr>
              <a:t>von </a:t>
            </a:r>
            <a:r>
              <a:rPr kumimoji="0" lang="de-DE" sz="600" b="0" i="0" u="none" strike="noStrike" kern="1200" cap="none" spc="0" normalizeH="0" noProof="0" dirty="0" smtClean="0">
                <a:ln>
                  <a:noFill/>
                </a:ln>
                <a:solidFill>
                  <a:srgbClr val="2C3E50"/>
                </a:solidFill>
                <a:effectLst/>
                <a:uLnTx/>
                <a:uFillTx/>
                <a:latin typeface="Helvetica" pitchFamily="34" charset="0"/>
                <a:ea typeface="+mj-ea"/>
                <a:cs typeface="Times New Roman"/>
              </a:rPr>
              <a:t>Tobias Schmidt und Anna Böhm (2018) für das </a:t>
            </a:r>
            <a:r>
              <a:rPr kumimoji="0" lang="de-DE" sz="600" b="0" i="0" u="none" strike="noStrike" kern="1200" cap="none" spc="0" normalizeH="0" noProof="0" dirty="0" smtClean="0">
                <a:ln>
                  <a:noFill/>
                </a:ln>
                <a:solidFill>
                  <a:srgbClr val="2C3E50"/>
                </a:solidFill>
                <a:effectLst/>
                <a:uLnTx/>
                <a:uFillTx/>
                <a:latin typeface="Helvetica" pitchFamily="34" charset="0"/>
                <a:ea typeface="+mj-ea"/>
                <a:cs typeface="Times New Roman"/>
                <a:hlinkClick r:id="rId8"/>
              </a:rPr>
              <a:t>MERLIN-Projekt</a:t>
            </a:r>
            <a:r>
              <a:rPr kumimoji="0" lang="de-DE" sz="600" b="0" i="0" u="none" strike="noStrike" kern="1200" cap="none" spc="0" normalizeH="0" noProof="0" dirty="0" smtClean="0">
                <a:ln>
                  <a:noFill/>
                </a:ln>
                <a:solidFill>
                  <a:srgbClr val="2C3E50"/>
                </a:solidFill>
                <a:effectLst/>
                <a:uLnTx/>
                <a:uFillTx/>
                <a:latin typeface="Helvetica" pitchFamily="34" charset="0"/>
                <a:ea typeface="+mj-ea"/>
                <a:cs typeface="Times New Roman"/>
              </a:rPr>
              <a:t>, Medizinische Fakultät der </a:t>
            </a:r>
            <a:r>
              <a:rPr lang="de-DE" sz="600" dirty="0" smtClean="0">
                <a:solidFill>
                  <a:srgbClr val="2C3E50"/>
                </a:solidFill>
                <a:latin typeface="Helvetica" pitchFamily="34" charset="0"/>
                <a:ea typeface="+mj-ea"/>
                <a:cs typeface="Times New Roman"/>
              </a:rPr>
              <a:t>Albert-Ludwigs-</a:t>
            </a:r>
            <a:r>
              <a:rPr kumimoji="0" lang="de-DE" sz="600" b="0" i="0" u="none" strike="noStrike" kern="1200" cap="none" spc="0" normalizeH="0" noProof="0" dirty="0" smtClean="0">
                <a:ln>
                  <a:noFill/>
                </a:ln>
                <a:solidFill>
                  <a:srgbClr val="2C3E50"/>
                </a:solidFill>
                <a:effectLst/>
                <a:uLnTx/>
                <a:uFillTx/>
                <a:latin typeface="Helvetica" pitchFamily="34" charset="0"/>
                <a:ea typeface="+mj-ea"/>
                <a:cs typeface="Times New Roman"/>
              </a:rPr>
              <a:t>Universität </a:t>
            </a:r>
            <a:r>
              <a:rPr lang="de-DE" sz="600" dirty="0" smtClean="0">
                <a:solidFill>
                  <a:srgbClr val="2C3E50"/>
                </a:solidFill>
                <a:latin typeface="Helvetica" pitchFamily="34" charset="0"/>
                <a:ea typeface="+mj-ea"/>
                <a:cs typeface="Times New Roman"/>
              </a:rPr>
              <a:t>Freiburg, lizenziert unter </a:t>
            </a:r>
            <a:r>
              <a:rPr kumimoji="0" lang="de-DE" sz="600" b="0" i="0" u="none" strike="noStrike" kern="1200" cap="none" spc="0" normalizeH="0" noProof="0" dirty="0" smtClean="0">
                <a:ln>
                  <a:noFill/>
                </a:ln>
                <a:solidFill>
                  <a:srgbClr val="2C3E50"/>
                </a:solidFill>
                <a:effectLst/>
                <a:uLnTx/>
                <a:uFillTx/>
                <a:latin typeface="Helvetica" pitchFamily="34" charset="0"/>
                <a:ea typeface="+mj-ea"/>
                <a:cs typeface="Times New Roman"/>
                <a:hlinkClick r:id="rId6"/>
              </a:rPr>
              <a:t>CC-BY 3.0 DE</a:t>
            </a:r>
            <a:r>
              <a:rPr kumimoji="0" lang="de-DE" sz="600" b="0" i="0" u="none" strike="noStrike" kern="1200" cap="none" spc="0" normalizeH="0" noProof="0" dirty="0" smtClean="0">
                <a:ln>
                  <a:noFill/>
                </a:ln>
                <a:solidFill>
                  <a:srgbClr val="2C3E50"/>
                </a:solidFill>
                <a:effectLst/>
                <a:uLnTx/>
                <a:uFillTx/>
                <a:latin typeface="Helvetica" pitchFamily="34" charset="0"/>
                <a:ea typeface="+mj-ea"/>
                <a:cs typeface="Times New Roman"/>
              </a:rPr>
              <a:t>. </a:t>
            </a:r>
          </a:p>
          <a:p>
            <a:pPr marL="0" marR="0" indent="0" algn="l" defTabSz="2087831" rtl="0" eaLnBrk="1" fontAlgn="auto" latinLnBrk="0" hangingPunct="1">
              <a:lnSpc>
                <a:spcPct val="100000"/>
              </a:lnSpc>
              <a:spcBef>
                <a:spcPct val="0"/>
              </a:spcBef>
              <a:spcAft>
                <a:spcPts val="0"/>
              </a:spcAft>
              <a:buClrTx/>
              <a:buSzTx/>
              <a:buFontTx/>
              <a:buNone/>
              <a:tabLst/>
            </a:pPr>
            <a:r>
              <a:rPr kumimoji="0" lang="de-DE" sz="600" b="0" i="0" u="none" strike="noStrike" kern="1200" cap="none" spc="0" normalizeH="0" noProof="0" dirty="0" smtClean="0">
                <a:ln>
                  <a:noFill/>
                </a:ln>
                <a:solidFill>
                  <a:srgbClr val="2C3E50"/>
                </a:solidFill>
                <a:effectLst/>
                <a:uLnTx/>
                <a:uFillTx/>
                <a:latin typeface="Helvetica" pitchFamily="34" charset="0"/>
                <a:ea typeface="+mj-ea"/>
                <a:cs typeface="Times New Roman"/>
              </a:rPr>
              <a:t>Alle Logos sind urheberrechtlich geschützt und von dieser Lizenz ausgenommen. </a:t>
            </a:r>
            <a:endParaRPr kumimoji="0" lang="de-DE" sz="600" b="0" i="0" u="none" strike="noStrike" kern="1200" cap="none" spc="0" normalizeH="0" baseline="0" noProof="0" dirty="0" smtClean="0">
              <a:ln>
                <a:noFill/>
              </a:ln>
              <a:solidFill>
                <a:srgbClr val="2C3E50"/>
              </a:solidFill>
              <a:effectLst/>
              <a:uLnTx/>
              <a:uFillTx/>
              <a:latin typeface="Helvetica" pitchFamily="34" charset="0"/>
              <a:ea typeface="+mj-ea"/>
              <a:cs typeface="Times New Roman"/>
            </a:endParaRPr>
          </a:p>
        </p:txBody>
      </p:sp>
      <p:sp>
        <p:nvSpPr>
          <p:cNvPr id="15" name="Rechteck 14"/>
          <p:cNvSpPr/>
          <p:nvPr/>
        </p:nvSpPr>
        <p:spPr>
          <a:xfrm>
            <a:off x="227137" y="1419622"/>
            <a:ext cx="2052194" cy="1440160"/>
          </a:xfrm>
          <a:prstGeom prst="rect">
            <a:avLst/>
          </a:prstGeom>
          <a:solidFill>
            <a:schemeClr val="bg1">
              <a:lumMod val="95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de-DE" sz="400" dirty="0" smtClean="0">
              <a:solidFill>
                <a:schemeClr val="bg1">
                  <a:lumMod val="50000"/>
                </a:schemeClr>
              </a:solidFill>
              <a:latin typeface="Helvetica" pitchFamily="34" charset="0"/>
            </a:endParaRPr>
          </a:p>
          <a:p>
            <a:pPr algn="ctr"/>
            <a:endParaRPr lang="de-DE" sz="400" dirty="0" smtClean="0">
              <a:solidFill>
                <a:schemeClr val="bg1">
                  <a:lumMod val="50000"/>
                </a:schemeClr>
              </a:solidFill>
              <a:latin typeface="Helvetica" pitchFamily="34" charset="0"/>
            </a:endParaRPr>
          </a:p>
          <a:p>
            <a:pPr algn="ctr">
              <a:spcAft>
                <a:spcPts val="600"/>
              </a:spcAft>
            </a:pPr>
            <a:r>
              <a:rPr lang="de-DE" sz="1100" b="1" u="sng" dirty="0" smtClean="0">
                <a:solidFill>
                  <a:schemeClr val="bg1">
                    <a:lumMod val="50000"/>
                  </a:schemeClr>
                </a:solidFill>
                <a:latin typeface="Helvetica" pitchFamily="34" charset="0"/>
              </a:rPr>
              <a:t>B</a:t>
            </a:r>
            <a:r>
              <a:rPr lang="de-DE" sz="1100" b="1" dirty="0" smtClean="0">
                <a:solidFill>
                  <a:schemeClr val="bg1">
                    <a:lumMod val="50000"/>
                  </a:schemeClr>
                </a:solidFill>
                <a:latin typeface="Helvetica" pitchFamily="34" charset="0"/>
              </a:rPr>
              <a:t>RING-</a:t>
            </a:r>
            <a:r>
              <a:rPr lang="de-DE" sz="1100" b="1" u="sng" dirty="0" smtClean="0">
                <a:solidFill>
                  <a:schemeClr val="bg1">
                    <a:lumMod val="50000"/>
                  </a:schemeClr>
                </a:solidFill>
                <a:latin typeface="Helvetica" pitchFamily="34" charset="0"/>
              </a:rPr>
              <a:t>Y</a:t>
            </a:r>
            <a:r>
              <a:rPr lang="de-DE" sz="1100" b="1" dirty="0" smtClean="0">
                <a:solidFill>
                  <a:schemeClr val="bg1">
                    <a:lumMod val="50000"/>
                  </a:schemeClr>
                </a:solidFill>
                <a:latin typeface="Helvetica" pitchFamily="34" charset="0"/>
              </a:rPr>
              <a:t>OUR-</a:t>
            </a:r>
            <a:r>
              <a:rPr lang="de-DE" sz="1100" b="1" u="sng" dirty="0" smtClean="0">
                <a:solidFill>
                  <a:schemeClr val="bg1">
                    <a:lumMod val="50000"/>
                  </a:schemeClr>
                </a:solidFill>
                <a:latin typeface="Helvetica" pitchFamily="34" charset="0"/>
              </a:rPr>
              <a:t>O</a:t>
            </a:r>
            <a:r>
              <a:rPr lang="de-DE" sz="1100" b="1" dirty="0" smtClean="0">
                <a:solidFill>
                  <a:schemeClr val="bg1">
                    <a:lumMod val="50000"/>
                  </a:schemeClr>
                </a:solidFill>
                <a:latin typeface="Helvetica" pitchFamily="34" charset="0"/>
              </a:rPr>
              <a:t>WN-</a:t>
            </a:r>
            <a:r>
              <a:rPr lang="de-DE" sz="1100" b="1" u="sng" dirty="0" smtClean="0">
                <a:solidFill>
                  <a:schemeClr val="bg1">
                    <a:lumMod val="50000"/>
                  </a:schemeClr>
                </a:solidFill>
                <a:latin typeface="Helvetica" pitchFamily="34" charset="0"/>
              </a:rPr>
              <a:t>D</a:t>
            </a:r>
            <a:r>
              <a:rPr lang="de-DE" sz="1100" b="1" dirty="0" smtClean="0">
                <a:solidFill>
                  <a:schemeClr val="bg1">
                    <a:lumMod val="50000"/>
                  </a:schemeClr>
                </a:solidFill>
                <a:latin typeface="Helvetica" pitchFamily="34" charset="0"/>
              </a:rPr>
              <a:t>EVICE</a:t>
            </a:r>
          </a:p>
          <a:p>
            <a:pPr algn="ctr">
              <a:spcAft>
                <a:spcPts val="600"/>
              </a:spcAft>
            </a:pPr>
            <a:r>
              <a:rPr lang="de-DE" sz="700" dirty="0" smtClean="0">
                <a:solidFill>
                  <a:schemeClr val="bg1">
                    <a:lumMod val="50000"/>
                  </a:schemeClr>
                </a:solidFill>
                <a:latin typeface="Helvetica" pitchFamily="34" charset="0"/>
              </a:rPr>
              <a:t>Nutzen Sie mobile Endgeräte in Kombination mit web-basierten Anwendungen, um mit Hilfe von Echtzeit- Abstimmungen alle Lernende</a:t>
            </a:r>
            <a:r>
              <a:rPr lang="de-DE" sz="700" dirty="0">
                <a:solidFill>
                  <a:schemeClr val="bg1">
                    <a:lumMod val="50000"/>
                  </a:schemeClr>
                </a:solidFill>
                <a:latin typeface="Helvetica" pitchFamily="34" charset="0"/>
              </a:rPr>
              <a:t>n </a:t>
            </a:r>
            <a:r>
              <a:rPr lang="de-DE" sz="700" dirty="0" smtClean="0">
                <a:solidFill>
                  <a:schemeClr val="bg1">
                    <a:lumMod val="50000"/>
                  </a:schemeClr>
                </a:solidFill>
                <a:latin typeface="Helvetica" pitchFamily="34" charset="0"/>
              </a:rPr>
              <a:t>zu aktivieren, die Kommunikation und Interaktion zu fördern und direktes Feedback umzusetzen.  </a:t>
            </a:r>
            <a:endParaRPr lang="de-DE" sz="700" dirty="0">
              <a:solidFill>
                <a:schemeClr val="bg1">
                  <a:lumMod val="50000"/>
                </a:schemeClr>
              </a:solidFill>
              <a:latin typeface="Helvetica" pitchFamily="34" charset="0"/>
            </a:endParaRPr>
          </a:p>
        </p:txBody>
      </p:sp>
      <p:sp>
        <p:nvSpPr>
          <p:cNvPr id="16" name="Rechteck 15"/>
          <p:cNvSpPr/>
          <p:nvPr/>
        </p:nvSpPr>
        <p:spPr>
          <a:xfrm>
            <a:off x="227137" y="2931790"/>
            <a:ext cx="2052194" cy="1440160"/>
          </a:xfrm>
          <a:prstGeom prst="rect">
            <a:avLst/>
          </a:prstGeom>
          <a:solidFill>
            <a:schemeClr val="bg1">
              <a:lumMod val="95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de-DE" sz="400" dirty="0" smtClean="0">
              <a:solidFill>
                <a:schemeClr val="bg1">
                  <a:lumMod val="50000"/>
                </a:schemeClr>
              </a:solidFill>
              <a:latin typeface="Helvetica" pitchFamily="34" charset="0"/>
            </a:endParaRPr>
          </a:p>
          <a:p>
            <a:pPr algn="ctr"/>
            <a:endParaRPr lang="de-DE" sz="400" dirty="0" smtClean="0">
              <a:solidFill>
                <a:schemeClr val="bg1">
                  <a:lumMod val="50000"/>
                </a:schemeClr>
              </a:solidFill>
              <a:latin typeface="Helvetica" pitchFamily="34" charset="0"/>
            </a:endParaRPr>
          </a:p>
          <a:p>
            <a:pPr algn="ctr">
              <a:spcAft>
                <a:spcPts val="600"/>
              </a:spcAft>
            </a:pPr>
            <a:r>
              <a:rPr lang="de-DE" sz="1100" b="1" dirty="0" smtClean="0">
                <a:solidFill>
                  <a:schemeClr val="bg1">
                    <a:lumMod val="50000"/>
                  </a:schemeClr>
                </a:solidFill>
                <a:latin typeface="Helvetica" pitchFamily="34" charset="0"/>
              </a:rPr>
              <a:t>PRO-CONTRA-DEBATTE</a:t>
            </a:r>
          </a:p>
          <a:p>
            <a:pPr algn="ctr">
              <a:spcAft>
                <a:spcPts val="600"/>
              </a:spcAft>
            </a:pPr>
            <a:r>
              <a:rPr lang="de-DE" sz="700" dirty="0" smtClean="0">
                <a:solidFill>
                  <a:schemeClr val="bg1">
                    <a:lumMod val="50000"/>
                  </a:schemeClr>
                </a:solidFill>
                <a:latin typeface="Helvetica" pitchFamily="34" charset="0"/>
              </a:rPr>
              <a:t>Präsentieren Sie im Plenum einen Fall und fordern Sie alle auf, sich hierzu kurz </a:t>
            </a:r>
            <a:r>
              <a:rPr lang="de-DE" sz="700" dirty="0" err="1" smtClean="0">
                <a:solidFill>
                  <a:schemeClr val="bg1">
                    <a:lumMod val="50000"/>
                  </a:schemeClr>
                </a:solidFill>
                <a:latin typeface="Helvetica" pitchFamily="34" charset="0"/>
              </a:rPr>
              <a:t>auszu</a:t>
            </a:r>
            <a:r>
              <a:rPr lang="de-DE" sz="700" dirty="0" smtClean="0">
                <a:solidFill>
                  <a:schemeClr val="bg1">
                    <a:lumMod val="50000"/>
                  </a:schemeClr>
                </a:solidFill>
                <a:latin typeface="Helvetica" pitchFamily="34" charset="0"/>
              </a:rPr>
              <a:t>-tauschen. Teilen Sie das Plenum anschließend in 2 Gruppen. Diskutieren Sie Pro und Contra Argumente und halten Sie diese schriftlich fest (z.B. mit Hilfe des Whiteboards).</a:t>
            </a:r>
            <a:endParaRPr lang="de-DE" sz="1050" b="1" dirty="0">
              <a:solidFill>
                <a:schemeClr val="bg1">
                  <a:lumMod val="50000"/>
                </a:schemeClr>
              </a:solidFill>
              <a:latin typeface="Helvetica" pitchFamily="34" charset="0"/>
            </a:endParaRPr>
          </a:p>
        </p:txBody>
      </p:sp>
      <p:sp>
        <p:nvSpPr>
          <p:cNvPr id="17" name="Rechteck 16"/>
          <p:cNvSpPr/>
          <p:nvPr/>
        </p:nvSpPr>
        <p:spPr>
          <a:xfrm>
            <a:off x="4459959" y="1419622"/>
            <a:ext cx="2052194" cy="1440160"/>
          </a:xfrm>
          <a:prstGeom prst="rect">
            <a:avLst/>
          </a:prstGeom>
          <a:solidFill>
            <a:schemeClr val="bg1">
              <a:lumMod val="95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de-DE" sz="400" dirty="0" smtClean="0">
              <a:solidFill>
                <a:schemeClr val="bg1">
                  <a:lumMod val="50000"/>
                </a:schemeClr>
              </a:solidFill>
              <a:latin typeface="Helvetica" pitchFamily="34" charset="0"/>
            </a:endParaRPr>
          </a:p>
          <a:p>
            <a:pPr algn="ctr"/>
            <a:endParaRPr lang="de-DE" sz="400" dirty="0" smtClean="0">
              <a:solidFill>
                <a:schemeClr val="bg1">
                  <a:lumMod val="50000"/>
                </a:schemeClr>
              </a:solidFill>
              <a:latin typeface="Helvetica" pitchFamily="34" charset="0"/>
            </a:endParaRPr>
          </a:p>
          <a:p>
            <a:pPr algn="ctr">
              <a:spcAft>
                <a:spcPts val="600"/>
              </a:spcAft>
            </a:pPr>
            <a:r>
              <a:rPr lang="de-DE" sz="1100" b="1" dirty="0" smtClean="0">
                <a:solidFill>
                  <a:schemeClr val="bg1">
                    <a:lumMod val="50000"/>
                  </a:schemeClr>
                </a:solidFill>
                <a:latin typeface="Helvetica" pitchFamily="34" charset="0"/>
              </a:rPr>
              <a:t>AKTIVES PLENUM</a:t>
            </a:r>
          </a:p>
          <a:p>
            <a:pPr algn="ctr">
              <a:spcAft>
                <a:spcPts val="600"/>
              </a:spcAft>
            </a:pPr>
            <a:r>
              <a:rPr lang="de-DE" sz="700" dirty="0" smtClean="0">
                <a:solidFill>
                  <a:schemeClr val="bg1">
                    <a:lumMod val="50000"/>
                  </a:schemeClr>
                </a:solidFill>
                <a:latin typeface="Helvetica" pitchFamily="34" charset="0"/>
              </a:rPr>
              <a:t>Geben Sie ein Problem, eine Fragestellung oder einen Fall in das Plenum. Fordern Sie die Lernenden zur kooperativen Problemlösung auf. Überlassen Sie mehreren Studierenden die Moderation. Halten Sie </a:t>
            </a:r>
            <a:r>
              <a:rPr lang="de-DE" sz="700" dirty="0">
                <a:solidFill>
                  <a:schemeClr val="bg1">
                    <a:lumMod val="50000"/>
                  </a:schemeClr>
                </a:solidFill>
                <a:latin typeface="Helvetica" pitchFamily="34" charset="0"/>
              </a:rPr>
              <a:t>sich </a:t>
            </a:r>
            <a:r>
              <a:rPr lang="de-DE" sz="700" dirty="0" smtClean="0">
                <a:solidFill>
                  <a:schemeClr val="bg1">
                    <a:lumMod val="50000"/>
                  </a:schemeClr>
                </a:solidFill>
                <a:latin typeface="Helvetica" pitchFamily="34" charset="0"/>
              </a:rPr>
              <a:t>selbst zurück und greifen </a:t>
            </a:r>
            <a:r>
              <a:rPr lang="de-DE" sz="700" dirty="0">
                <a:solidFill>
                  <a:schemeClr val="bg1">
                    <a:lumMod val="50000"/>
                  </a:schemeClr>
                </a:solidFill>
                <a:latin typeface="Helvetica" pitchFamily="34" charset="0"/>
              </a:rPr>
              <a:t>Sie nur bei Bedarf ein. </a:t>
            </a:r>
          </a:p>
        </p:txBody>
      </p:sp>
      <p:sp>
        <p:nvSpPr>
          <p:cNvPr id="18" name="Rechteck 17"/>
          <p:cNvSpPr/>
          <p:nvPr/>
        </p:nvSpPr>
        <p:spPr>
          <a:xfrm>
            <a:off x="4459959" y="2931790"/>
            <a:ext cx="2052194" cy="1440160"/>
          </a:xfrm>
          <a:prstGeom prst="rect">
            <a:avLst/>
          </a:prstGeom>
          <a:solidFill>
            <a:schemeClr val="bg1">
              <a:lumMod val="95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de-DE" sz="400" b="1" dirty="0" smtClean="0">
              <a:solidFill>
                <a:schemeClr val="bg1">
                  <a:lumMod val="50000"/>
                </a:schemeClr>
              </a:solidFill>
              <a:latin typeface="Helvetica" pitchFamily="34" charset="0"/>
            </a:endParaRPr>
          </a:p>
          <a:p>
            <a:pPr algn="ctr"/>
            <a:endParaRPr lang="de-DE" sz="400" b="1" dirty="0" smtClean="0">
              <a:solidFill>
                <a:schemeClr val="bg1">
                  <a:lumMod val="50000"/>
                </a:schemeClr>
              </a:solidFill>
              <a:latin typeface="Helvetica" pitchFamily="34" charset="0"/>
            </a:endParaRPr>
          </a:p>
          <a:p>
            <a:pPr algn="ctr">
              <a:spcAft>
                <a:spcPts val="600"/>
              </a:spcAft>
            </a:pPr>
            <a:r>
              <a:rPr lang="de-DE" sz="1100" b="1" dirty="0" smtClean="0">
                <a:solidFill>
                  <a:schemeClr val="bg1">
                    <a:lumMod val="50000"/>
                  </a:schemeClr>
                </a:solidFill>
                <a:latin typeface="Helvetica" pitchFamily="34" charset="0"/>
              </a:rPr>
              <a:t>MURMELGRUPPEN</a:t>
            </a:r>
          </a:p>
          <a:p>
            <a:pPr algn="ctr">
              <a:spcAft>
                <a:spcPts val="600"/>
              </a:spcAft>
            </a:pPr>
            <a:r>
              <a:rPr lang="de-DE" sz="700" dirty="0" smtClean="0">
                <a:solidFill>
                  <a:schemeClr val="bg1">
                    <a:lumMod val="50000"/>
                  </a:schemeClr>
                </a:solidFill>
                <a:latin typeface="Helvetica" pitchFamily="34" charset="0"/>
              </a:rPr>
              <a:t>Unterbrechen Sie während der Präsenzsitzung Ihre Inputphase. Fordern Sie die Lernenden auf, sich mit den Sitznachbarn zu einer Frage austauschen. Fahren Sie anschließend mit dem Input fort oder fordern Sie Kommentare aus dem Plenum. </a:t>
            </a:r>
            <a:endParaRPr lang="de-DE" sz="700" dirty="0">
              <a:solidFill>
                <a:schemeClr val="bg1">
                  <a:lumMod val="50000"/>
                </a:schemeClr>
              </a:solidFill>
              <a:latin typeface="Helvetica" pitchFamily="34" charset="0"/>
            </a:endParaRPr>
          </a:p>
        </p:txBody>
      </p:sp>
      <p:sp>
        <p:nvSpPr>
          <p:cNvPr id="19" name="Rechteck 18"/>
          <p:cNvSpPr/>
          <p:nvPr/>
        </p:nvSpPr>
        <p:spPr>
          <a:xfrm>
            <a:off x="2344513" y="1419622"/>
            <a:ext cx="2052194" cy="1440160"/>
          </a:xfrm>
          <a:prstGeom prst="rect">
            <a:avLst/>
          </a:prstGeom>
          <a:solidFill>
            <a:schemeClr val="bg1">
              <a:lumMod val="95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de-DE" sz="400" dirty="0" smtClean="0">
                <a:solidFill>
                  <a:schemeClr val="bg1">
                    <a:lumMod val="50000"/>
                  </a:schemeClr>
                </a:solidFill>
                <a:latin typeface="Helvetica" pitchFamily="34" charset="0"/>
              </a:rPr>
              <a:t/>
            </a:r>
            <a:br>
              <a:rPr lang="de-DE" sz="400" dirty="0" smtClean="0">
                <a:solidFill>
                  <a:schemeClr val="bg1">
                    <a:lumMod val="50000"/>
                  </a:schemeClr>
                </a:solidFill>
                <a:latin typeface="Helvetica" pitchFamily="34" charset="0"/>
              </a:rPr>
            </a:br>
            <a:endParaRPr lang="de-DE" sz="400" dirty="0" smtClean="0">
              <a:solidFill>
                <a:schemeClr val="bg1">
                  <a:lumMod val="50000"/>
                </a:schemeClr>
              </a:solidFill>
              <a:latin typeface="Helvetica" pitchFamily="34" charset="0"/>
            </a:endParaRPr>
          </a:p>
          <a:p>
            <a:pPr algn="ctr">
              <a:spcAft>
                <a:spcPts val="600"/>
              </a:spcAft>
            </a:pPr>
            <a:r>
              <a:rPr lang="de-DE" sz="1100" b="1" dirty="0" smtClean="0">
                <a:solidFill>
                  <a:schemeClr val="bg1">
                    <a:lumMod val="50000"/>
                  </a:schemeClr>
                </a:solidFill>
                <a:latin typeface="Helvetica" pitchFamily="34" charset="0"/>
              </a:rPr>
              <a:t>THINK-PAIR-SHARE</a:t>
            </a:r>
          </a:p>
          <a:p>
            <a:pPr algn="ctr">
              <a:spcAft>
                <a:spcPts val="600"/>
              </a:spcAft>
            </a:pPr>
            <a:r>
              <a:rPr lang="de-DE" sz="700" dirty="0" smtClean="0">
                <a:solidFill>
                  <a:schemeClr val="bg1">
                    <a:lumMod val="50000"/>
                  </a:schemeClr>
                </a:solidFill>
                <a:latin typeface="Helvetica" pitchFamily="34" charset="0"/>
              </a:rPr>
              <a:t>Fordern Sie die Lernenden auf, einzeln an einer Aufgabe zu arbeiten (Think). Sorgen Sie dafür, dass sich die Lernenden anschließend mit </a:t>
            </a:r>
            <a:r>
              <a:rPr lang="de-DE" sz="700" dirty="0">
                <a:solidFill>
                  <a:schemeClr val="bg1">
                    <a:lumMod val="50000"/>
                  </a:schemeClr>
                </a:solidFill>
                <a:latin typeface="Helvetica" pitchFamily="34" charset="0"/>
              </a:rPr>
              <a:t>dem </a:t>
            </a:r>
            <a:r>
              <a:rPr lang="de-DE" sz="700" dirty="0" smtClean="0">
                <a:solidFill>
                  <a:schemeClr val="bg1">
                    <a:lumMod val="50000"/>
                  </a:schemeClr>
                </a:solidFill>
                <a:latin typeface="Helvetica" pitchFamily="34" charset="0"/>
              </a:rPr>
              <a:t>Sitznachbarn austauschen (Pair). Lassen sie die Ergebnisse im Plenum vor-stellen und besprechen (Share).</a:t>
            </a:r>
            <a:endParaRPr lang="de-DE" sz="700" dirty="0">
              <a:solidFill>
                <a:schemeClr val="bg1">
                  <a:lumMod val="50000"/>
                </a:schemeClr>
              </a:solidFill>
              <a:latin typeface="Helvetica" pitchFamily="34" charset="0"/>
            </a:endParaRPr>
          </a:p>
        </p:txBody>
      </p:sp>
      <p:sp>
        <p:nvSpPr>
          <p:cNvPr id="20" name="Rechteck 19"/>
          <p:cNvSpPr/>
          <p:nvPr/>
        </p:nvSpPr>
        <p:spPr>
          <a:xfrm>
            <a:off x="2344513" y="2931790"/>
            <a:ext cx="2052194" cy="1440160"/>
          </a:xfrm>
          <a:prstGeom prst="rect">
            <a:avLst/>
          </a:prstGeom>
          <a:solidFill>
            <a:schemeClr val="bg1">
              <a:lumMod val="95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de-DE" sz="400" dirty="0" smtClean="0">
              <a:solidFill>
                <a:schemeClr val="bg1">
                  <a:lumMod val="50000"/>
                </a:schemeClr>
              </a:solidFill>
              <a:latin typeface="Helvetica" pitchFamily="34" charset="0"/>
            </a:endParaRPr>
          </a:p>
          <a:p>
            <a:pPr algn="ctr"/>
            <a:endParaRPr lang="de-DE" sz="400" dirty="0" smtClean="0">
              <a:solidFill>
                <a:schemeClr val="bg1">
                  <a:lumMod val="50000"/>
                </a:schemeClr>
              </a:solidFill>
              <a:latin typeface="Helvetica" pitchFamily="34" charset="0"/>
            </a:endParaRPr>
          </a:p>
          <a:p>
            <a:pPr algn="ctr">
              <a:spcAft>
                <a:spcPts val="600"/>
              </a:spcAft>
            </a:pPr>
            <a:r>
              <a:rPr lang="de-DE" sz="1100" b="1" dirty="0" smtClean="0">
                <a:solidFill>
                  <a:schemeClr val="bg1">
                    <a:lumMod val="50000"/>
                  </a:schemeClr>
                </a:solidFill>
                <a:latin typeface="Helvetica" pitchFamily="34" charset="0"/>
              </a:rPr>
              <a:t>FALLBEARBEITUNG</a:t>
            </a:r>
          </a:p>
          <a:p>
            <a:pPr algn="ctr">
              <a:spcAft>
                <a:spcPts val="600"/>
              </a:spcAft>
            </a:pPr>
            <a:r>
              <a:rPr lang="de-DE" sz="700" dirty="0" smtClean="0">
                <a:solidFill>
                  <a:schemeClr val="bg1">
                    <a:lumMod val="50000"/>
                  </a:schemeClr>
                </a:solidFill>
                <a:latin typeface="Helvetica" pitchFamily="34" charset="0"/>
              </a:rPr>
              <a:t>Stellen Sie dem Plenum eine kleine </a:t>
            </a:r>
            <a:r>
              <a:rPr lang="de-DE" sz="700" dirty="0">
                <a:solidFill>
                  <a:schemeClr val="bg1">
                    <a:lumMod val="50000"/>
                  </a:schemeClr>
                </a:solidFill>
                <a:latin typeface="Helvetica" pitchFamily="34" charset="0"/>
              </a:rPr>
              <a:t>Aufgaben </a:t>
            </a:r>
            <a:r>
              <a:rPr lang="de-DE" sz="700" dirty="0" smtClean="0">
                <a:solidFill>
                  <a:schemeClr val="bg1">
                    <a:lumMod val="50000"/>
                  </a:schemeClr>
                </a:solidFill>
                <a:latin typeface="Helvetica" pitchFamily="34" charset="0"/>
              </a:rPr>
              <a:t>und geben Sie ca. 2-5 </a:t>
            </a:r>
            <a:r>
              <a:rPr lang="de-DE" sz="700" dirty="0">
                <a:solidFill>
                  <a:schemeClr val="bg1">
                    <a:lumMod val="50000"/>
                  </a:schemeClr>
                </a:solidFill>
                <a:latin typeface="Helvetica" pitchFamily="34" charset="0"/>
              </a:rPr>
              <a:t>Minuten </a:t>
            </a:r>
            <a:r>
              <a:rPr lang="de-DE" sz="700" dirty="0" smtClean="0">
                <a:solidFill>
                  <a:schemeClr val="bg1">
                    <a:lumMod val="50000"/>
                  </a:schemeClr>
                </a:solidFill>
                <a:latin typeface="Helvetica" pitchFamily="34" charset="0"/>
              </a:rPr>
              <a:t>Bearbeitungs-zeit. Stellen Sie anschließend Fragen zum Fall. Tragen Sie gemeinsam Ergebnisse zusammen (</a:t>
            </a:r>
            <a:r>
              <a:rPr lang="de-DE" sz="700" dirty="0">
                <a:solidFill>
                  <a:schemeClr val="bg1">
                    <a:lumMod val="50000"/>
                  </a:schemeClr>
                </a:solidFill>
                <a:latin typeface="Helvetica" pitchFamily="34" charset="0"/>
              </a:rPr>
              <a:t>z.B. </a:t>
            </a:r>
            <a:r>
              <a:rPr lang="de-DE" sz="700" dirty="0" smtClean="0">
                <a:solidFill>
                  <a:schemeClr val="bg1">
                    <a:lumMod val="50000"/>
                  </a:schemeClr>
                </a:solidFill>
                <a:latin typeface="Helvetica" pitchFamily="34" charset="0"/>
              </a:rPr>
              <a:t>mit dem BYOD-Prinzip</a:t>
            </a:r>
            <a:r>
              <a:rPr lang="de-DE" sz="700" dirty="0">
                <a:solidFill>
                  <a:schemeClr val="bg1">
                    <a:lumMod val="50000"/>
                  </a:schemeClr>
                </a:solidFill>
                <a:latin typeface="Helvetica" pitchFamily="34" charset="0"/>
              </a:rPr>
              <a:t>) </a:t>
            </a:r>
            <a:r>
              <a:rPr lang="de-DE" sz="700" dirty="0" smtClean="0">
                <a:solidFill>
                  <a:schemeClr val="bg1">
                    <a:lumMod val="50000"/>
                  </a:schemeClr>
                </a:solidFill>
                <a:latin typeface="Helvetica" pitchFamily="34" charset="0"/>
              </a:rPr>
              <a:t>und besprechen Sie verschiedene Lösungswege. </a:t>
            </a:r>
            <a:endParaRPr lang="de-DE" sz="700" dirty="0">
              <a:solidFill>
                <a:schemeClr val="bg1">
                  <a:lumMod val="50000"/>
                </a:schemeClr>
              </a:solidFill>
              <a:latin typeface="Helvetica" pitchFamily="34" charset="0"/>
            </a:endParaRPr>
          </a:p>
        </p:txBody>
      </p:sp>
      <p:sp>
        <p:nvSpPr>
          <p:cNvPr id="21" name="Rechteck 20"/>
          <p:cNvSpPr/>
          <p:nvPr/>
        </p:nvSpPr>
        <p:spPr>
          <a:xfrm>
            <a:off x="6571812" y="1419622"/>
            <a:ext cx="2052194" cy="1440160"/>
          </a:xfrm>
          <a:prstGeom prst="rect">
            <a:avLst/>
          </a:prstGeom>
          <a:solidFill>
            <a:schemeClr val="bg1">
              <a:lumMod val="95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de-DE" sz="400" dirty="0" smtClean="0">
              <a:solidFill>
                <a:schemeClr val="bg1">
                  <a:lumMod val="50000"/>
                </a:schemeClr>
              </a:solidFill>
              <a:latin typeface="Helvetica" pitchFamily="34" charset="0"/>
            </a:endParaRPr>
          </a:p>
          <a:p>
            <a:pPr algn="ctr"/>
            <a:endParaRPr lang="de-DE" sz="400" dirty="0" smtClean="0">
              <a:solidFill>
                <a:schemeClr val="bg1">
                  <a:lumMod val="50000"/>
                </a:schemeClr>
              </a:solidFill>
              <a:latin typeface="Helvetica" pitchFamily="34" charset="0"/>
            </a:endParaRPr>
          </a:p>
          <a:p>
            <a:pPr algn="ctr">
              <a:spcAft>
                <a:spcPts val="600"/>
              </a:spcAft>
            </a:pPr>
            <a:r>
              <a:rPr lang="de-DE" sz="1100" b="1" dirty="0" smtClean="0">
                <a:solidFill>
                  <a:schemeClr val="bg1">
                    <a:lumMod val="50000"/>
                  </a:schemeClr>
                </a:solidFill>
                <a:latin typeface="Helvetica" pitchFamily="34" charset="0"/>
              </a:rPr>
              <a:t>EXPERTEN-BEFRAGUNG</a:t>
            </a:r>
          </a:p>
          <a:p>
            <a:pPr algn="ctr">
              <a:spcAft>
                <a:spcPts val="600"/>
              </a:spcAft>
            </a:pPr>
            <a:r>
              <a:rPr lang="de-DE" sz="700" dirty="0">
                <a:solidFill>
                  <a:schemeClr val="bg1">
                    <a:lumMod val="50000"/>
                  </a:schemeClr>
                </a:solidFill>
                <a:latin typeface="Helvetica" pitchFamily="34" charset="0"/>
              </a:rPr>
              <a:t>Vor </a:t>
            </a:r>
            <a:r>
              <a:rPr lang="de-DE" sz="700" dirty="0" smtClean="0">
                <a:solidFill>
                  <a:schemeClr val="bg1">
                    <a:lumMod val="50000"/>
                  </a:schemeClr>
                </a:solidFill>
                <a:latin typeface="Helvetica" pitchFamily="34" charset="0"/>
              </a:rPr>
              <a:t>dem Präsenztermin reichen die </a:t>
            </a:r>
            <a:r>
              <a:rPr lang="de-DE" sz="700" dirty="0">
                <a:solidFill>
                  <a:schemeClr val="bg1">
                    <a:lumMod val="50000"/>
                  </a:schemeClr>
                </a:solidFill>
                <a:latin typeface="Helvetica" pitchFamily="34" charset="0"/>
              </a:rPr>
              <a:t>Lernenden </a:t>
            </a:r>
            <a:r>
              <a:rPr lang="de-DE" sz="700" dirty="0" smtClean="0">
                <a:solidFill>
                  <a:schemeClr val="bg1">
                    <a:lumMod val="50000"/>
                  </a:schemeClr>
                </a:solidFill>
                <a:latin typeface="Helvetica" pitchFamily="34" charset="0"/>
              </a:rPr>
              <a:t>Fragen zu einem bestimmten Thema ein. Die  Fragen werden von einem Experten geprüft und aufbereitet. </a:t>
            </a:r>
            <a:r>
              <a:rPr lang="de-DE" sz="700" dirty="0">
                <a:solidFill>
                  <a:schemeClr val="bg1">
                    <a:lumMod val="50000"/>
                  </a:schemeClr>
                </a:solidFill>
                <a:latin typeface="Helvetica" pitchFamily="34" charset="0"/>
              </a:rPr>
              <a:t>Im Plenum </a:t>
            </a:r>
            <a:r>
              <a:rPr lang="de-DE" sz="700" dirty="0" smtClean="0">
                <a:solidFill>
                  <a:schemeClr val="bg1">
                    <a:lumMod val="50000"/>
                  </a:schemeClr>
                </a:solidFill>
                <a:latin typeface="Helvetica" pitchFamily="34" charset="0"/>
              </a:rPr>
              <a:t>erfolgt die gemein-same Bearbeitung der Fragen, z.B</a:t>
            </a:r>
            <a:r>
              <a:rPr lang="de-DE" sz="700" dirty="0">
                <a:solidFill>
                  <a:schemeClr val="bg1">
                    <a:lumMod val="50000"/>
                  </a:schemeClr>
                </a:solidFill>
                <a:latin typeface="Helvetica" pitchFamily="34" charset="0"/>
              </a:rPr>
              <a:t>. mit Hilfe des </a:t>
            </a:r>
            <a:r>
              <a:rPr lang="de-DE" sz="700" dirty="0" smtClean="0">
                <a:solidFill>
                  <a:schemeClr val="bg1">
                    <a:lumMod val="50000"/>
                  </a:schemeClr>
                </a:solidFill>
                <a:latin typeface="Helvetica" pitchFamily="34" charset="0"/>
              </a:rPr>
              <a:t>BYOD-Prinzips.</a:t>
            </a:r>
            <a:endParaRPr lang="de-DE" sz="700" dirty="0">
              <a:solidFill>
                <a:schemeClr val="bg1">
                  <a:lumMod val="50000"/>
                </a:schemeClr>
              </a:solidFill>
              <a:latin typeface="Helvetica" pitchFamily="34" charset="0"/>
            </a:endParaRPr>
          </a:p>
          <a:p>
            <a:pPr algn="ctr">
              <a:spcAft>
                <a:spcPts val="600"/>
              </a:spcAft>
            </a:pPr>
            <a:endParaRPr lang="de-DE" sz="800" dirty="0">
              <a:solidFill>
                <a:schemeClr val="bg1">
                  <a:lumMod val="50000"/>
                </a:schemeClr>
              </a:solidFill>
              <a:latin typeface="Helvetica" pitchFamily="34" charset="0"/>
            </a:endParaRPr>
          </a:p>
        </p:txBody>
      </p:sp>
      <p:sp>
        <p:nvSpPr>
          <p:cNvPr id="22" name="Rechteck 21"/>
          <p:cNvSpPr/>
          <p:nvPr/>
        </p:nvSpPr>
        <p:spPr>
          <a:xfrm>
            <a:off x="6571812" y="2931790"/>
            <a:ext cx="2052194" cy="1440160"/>
          </a:xfrm>
          <a:prstGeom prst="rect">
            <a:avLst/>
          </a:prstGeom>
          <a:solidFill>
            <a:schemeClr val="bg1">
              <a:lumMod val="95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de-DE" sz="400" b="1" dirty="0" smtClean="0">
              <a:solidFill>
                <a:schemeClr val="bg1">
                  <a:lumMod val="50000"/>
                </a:schemeClr>
              </a:solidFill>
              <a:latin typeface="Helvetica" pitchFamily="34" charset="0"/>
            </a:endParaRPr>
          </a:p>
          <a:p>
            <a:pPr algn="ctr"/>
            <a:endParaRPr lang="de-DE" sz="400" b="1" dirty="0" smtClean="0">
              <a:solidFill>
                <a:schemeClr val="bg1">
                  <a:lumMod val="50000"/>
                </a:schemeClr>
              </a:solidFill>
              <a:latin typeface="Helvetica" pitchFamily="34" charset="0"/>
            </a:endParaRPr>
          </a:p>
          <a:p>
            <a:pPr algn="ctr">
              <a:spcAft>
                <a:spcPts val="600"/>
              </a:spcAft>
            </a:pPr>
            <a:r>
              <a:rPr lang="de-DE" sz="1100" b="1" dirty="0" smtClean="0">
                <a:solidFill>
                  <a:schemeClr val="bg1">
                    <a:lumMod val="50000"/>
                  </a:schemeClr>
                </a:solidFill>
                <a:latin typeface="Helvetica" pitchFamily="34" charset="0"/>
              </a:rPr>
              <a:t>PEER-INSTRUCTION</a:t>
            </a:r>
          </a:p>
          <a:p>
            <a:pPr algn="ctr">
              <a:spcAft>
                <a:spcPts val="600"/>
              </a:spcAft>
            </a:pPr>
            <a:r>
              <a:rPr lang="de-DE" sz="700" dirty="0" smtClean="0">
                <a:solidFill>
                  <a:schemeClr val="bg1">
                    <a:lumMod val="50000"/>
                  </a:schemeClr>
                </a:solidFill>
                <a:latin typeface="Helvetica" pitchFamily="34" charset="0"/>
              </a:rPr>
              <a:t>Nach einer kurzen Input folgt eine Abstimmung im Plenum. Nach der Ergebnispräsentation werden die Lernenden aufgefordert, ihren Sitznachbar von der eigenen Antwort zu über-zeugen. Nach einer weiteren Abstimmung erfolgt die Ergebnissicherung. </a:t>
            </a:r>
            <a:endParaRPr lang="de-DE" sz="700" dirty="0">
              <a:solidFill>
                <a:schemeClr val="bg1">
                  <a:lumMod val="50000"/>
                </a:schemeClr>
              </a:solidFill>
              <a:latin typeface="Helvetica" pitchFamily="34" charset="0"/>
            </a:endParaRPr>
          </a:p>
        </p:txBody>
      </p:sp>
      <p:pic>
        <p:nvPicPr>
          <p:cNvPr id="10" name="Bild 28"/>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649512" y="4371950"/>
            <a:ext cx="380634" cy="659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hteck 22"/>
          <p:cNvSpPr/>
          <p:nvPr/>
        </p:nvSpPr>
        <p:spPr>
          <a:xfrm>
            <a:off x="227137" y="2499742"/>
            <a:ext cx="2052194" cy="3600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00" dirty="0" smtClean="0">
                <a:solidFill>
                  <a:schemeClr val="bg1">
                    <a:lumMod val="50000"/>
                  </a:schemeClr>
                </a:solidFill>
                <a:latin typeface="Helvetica" pitchFamily="34" charset="0"/>
              </a:rPr>
              <a:t>Neben der ILIAS-Live-</a:t>
            </a:r>
            <a:r>
              <a:rPr lang="de-DE" sz="500" dirty="0" err="1" smtClean="0">
                <a:solidFill>
                  <a:schemeClr val="bg1">
                    <a:lumMod val="50000"/>
                  </a:schemeClr>
                </a:solidFill>
                <a:latin typeface="Helvetica" pitchFamily="34" charset="0"/>
              </a:rPr>
              <a:t>Voting</a:t>
            </a:r>
            <a:r>
              <a:rPr lang="de-DE" sz="500" dirty="0" smtClean="0">
                <a:solidFill>
                  <a:schemeClr val="bg1">
                    <a:lumMod val="50000"/>
                  </a:schemeClr>
                </a:solidFill>
                <a:latin typeface="Helvetica" pitchFamily="34" charset="0"/>
              </a:rPr>
              <a:t>-Funktion, existieren online-basierte Apps wie z.B. </a:t>
            </a:r>
            <a:r>
              <a:rPr lang="de-DE" sz="500" dirty="0" smtClean="0">
                <a:solidFill>
                  <a:schemeClr val="bg1">
                    <a:lumMod val="50000"/>
                  </a:schemeClr>
                </a:solidFill>
                <a:latin typeface="Helvetica" pitchFamily="34" charset="0"/>
                <a:hlinkClick r:id="rId10"/>
              </a:rPr>
              <a:t>PINGO </a:t>
            </a:r>
            <a:r>
              <a:rPr lang="de-DE" sz="500" dirty="0" smtClean="0">
                <a:solidFill>
                  <a:schemeClr val="bg1">
                    <a:lumMod val="50000"/>
                  </a:schemeClr>
                </a:solidFill>
                <a:latin typeface="Helvetica" pitchFamily="34" charset="0"/>
              </a:rPr>
              <a:t>oder </a:t>
            </a:r>
            <a:r>
              <a:rPr lang="de-DE" sz="500" dirty="0" smtClean="0">
                <a:solidFill>
                  <a:schemeClr val="bg1">
                    <a:lumMod val="50000"/>
                  </a:schemeClr>
                </a:solidFill>
                <a:latin typeface="Helvetica" pitchFamily="34" charset="0"/>
                <a:hlinkClick r:id="rId11"/>
              </a:rPr>
              <a:t>ARSNova</a:t>
            </a:r>
            <a:r>
              <a:rPr lang="de-DE" sz="500" dirty="0" smtClean="0">
                <a:solidFill>
                  <a:schemeClr val="bg1">
                    <a:lumMod val="50000"/>
                  </a:schemeClr>
                </a:solidFill>
                <a:latin typeface="Helvetica" pitchFamily="34" charset="0"/>
              </a:rPr>
              <a:t>. Der Reader </a:t>
            </a:r>
            <a:r>
              <a:rPr lang="de-DE" sz="500" dirty="0" smtClean="0">
                <a:solidFill>
                  <a:schemeClr val="bg1">
                    <a:lumMod val="50000"/>
                  </a:schemeClr>
                </a:solidFill>
                <a:latin typeface="Helvetica" pitchFamily="34" charset="0"/>
                <a:hlinkClick r:id="rId12"/>
              </a:rPr>
              <a:t>„</a:t>
            </a:r>
            <a:r>
              <a:rPr lang="de-DE" sz="500" dirty="0" smtClean="0">
                <a:latin typeface="Helvetica" pitchFamily="34" charset="0"/>
                <a:hlinkClick r:id="rId12"/>
              </a:rPr>
              <a:t>Live-</a:t>
            </a:r>
            <a:r>
              <a:rPr lang="de-DE" sz="500" dirty="0" err="1" smtClean="0">
                <a:latin typeface="Helvetica" pitchFamily="34" charset="0"/>
                <a:hlinkClick r:id="rId12"/>
              </a:rPr>
              <a:t>Votings</a:t>
            </a:r>
            <a:r>
              <a:rPr lang="de-DE" sz="500" dirty="0" smtClean="0">
                <a:latin typeface="Helvetica" pitchFamily="34" charset="0"/>
                <a:hlinkClick r:id="rId12"/>
              </a:rPr>
              <a:t> effektiv einsetzen</a:t>
            </a:r>
            <a:r>
              <a:rPr lang="de-DE" sz="500" dirty="0">
                <a:solidFill>
                  <a:schemeClr val="bg1">
                    <a:lumMod val="50000"/>
                  </a:schemeClr>
                </a:solidFill>
                <a:latin typeface="Helvetica" pitchFamily="34" charset="0"/>
              </a:rPr>
              <a:t>“ bietet vertiefende </a:t>
            </a:r>
            <a:r>
              <a:rPr lang="de-DE" sz="500" dirty="0" smtClean="0">
                <a:solidFill>
                  <a:schemeClr val="bg1">
                    <a:lumMod val="50000"/>
                  </a:schemeClr>
                </a:solidFill>
                <a:latin typeface="Helvetica" pitchFamily="34" charset="0"/>
              </a:rPr>
              <a:t>Informationen zur Methode.</a:t>
            </a:r>
            <a:endParaRPr lang="de-DE" sz="500" dirty="0">
              <a:solidFill>
                <a:schemeClr val="bg1">
                  <a:lumMod val="50000"/>
                </a:schemeClr>
              </a:solidFill>
              <a:latin typeface="Helvetica" pitchFamily="34" charset="0"/>
            </a:endParaRPr>
          </a:p>
        </p:txBody>
      </p:sp>
      <p:sp>
        <p:nvSpPr>
          <p:cNvPr id="25" name="Rechteck 24">
            <a:hlinkClick r:id="rId13"/>
          </p:cNvPr>
          <p:cNvSpPr/>
          <p:nvPr/>
        </p:nvSpPr>
        <p:spPr>
          <a:xfrm>
            <a:off x="2344513" y="2499742"/>
            <a:ext cx="2052194" cy="3600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00" dirty="0" smtClean="0">
                <a:solidFill>
                  <a:schemeClr val="bg1">
                    <a:lumMod val="50000"/>
                  </a:schemeClr>
                </a:solidFill>
                <a:latin typeface="Helvetica" pitchFamily="34" charset="0"/>
              </a:rPr>
              <a:t>Eine kurze Einführung in die Think-Pair-Share Methode liefert das </a:t>
            </a:r>
            <a:r>
              <a:rPr lang="de-DE" sz="500" dirty="0" smtClean="0">
                <a:solidFill>
                  <a:schemeClr val="bg1">
                    <a:lumMod val="50000"/>
                  </a:schemeClr>
                </a:solidFill>
                <a:latin typeface="Helvetica" pitchFamily="34" charset="0"/>
                <a:hlinkClick r:id="rId14"/>
              </a:rPr>
              <a:t>Methoden-Blatt des Institute </a:t>
            </a:r>
            <a:r>
              <a:rPr lang="de-DE" sz="500" dirty="0" err="1">
                <a:solidFill>
                  <a:schemeClr val="bg1">
                    <a:lumMod val="50000"/>
                  </a:schemeClr>
                </a:solidFill>
                <a:latin typeface="Helvetica" pitchFamily="34" charset="0"/>
                <a:hlinkClick r:id="rId14"/>
              </a:rPr>
              <a:t>for</a:t>
            </a:r>
            <a:r>
              <a:rPr lang="de-DE" sz="500" dirty="0">
                <a:solidFill>
                  <a:schemeClr val="bg1">
                    <a:lumMod val="50000"/>
                  </a:schemeClr>
                </a:solidFill>
                <a:latin typeface="Helvetica" pitchFamily="34" charset="0"/>
                <a:hlinkClick r:id="rId14"/>
              </a:rPr>
              <a:t> Teaching &amp; Learning </a:t>
            </a:r>
            <a:r>
              <a:rPr lang="de-DE" sz="500" dirty="0" err="1">
                <a:solidFill>
                  <a:schemeClr val="bg1">
                    <a:lumMod val="50000"/>
                  </a:schemeClr>
                </a:solidFill>
                <a:latin typeface="Helvetica" pitchFamily="34" charset="0"/>
                <a:hlinkClick r:id="rId14"/>
              </a:rPr>
              <a:t>Innovations</a:t>
            </a:r>
            <a:r>
              <a:rPr lang="de-DE" sz="500" dirty="0">
                <a:solidFill>
                  <a:schemeClr val="bg1">
                    <a:lumMod val="50000"/>
                  </a:schemeClr>
                </a:solidFill>
                <a:latin typeface="Helvetica" pitchFamily="34" charset="0"/>
                <a:hlinkClick r:id="rId14"/>
              </a:rPr>
              <a:t> (Queensland, </a:t>
            </a:r>
            <a:r>
              <a:rPr lang="de-DE" sz="500" dirty="0" err="1">
                <a:solidFill>
                  <a:schemeClr val="bg1">
                    <a:lumMod val="50000"/>
                  </a:schemeClr>
                </a:solidFill>
                <a:latin typeface="Helvetica" pitchFamily="34" charset="0"/>
                <a:hlinkClick r:id="rId14"/>
              </a:rPr>
              <a:t>Australia</a:t>
            </a:r>
            <a:r>
              <a:rPr lang="de-DE" sz="500" dirty="0" smtClean="0">
                <a:solidFill>
                  <a:schemeClr val="bg1">
                    <a:lumMod val="50000"/>
                  </a:schemeClr>
                </a:solidFill>
                <a:latin typeface="Helvetica" pitchFamily="34" charset="0"/>
                <a:hlinkClick r:id="rId14"/>
              </a:rPr>
              <a:t>)</a:t>
            </a:r>
            <a:r>
              <a:rPr lang="de-DE" sz="500" dirty="0" smtClean="0">
                <a:solidFill>
                  <a:schemeClr val="bg1">
                    <a:lumMod val="50000"/>
                  </a:schemeClr>
                </a:solidFill>
                <a:latin typeface="Helvetica" pitchFamily="34" charset="0"/>
              </a:rPr>
              <a:t>. Weitere Beschreibungen im WWW.</a:t>
            </a:r>
            <a:endParaRPr lang="de-DE" sz="500" dirty="0">
              <a:solidFill>
                <a:schemeClr val="bg1">
                  <a:lumMod val="50000"/>
                </a:schemeClr>
              </a:solidFill>
              <a:latin typeface="Helvetica" pitchFamily="34" charset="0"/>
            </a:endParaRPr>
          </a:p>
        </p:txBody>
      </p:sp>
      <p:sp>
        <p:nvSpPr>
          <p:cNvPr id="26" name="Rechteck 25"/>
          <p:cNvSpPr/>
          <p:nvPr/>
        </p:nvSpPr>
        <p:spPr>
          <a:xfrm>
            <a:off x="4459959" y="2499742"/>
            <a:ext cx="2052194" cy="3600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00" dirty="0" smtClean="0">
                <a:solidFill>
                  <a:schemeClr val="bg1">
                    <a:lumMod val="50000"/>
                  </a:schemeClr>
                </a:solidFill>
                <a:latin typeface="Helvetica" pitchFamily="34" charset="0"/>
              </a:rPr>
              <a:t>Dieses YouTube-Video liefert eine anschauliche </a:t>
            </a:r>
            <a:r>
              <a:rPr lang="de-DE" sz="500" dirty="0" smtClean="0">
                <a:solidFill>
                  <a:schemeClr val="bg1">
                    <a:lumMod val="50000"/>
                  </a:schemeClr>
                </a:solidFill>
                <a:latin typeface="Helvetica" pitchFamily="34" charset="0"/>
                <a:hlinkClick r:id="rId15"/>
              </a:rPr>
              <a:t>Erklärung von Herr Prof. Spannagel zur Methode ‚aktives Plenum‘</a:t>
            </a:r>
            <a:r>
              <a:rPr lang="de-DE" sz="500" dirty="0">
                <a:solidFill>
                  <a:schemeClr val="bg1">
                    <a:lumMod val="50000"/>
                  </a:schemeClr>
                </a:solidFill>
                <a:latin typeface="Helvetica" pitchFamily="34" charset="0"/>
                <a:hlinkClick r:id="rId15"/>
              </a:rPr>
              <a:t> </a:t>
            </a:r>
            <a:r>
              <a:rPr lang="de-DE" sz="500" dirty="0" smtClean="0">
                <a:solidFill>
                  <a:schemeClr val="bg1">
                    <a:lumMod val="50000"/>
                  </a:schemeClr>
                </a:solidFill>
                <a:latin typeface="Helvetica" pitchFamily="34" charset="0"/>
              </a:rPr>
              <a:t>(hier am Bei-spiel Mathematikvorlesung). Weitere Beschreibungen im WWW </a:t>
            </a:r>
            <a:r>
              <a:rPr lang="de-DE" sz="500" dirty="0">
                <a:solidFill>
                  <a:schemeClr val="bg1">
                    <a:lumMod val="50000"/>
                  </a:schemeClr>
                </a:solidFill>
                <a:latin typeface="Helvetica" pitchFamily="34" charset="0"/>
              </a:rPr>
              <a:t>.</a:t>
            </a:r>
            <a:endParaRPr lang="de-DE" sz="500" dirty="0" smtClean="0">
              <a:solidFill>
                <a:schemeClr val="bg1">
                  <a:lumMod val="50000"/>
                </a:schemeClr>
              </a:solidFill>
              <a:latin typeface="Helvetica" pitchFamily="34" charset="0"/>
            </a:endParaRPr>
          </a:p>
        </p:txBody>
      </p:sp>
      <p:sp>
        <p:nvSpPr>
          <p:cNvPr id="27" name="Rechteck 26"/>
          <p:cNvSpPr/>
          <p:nvPr/>
        </p:nvSpPr>
        <p:spPr>
          <a:xfrm>
            <a:off x="6584264" y="2499742"/>
            <a:ext cx="2039742" cy="3600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00" dirty="0" smtClean="0">
                <a:solidFill>
                  <a:schemeClr val="bg1">
                    <a:lumMod val="50000"/>
                  </a:schemeClr>
                </a:solidFill>
                <a:latin typeface="Helvetica" pitchFamily="34" charset="0"/>
                <a:hlinkClick r:id="rId16"/>
              </a:rPr>
              <a:t>Der Methodenreader „Ideen für die Hochschullehre“ – Fokus gute Lehre – Transferideen aus den Berliner Hochschulen </a:t>
            </a:r>
            <a:r>
              <a:rPr lang="de-DE" sz="500" dirty="0" smtClean="0">
                <a:solidFill>
                  <a:schemeClr val="bg1">
                    <a:lumMod val="50000"/>
                  </a:schemeClr>
                </a:solidFill>
                <a:latin typeface="Helvetica" pitchFamily="34" charset="0"/>
              </a:rPr>
              <a:t>beschreibt die Methode anschaulich und in Kürze (S.32)</a:t>
            </a:r>
            <a:endParaRPr lang="de-DE" sz="500" dirty="0">
              <a:solidFill>
                <a:schemeClr val="bg1">
                  <a:lumMod val="50000"/>
                </a:schemeClr>
              </a:solidFill>
              <a:latin typeface="Helvetica" pitchFamily="34" charset="0"/>
            </a:endParaRPr>
          </a:p>
        </p:txBody>
      </p:sp>
      <p:sp>
        <p:nvSpPr>
          <p:cNvPr id="32" name="Rechteck 31"/>
          <p:cNvSpPr/>
          <p:nvPr/>
        </p:nvSpPr>
        <p:spPr>
          <a:xfrm>
            <a:off x="227137" y="4011910"/>
            <a:ext cx="2052194" cy="3600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00" dirty="0" smtClean="0">
                <a:solidFill>
                  <a:schemeClr val="bg1">
                    <a:lumMod val="50000"/>
                  </a:schemeClr>
                </a:solidFill>
                <a:latin typeface="Helvetica" pitchFamily="34" charset="0"/>
                <a:hlinkClick r:id="rId17"/>
              </a:rPr>
              <a:t>Auf den Methodenblättern der Universität Duisburg Essen und dem Mentoring System wird die Methode </a:t>
            </a:r>
            <a:r>
              <a:rPr lang="de-DE" sz="500" dirty="0" smtClean="0">
                <a:solidFill>
                  <a:schemeClr val="bg1">
                    <a:lumMod val="50000"/>
                  </a:schemeClr>
                </a:solidFill>
                <a:latin typeface="Helvetica" pitchFamily="34" charset="0"/>
              </a:rPr>
              <a:t>Pro-Contra-Debatte auf einer DIN A4 Seite ausführlich und kurz beschrieben.</a:t>
            </a:r>
            <a:endParaRPr lang="de-DE" sz="500" dirty="0">
              <a:solidFill>
                <a:schemeClr val="bg1">
                  <a:lumMod val="50000"/>
                </a:schemeClr>
              </a:solidFill>
              <a:latin typeface="Helvetica" pitchFamily="34" charset="0"/>
            </a:endParaRPr>
          </a:p>
        </p:txBody>
      </p:sp>
      <p:sp>
        <p:nvSpPr>
          <p:cNvPr id="33" name="Rechteck 32"/>
          <p:cNvSpPr/>
          <p:nvPr/>
        </p:nvSpPr>
        <p:spPr>
          <a:xfrm>
            <a:off x="2344513" y="4011910"/>
            <a:ext cx="2052194" cy="3600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00" dirty="0" smtClean="0">
                <a:solidFill>
                  <a:schemeClr val="bg1">
                    <a:lumMod val="50000"/>
                  </a:schemeClr>
                </a:solidFill>
                <a:latin typeface="Helvetica" pitchFamily="34" charset="0"/>
              </a:rPr>
              <a:t>Im </a:t>
            </a:r>
            <a:r>
              <a:rPr lang="de-DE" sz="500" dirty="0" smtClean="0">
                <a:solidFill>
                  <a:schemeClr val="bg1">
                    <a:lumMod val="50000"/>
                  </a:schemeClr>
                </a:solidFill>
                <a:latin typeface="Helvetica" pitchFamily="34" charset="0"/>
                <a:hlinkClick r:id="rId18"/>
              </a:rPr>
              <a:t>Downloadcenter für inspirierende Lehre </a:t>
            </a:r>
            <a:r>
              <a:rPr lang="de-DE" sz="500" dirty="0" smtClean="0">
                <a:solidFill>
                  <a:schemeClr val="bg1">
                    <a:lumMod val="50000"/>
                  </a:schemeClr>
                </a:solidFill>
                <a:latin typeface="Helvetica" pitchFamily="34" charset="0"/>
              </a:rPr>
              <a:t>der Ruhr-Universität Bochum finden Sie nützliche Informationen zu Lehrformaten und Lehrmethoden, u.a. zum </a:t>
            </a:r>
            <a:r>
              <a:rPr lang="de-DE" sz="500" i="1" dirty="0" smtClean="0">
                <a:solidFill>
                  <a:schemeClr val="bg1">
                    <a:lumMod val="50000"/>
                  </a:schemeClr>
                </a:solidFill>
                <a:latin typeface="Helvetica" pitchFamily="34" charset="0"/>
              </a:rPr>
              <a:t>Problemorientierten Lernen.</a:t>
            </a:r>
            <a:endParaRPr lang="de-DE" sz="500" i="1" dirty="0">
              <a:solidFill>
                <a:schemeClr val="bg1">
                  <a:lumMod val="50000"/>
                </a:schemeClr>
              </a:solidFill>
              <a:latin typeface="Helvetica" pitchFamily="34" charset="0"/>
            </a:endParaRPr>
          </a:p>
        </p:txBody>
      </p:sp>
      <p:sp>
        <p:nvSpPr>
          <p:cNvPr id="34" name="Rechteck 33"/>
          <p:cNvSpPr/>
          <p:nvPr/>
        </p:nvSpPr>
        <p:spPr>
          <a:xfrm>
            <a:off x="4459959" y="4011910"/>
            <a:ext cx="2052194" cy="3600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00" dirty="0" smtClean="0">
                <a:solidFill>
                  <a:schemeClr val="bg1">
                    <a:lumMod val="50000"/>
                  </a:schemeClr>
                </a:solidFill>
                <a:latin typeface="Helvetica" pitchFamily="34" charset="0"/>
              </a:rPr>
              <a:t>Die Methode ‘Murmelgruppen‘ wird auf der </a:t>
            </a:r>
            <a:r>
              <a:rPr lang="de-DE" sz="500" dirty="0" smtClean="0">
                <a:solidFill>
                  <a:schemeClr val="bg1">
                    <a:lumMod val="50000"/>
                  </a:schemeClr>
                </a:solidFill>
                <a:latin typeface="Helvetica" pitchFamily="34" charset="0"/>
                <a:hlinkClick r:id="rId19"/>
              </a:rPr>
              <a:t>Methodenkarte von PD Dr. Ulrike Hanke </a:t>
            </a:r>
            <a:r>
              <a:rPr lang="de-DE" sz="500" dirty="0" smtClean="0">
                <a:solidFill>
                  <a:schemeClr val="bg1">
                    <a:lumMod val="50000"/>
                  </a:schemeClr>
                </a:solidFill>
                <a:latin typeface="Helvetica" pitchFamily="34" charset="0"/>
              </a:rPr>
              <a:t>(</a:t>
            </a:r>
            <a:r>
              <a:rPr lang="de-DE" sz="500" dirty="0" smtClean="0">
                <a:solidFill>
                  <a:schemeClr val="bg1">
                    <a:lumMod val="50000"/>
                  </a:schemeClr>
                </a:solidFill>
                <a:latin typeface="Helvetica" pitchFamily="34" charset="0"/>
                <a:hlinkClick r:id="rId20"/>
              </a:rPr>
              <a:t>www.hanke-teachertraining.de</a:t>
            </a:r>
            <a:r>
              <a:rPr lang="de-DE" sz="500" dirty="0" smtClean="0">
                <a:solidFill>
                  <a:schemeClr val="bg1">
                    <a:lumMod val="50000"/>
                  </a:schemeClr>
                </a:solidFill>
                <a:latin typeface="Helvetica" pitchFamily="34" charset="0"/>
              </a:rPr>
              <a:t>) übersichtlich und in Kürze beschrieben.</a:t>
            </a:r>
            <a:endParaRPr lang="de-DE" sz="500" dirty="0">
              <a:solidFill>
                <a:schemeClr val="bg1">
                  <a:lumMod val="50000"/>
                </a:schemeClr>
              </a:solidFill>
              <a:latin typeface="Helvetica" pitchFamily="34" charset="0"/>
            </a:endParaRPr>
          </a:p>
        </p:txBody>
      </p:sp>
      <p:sp>
        <p:nvSpPr>
          <p:cNvPr id="35" name="Rechteck 34"/>
          <p:cNvSpPr/>
          <p:nvPr/>
        </p:nvSpPr>
        <p:spPr>
          <a:xfrm>
            <a:off x="6584264" y="4011910"/>
            <a:ext cx="2039742" cy="3600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00" dirty="0" smtClean="0">
                <a:solidFill>
                  <a:schemeClr val="bg1">
                    <a:lumMod val="50000"/>
                  </a:schemeClr>
                </a:solidFill>
                <a:latin typeface="Helvetica" pitchFamily="34" charset="0"/>
              </a:rPr>
              <a:t>In der Rubrik „Aus der Lehrpraxis“ der TU Darmstadt, wird die Methode </a:t>
            </a:r>
            <a:r>
              <a:rPr lang="de-DE" sz="500" dirty="0" smtClean="0">
                <a:solidFill>
                  <a:schemeClr val="bg1">
                    <a:lumMod val="50000"/>
                  </a:schemeClr>
                </a:solidFill>
                <a:latin typeface="Helvetica" pitchFamily="34" charset="0"/>
                <a:hlinkClick r:id="rId21"/>
              </a:rPr>
              <a:t>„Peer-</a:t>
            </a:r>
            <a:r>
              <a:rPr lang="de-DE" sz="500" dirty="0" err="1" smtClean="0">
                <a:solidFill>
                  <a:schemeClr val="bg1">
                    <a:lumMod val="50000"/>
                  </a:schemeClr>
                </a:solidFill>
                <a:latin typeface="Helvetica" pitchFamily="34" charset="0"/>
                <a:hlinkClick r:id="rId21"/>
              </a:rPr>
              <a:t>Instruction</a:t>
            </a:r>
            <a:r>
              <a:rPr lang="de-DE" sz="500" dirty="0" smtClean="0">
                <a:solidFill>
                  <a:schemeClr val="bg1">
                    <a:lumMod val="50000"/>
                  </a:schemeClr>
                </a:solidFill>
                <a:latin typeface="Helvetica" pitchFamily="34" charset="0"/>
                <a:hlinkClick r:id="rId21"/>
              </a:rPr>
              <a:t>: Lernen durch diskutieren</a:t>
            </a:r>
            <a:r>
              <a:rPr lang="de-DE" sz="500" dirty="0" smtClean="0">
                <a:solidFill>
                  <a:schemeClr val="bg1">
                    <a:lumMod val="50000"/>
                  </a:schemeClr>
                </a:solidFill>
                <a:latin typeface="Helvetica" pitchFamily="34" charset="0"/>
              </a:rPr>
              <a:t>“ vorgestellt und ausführlich beschrieben.</a:t>
            </a:r>
          </a:p>
        </p:txBody>
      </p:sp>
      <p:pic>
        <p:nvPicPr>
          <p:cNvPr id="30" name="Picture 2" descr="Bildergebnis für dlr projektträger logo"/>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1864861" y="235774"/>
            <a:ext cx="549302" cy="2169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3101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Benutzerdefiniert 7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7F7F7F"/>
      </a:hlink>
      <a:folHlink>
        <a:srgbClr val="7F7F7F"/>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534</Words>
  <Application>Microsoft Office PowerPoint</Application>
  <PresentationFormat>Bildschirmpräsentation (16:9)</PresentationFormat>
  <Paragraphs>42</Paragraphs>
  <Slides>1</Slides>
  <Notes>1</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Larissa</vt:lpstr>
      <vt:lpstr>PowerPoint-Präsentation</vt:lpstr>
    </vt:vector>
  </TitlesOfParts>
  <Company>Uniklinikum Freiburg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Tobias Schmidt</dc:creator>
  <cp:lastModifiedBy>Tobias Schmidt</cp:lastModifiedBy>
  <cp:revision>52</cp:revision>
  <cp:lastPrinted>2018-09-24T11:11:38Z</cp:lastPrinted>
  <dcterms:created xsi:type="dcterms:W3CDTF">2018-08-06T11:16:35Z</dcterms:created>
  <dcterms:modified xsi:type="dcterms:W3CDTF">2018-10-02T10:56:54Z</dcterms:modified>
</cp:coreProperties>
</file>