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5213" cy="42803763"/>
  <p:notesSz cx="6858000" cy="9144000"/>
  <p:defaultTextStyle>
    <a:defPPr>
      <a:defRPr lang="de-DE"/>
    </a:defPPr>
    <a:lvl1pPr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1pPr>
    <a:lvl2pPr marL="2087563" indent="-1630363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2pPr>
    <a:lvl3pPr marL="4175125" indent="-3260725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3pPr>
    <a:lvl4pPr marL="6262688" indent="-4891088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4pPr>
    <a:lvl5pPr marL="8350250" indent="-6521450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rüstle" initials="PB" lastIdx="19" clrIdx="0"/>
  <p:cmAuthor id="1" name="Tobias Schmidt" initials="T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831"/>
    <a:srgbClr val="E98300"/>
    <a:srgbClr val="7B2927"/>
    <a:srgbClr val="C1002A"/>
    <a:srgbClr val="6DBCDB"/>
    <a:srgbClr val="5781BD"/>
    <a:srgbClr val="A7C1E3"/>
    <a:srgbClr val="F8E498"/>
    <a:srgbClr val="F8F898"/>
    <a:srgbClr val="2C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8693" autoAdjust="0"/>
  </p:normalViewPr>
  <p:slideViewPr>
    <p:cSldViewPr snapToObjects="1">
      <p:cViewPr varScale="1">
        <p:scale>
          <a:sx n="20" d="100"/>
          <a:sy n="20" d="100"/>
        </p:scale>
        <p:origin x="-3552" y="-19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A4F3040-7343-4D93-AD70-31E582914ADA}" type="datetime1">
              <a:rPr lang="de-DE" altLang="de-DE"/>
              <a:pPr/>
              <a:t>19.04.2018</a:t>
            </a:fld>
            <a:endParaRPr lang="de-DE" alt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00B001B-0131-44F6-9998-110A1370826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5788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3B07F-3B37-4240-B01B-196BC71AD77D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B0C6-F84F-41B2-ACBE-4D73F6D00A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38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B0C6-F84F-41B2-ACBE-4D73F6D00A7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18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6247388" y="14898688"/>
            <a:ext cx="914400" cy="914401"/>
          </a:xfrm>
          <a:prstGeom prst="rect">
            <a:avLst/>
          </a:prstGeom>
        </p:spPr>
        <p:txBody>
          <a:bodyPr wrap="none" lIns="0" tIns="0" rIns="0" bIns="0"/>
          <a:lstStyle/>
          <a:p>
            <a:pPr defTabSz="2087831" fontAlgn="auto">
              <a:spcAft>
                <a:spcPts val="0"/>
              </a:spcAft>
              <a:defRPr/>
            </a:pPr>
            <a:endParaRPr lang="de-DE" sz="120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30" name="Bildplatzhalter 29"/>
          <p:cNvSpPr>
            <a:spLocks noGrp="1"/>
          </p:cNvSpPr>
          <p:nvPr>
            <p:ph type="pic" sz="quarter" idx="16"/>
          </p:nvPr>
        </p:nvSpPr>
        <p:spPr>
          <a:xfrm>
            <a:off x="900000" y="900000"/>
            <a:ext cx="28476000" cy="41004000"/>
          </a:xfrm>
        </p:spPr>
        <p:txBody>
          <a:bodyPr rtlCol="0">
            <a:normAutofit/>
          </a:bodyPr>
          <a:lstStyle>
            <a:lvl1pPr>
              <a:buNone/>
              <a:defRPr sz="80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1" name="Textplatzhalter 25"/>
          <p:cNvSpPr>
            <a:spLocks noGrp="1"/>
          </p:cNvSpPr>
          <p:nvPr>
            <p:ph type="body" sz="quarter" idx="17"/>
          </p:nvPr>
        </p:nvSpPr>
        <p:spPr>
          <a:xfrm>
            <a:off x="2160001" y="14746485"/>
            <a:ext cx="19573081" cy="2133600"/>
          </a:xfrm>
        </p:spPr>
        <p:txBody>
          <a:bodyPr lIns="0" tIns="0" rIns="0" bIns="0">
            <a:normAutofit/>
          </a:bodyPr>
          <a:lstStyle>
            <a:lvl1pPr>
              <a:buNone/>
              <a:defRPr sz="8000"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2160000" y="3595110"/>
            <a:ext cx="24215646" cy="37619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05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6" y="3595689"/>
            <a:ext cx="24215725" cy="37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6" y="9986964"/>
            <a:ext cx="27246263" cy="282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66" tIns="208784" rIns="417566" bIns="208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2087563" rtl="0" eaLnBrk="1" fontAlgn="base" hangingPunct="1">
        <a:spcBef>
          <a:spcPct val="0"/>
        </a:spcBef>
        <a:spcAft>
          <a:spcPct val="0"/>
        </a:spcAft>
        <a:defRPr sz="14000" kern="1200">
          <a:solidFill>
            <a:schemeClr val="tx1"/>
          </a:solidFill>
          <a:latin typeface="Times New Roman"/>
          <a:ea typeface="Geneva" pitchFamily="50" charset="-128"/>
          <a:cs typeface="Times New Roman"/>
        </a:defRPr>
      </a:lvl1pPr>
      <a:lvl2pPr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2pPr>
      <a:lvl3pPr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3pPr>
      <a:lvl4pPr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4pPr>
      <a:lvl5pPr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5pPr>
      <a:lvl6pPr marL="457200"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6pPr>
      <a:lvl7pPr marL="914400"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7pPr>
      <a:lvl8pPr marL="1371600"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8pPr>
      <a:lvl9pPr marL="1828800"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9pPr>
    </p:titleStyle>
    <p:bodyStyle>
      <a:lvl1pPr marL="1565275" indent="-1565275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Geneva" pitchFamily="50" charset="-128"/>
          <a:cs typeface="+mn-cs"/>
        </a:defRPr>
      </a:lvl1pPr>
      <a:lvl2pPr marL="3392488" indent="-130333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Geneva" pitchFamily="50" charset="-128"/>
          <a:cs typeface="+mn-cs"/>
        </a:defRPr>
      </a:lvl2pPr>
      <a:lvl3pPr marL="5218113" indent="-104298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Geneva" pitchFamily="50" charset="-128"/>
          <a:cs typeface="+mn-cs"/>
        </a:defRPr>
      </a:lvl3pPr>
      <a:lvl4pPr marL="7307263" indent="-104298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Geneva" pitchFamily="50" charset="-128"/>
          <a:cs typeface="+mn-cs"/>
        </a:defRPr>
      </a:lvl4pPr>
      <a:lvl5pPr marL="9394825" indent="-104298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Geneva" pitchFamily="50" charset="-128"/>
          <a:cs typeface="+mn-cs"/>
        </a:defRPr>
      </a:lvl5pPr>
      <a:lvl6pPr marL="11483068" indent="-1043916" algn="l" defTabSz="208783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0899" indent="-1043916" algn="l" defTabSz="208783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8731" indent="-1043916" algn="l" defTabSz="208783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6560" indent="-1043916" algn="l" defTabSz="208783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831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661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492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323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153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6984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4815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2645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officialgdc/6233580922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9.jpeg"/><Relationship Id="rId3" Type="http://schemas.openxmlformats.org/officeDocument/2006/relationships/image" Target="../media/image1.png"/><Relationship Id="rId21" Type="http://schemas.openxmlformats.org/officeDocument/2006/relationships/image" Target="../media/image12.jpeg"/><Relationship Id="rId7" Type="http://schemas.openxmlformats.org/officeDocument/2006/relationships/hyperlink" Target="https://www.flickr.com/photos/officialgdc/" TargetMode="External"/><Relationship Id="rId12" Type="http://schemas.openxmlformats.org/officeDocument/2006/relationships/hyperlink" Target="https://creativecommons.org/licenses/by/3.0/de/" TargetMode="External"/><Relationship Id="rId17" Type="http://schemas.openxmlformats.org/officeDocument/2006/relationships/hyperlink" Target="https://creativecommons.org/licenses/by/2.0/deed.en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flickr.com/photos/jirka_matousek/8431572046/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hyperlink" Target="https://www.flickr.com/photos/jirka_matousek/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://www.merlin-bw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>
          <a:xfrm>
            <a:off x="898383" y="14168971"/>
            <a:ext cx="25777432" cy="5016677"/>
          </a:xfrm>
          <a:prstGeom prst="rect">
            <a:avLst/>
          </a:prstGeom>
          <a:solidFill>
            <a:srgbClr val="DE38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3800" dirty="0" smtClean="0">
                <a:latin typeface="Arial Black" panose="020B0A04020102020204" pitchFamily="34" charset="0"/>
              </a:rPr>
              <a:t> </a:t>
            </a:r>
            <a:r>
              <a:rPr lang="de-DE" sz="13800" b="1" dirty="0" smtClean="0">
                <a:latin typeface="Helvetica" pitchFamily="34" charset="0"/>
              </a:rPr>
              <a:t>BLENDED LEARNING</a:t>
            </a:r>
            <a:r>
              <a:rPr lang="de-DE" sz="13800" dirty="0" smtClean="0">
                <a:latin typeface="Arial Black" panose="020B0A04020102020204" pitchFamily="34" charset="0"/>
              </a:rPr>
              <a:t/>
            </a:r>
            <a:br>
              <a:rPr lang="de-DE" sz="13800" dirty="0" smtClean="0">
                <a:latin typeface="Arial Black" panose="020B0A04020102020204" pitchFamily="34" charset="0"/>
              </a:rPr>
            </a:br>
            <a:r>
              <a:rPr lang="de-DE" sz="7200" dirty="0" smtClean="0">
                <a:latin typeface="Helvetica" pitchFamily="34" charset="0"/>
              </a:rPr>
              <a:t>   </a:t>
            </a:r>
            <a:r>
              <a:rPr lang="de-DE" sz="7000" dirty="0" smtClean="0">
                <a:latin typeface="Helvetica" pitchFamily="34" charset="0"/>
              </a:rPr>
              <a:t>Mehrwert und </a:t>
            </a:r>
            <a:r>
              <a:rPr lang="de-DE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Potentiale hybrider Lehrformate</a:t>
            </a: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" y="23662312"/>
            <a:ext cx="27572069" cy="1072892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6676351" y="900115"/>
            <a:ext cx="2699054" cy="40952736"/>
          </a:xfrm>
          <a:prstGeom prst="rect">
            <a:avLst/>
          </a:prstGeom>
          <a:solidFill>
            <a:srgbClr val="D7D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26661741" y="900113"/>
            <a:ext cx="2722339" cy="40952738"/>
          </a:xfrm>
          <a:prstGeom prst="rect">
            <a:avLst/>
          </a:prstGeom>
          <a:solidFill>
            <a:schemeClr val="bg1">
              <a:alpha val="7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20878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  <a:p>
            <a:pPr algn="ctr" defTabSz="20878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3078" name="Bild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089" y="35175153"/>
            <a:ext cx="340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-8913066" y="5920160"/>
            <a:ext cx="914400" cy="91440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20878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3" name="Picture 3" descr="\\ad\home\schmidto\Windows\Desktop\6233580922_2938c8e0ef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1" t="14747" r="19733" b="24585"/>
          <a:stretch/>
        </p:blipFill>
        <p:spPr bwMode="auto">
          <a:xfrm>
            <a:off x="13652723" y="900115"/>
            <a:ext cx="13009018" cy="132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ad\home\schmidto\Windows\Desktop\8431572046_66a4b7fe4a_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5" t="33895" r="41884" b="12354"/>
          <a:stretch/>
        </p:blipFill>
        <p:spPr bwMode="auto">
          <a:xfrm>
            <a:off x="909661" y="900115"/>
            <a:ext cx="12743062" cy="132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3841462" y="13800971"/>
            <a:ext cx="12612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</a:rPr>
              <a:t>GDC Online 2011_Monday_Smartphone and Tablet Games Summit” von 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  <a:hlinkClick r:id="rId7"/>
              </a:rPr>
              <a:t>Official GDC 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</a:rPr>
              <a:t>via </a:t>
            </a:r>
            <a:r>
              <a:rPr lang="en-US" sz="2000" dirty="0" err="1" smtClean="0">
                <a:solidFill>
                  <a:schemeClr val="bg1"/>
                </a:solidFill>
                <a:latin typeface="Helvetica" pitchFamily="34" charset="0"/>
                <a:hlinkClick r:id="rId8"/>
              </a:rPr>
              <a:t>flickr</a:t>
            </a: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, CC-BY 2.0</a:t>
            </a:r>
            <a:endParaRPr lang="en-US" sz="2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6" name="Kreuz 15"/>
          <p:cNvSpPr/>
          <p:nvPr/>
        </p:nvSpPr>
        <p:spPr>
          <a:xfrm>
            <a:off x="9386513" y="3509255"/>
            <a:ext cx="8496944" cy="8496943"/>
          </a:xfrm>
          <a:prstGeom prst="plus">
            <a:avLst>
              <a:gd name="adj" fmla="val 3572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17231097" y="22698474"/>
            <a:ext cx="8424936" cy="2376264"/>
            <a:chOff x="14057486" y="22311642"/>
            <a:chExt cx="8424936" cy="2376264"/>
          </a:xfrm>
        </p:grpSpPr>
        <p:sp>
          <p:nvSpPr>
            <p:cNvPr id="32" name="Abgerundetes Rechteck 31"/>
            <p:cNvSpPr/>
            <p:nvPr/>
          </p:nvSpPr>
          <p:spPr>
            <a:xfrm>
              <a:off x="14057486" y="22311642"/>
              <a:ext cx="8424936" cy="2376264"/>
            </a:xfrm>
            <a:prstGeom prst="roundRect">
              <a:avLst/>
            </a:prstGeom>
            <a:solidFill>
              <a:srgbClr val="F8E498"/>
            </a:solidFill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8800" b="1" dirty="0">
                  <a:latin typeface="Helvetica" pitchFamily="34" charset="0"/>
                </a:rPr>
                <a:t>ONLINE</a:t>
              </a:r>
              <a:r>
                <a:rPr lang="de-DE" sz="2000" b="1" dirty="0">
                  <a:solidFill>
                    <a:srgbClr val="F8E498"/>
                  </a:solidFill>
                  <a:latin typeface="Helvetica" pitchFamily="34" charset="0"/>
                </a:rPr>
                <a:t>E</a:t>
              </a:r>
              <a:endParaRPr lang="de-DE" sz="6000" b="1" dirty="0">
                <a:solidFill>
                  <a:srgbClr val="F8E498"/>
                </a:solidFill>
                <a:latin typeface="Helvetica" pitchFamily="34" charset="0"/>
              </a:endParaRPr>
            </a:p>
          </p:txBody>
        </p:sp>
        <p:pic>
          <p:nvPicPr>
            <p:cNvPr id="35" name="Picture 6" descr="\\ad\home\schmidto\Windows\Desktop\laptop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6258" y="22541776"/>
              <a:ext cx="2044882" cy="2044882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\\ad\home\schmidto\Windows\Desktop\smartphone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8347">
              <a:off x="16532050" y="22999550"/>
              <a:ext cx="999550" cy="999550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1358565" y="22698025"/>
            <a:ext cx="8424936" cy="2376264"/>
            <a:chOff x="1140890" y="22337985"/>
            <a:chExt cx="8424936" cy="2376264"/>
          </a:xfrm>
        </p:grpSpPr>
        <p:sp>
          <p:nvSpPr>
            <p:cNvPr id="31" name="Abgerundetes Rechteck 30"/>
            <p:cNvSpPr/>
            <p:nvPr/>
          </p:nvSpPr>
          <p:spPr>
            <a:xfrm>
              <a:off x="1140890" y="22337985"/>
              <a:ext cx="8424936" cy="2376264"/>
            </a:xfrm>
            <a:prstGeom prst="roundRect">
              <a:avLst/>
            </a:prstGeom>
            <a:solidFill>
              <a:srgbClr val="A7C1E3"/>
            </a:solidFill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0500"/>
              <a:r>
                <a:rPr lang="de-DE" sz="8800" b="1" dirty="0" smtClean="0">
                  <a:latin typeface="Helvetica" pitchFamily="34" charset="0"/>
                </a:rPr>
                <a:t>PRÄSENZ</a:t>
              </a:r>
              <a:endParaRPr lang="de-DE" sz="8800" b="1" dirty="0">
                <a:latin typeface="Helvetica" pitchFamily="34" charset="0"/>
              </a:endParaRPr>
            </a:p>
          </p:txBody>
        </p:sp>
        <p:pic>
          <p:nvPicPr>
            <p:cNvPr id="33" name="Picture 7" descr="\\ad\home\schmidto\Windows\Desktop\chat-speech-bubbles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115" y="22561879"/>
              <a:ext cx="1928475" cy="1928475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Rechteck 37"/>
          <p:cNvSpPr/>
          <p:nvPr/>
        </p:nvSpPr>
        <p:spPr>
          <a:xfrm>
            <a:off x="900113" y="19395073"/>
            <a:ext cx="25072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4000" dirty="0">
                <a:solidFill>
                  <a:srgbClr val="2C3E50"/>
                </a:solidFill>
                <a:latin typeface="Helvetica" pitchFamily="34" charset="0"/>
              </a:rPr>
              <a:t>Um individuelle und </a:t>
            </a:r>
            <a:r>
              <a:rPr lang="de-DE" sz="4000" dirty="0" err="1">
                <a:solidFill>
                  <a:srgbClr val="2C3E50"/>
                </a:solidFill>
                <a:latin typeface="Helvetica" pitchFamily="34" charset="0"/>
              </a:rPr>
              <a:t>kollaborative</a:t>
            </a:r>
            <a:r>
              <a:rPr lang="de-DE" sz="4000" dirty="0">
                <a:solidFill>
                  <a:srgbClr val="2C3E50"/>
                </a:solidFill>
                <a:latin typeface="Helvetica" pitchFamily="34" charset="0"/>
              </a:rPr>
              <a:t> Lehr-Lernprozesse optimal anzuregen, zu fördern und zu begleiten, werden Methoden der traditionellen Präsenzlehre und Präsentations-, Kommunikations- </a:t>
            </a:r>
            <a:r>
              <a:rPr lang="de-DE" sz="4000" dirty="0" smtClean="0">
                <a:solidFill>
                  <a:srgbClr val="2C3E50"/>
                </a:solidFill>
                <a:latin typeface="Helvetica" pitchFamily="34" charset="0"/>
              </a:rPr>
              <a:t>und Organisationsformen </a:t>
            </a:r>
            <a:r>
              <a:rPr lang="de-DE" sz="4000" dirty="0">
                <a:solidFill>
                  <a:srgbClr val="2C3E50"/>
                </a:solidFill>
                <a:latin typeface="Helvetica" pitchFamily="34" charset="0"/>
              </a:rPr>
              <a:t>des Online-Lernens sinnvoll aufeinander abgestimmt und </a:t>
            </a:r>
            <a:r>
              <a:rPr lang="de-DE" sz="4000" dirty="0" smtClean="0">
                <a:solidFill>
                  <a:srgbClr val="2C3E50"/>
                </a:solidFill>
                <a:latin typeface="Helvetica" pitchFamily="34" charset="0"/>
              </a:rPr>
              <a:t>gewinnbringend kombiniert</a:t>
            </a:r>
            <a:r>
              <a:rPr lang="de-DE" sz="4000" dirty="0">
                <a:solidFill>
                  <a:srgbClr val="2C3E50"/>
                </a:solidFill>
                <a:latin typeface="Helvetica" pitchFamily="34" charset="0"/>
              </a:rPr>
              <a:t>. 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002089" y="26210616"/>
            <a:ext cx="655820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aktives Anwenden</a:t>
            </a:r>
          </a:p>
          <a:p>
            <a:pPr algn="r"/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soziale Kontakte</a:t>
            </a:r>
          </a:p>
          <a:p>
            <a:pPr algn="r"/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Hilfe und Beratung</a:t>
            </a:r>
          </a:p>
          <a:p>
            <a:pPr algn="r"/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direktes Feedback</a:t>
            </a:r>
          </a:p>
          <a:p>
            <a:pPr algn="r"/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Diskussion</a:t>
            </a:r>
          </a:p>
          <a:p>
            <a:pPr algn="r"/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Kollaboration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7237548" y="26210615"/>
            <a:ext cx="651492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Individualisierung </a:t>
            </a:r>
          </a:p>
          <a:p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bedarfsorientiert</a:t>
            </a:r>
          </a:p>
          <a:p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Flexibilisierung</a:t>
            </a:r>
          </a:p>
          <a:p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Anschaulichkeit</a:t>
            </a:r>
          </a:p>
          <a:p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Selbstbestimmung</a:t>
            </a:r>
          </a:p>
          <a:p>
            <a:r>
              <a:rPr lang="de-DE" sz="6000" dirty="0" smtClean="0">
                <a:solidFill>
                  <a:srgbClr val="5781BD"/>
                </a:solidFill>
                <a:latin typeface="Helvetica" pitchFamily="34" charset="0"/>
              </a:rPr>
              <a:t>Erfolgskontrollen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1312404" y="28303495"/>
            <a:ext cx="4968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 smtClean="0">
                <a:solidFill>
                  <a:srgbClr val="5781BD"/>
                </a:solidFill>
                <a:latin typeface="Helvetica" pitchFamily="34" charset="0"/>
              </a:rPr>
              <a:t>Blended</a:t>
            </a:r>
            <a:endParaRPr lang="de-DE" sz="8800" b="1" dirty="0">
              <a:solidFill>
                <a:srgbClr val="5781BD"/>
              </a:solidFill>
              <a:latin typeface="Helvetica" pitchFamily="34" charset="0"/>
            </a:endParaRPr>
          </a:p>
        </p:txBody>
      </p:sp>
      <p:pic>
        <p:nvPicPr>
          <p:cNvPr id="42" name="Picture 2" descr="cc-by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657719"/>
            <a:ext cx="3292275" cy="11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4503288" y="35571995"/>
            <a:ext cx="21348651" cy="267975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2087831" fontAlgn="auto">
              <a:spcAft>
                <a:spcPts val="0"/>
              </a:spcAft>
            </a:pPr>
            <a:r>
              <a:rPr lang="de-DE" sz="3600" dirty="0">
                <a:solidFill>
                  <a:srgbClr val="2C3E50"/>
                </a:solidFill>
                <a:latin typeface="Helvetica" pitchFamily="34" charset="0"/>
              </a:rPr>
              <a:t>Der </a:t>
            </a:r>
            <a:r>
              <a:rPr lang="de-DE" sz="3600" dirty="0" err="1">
                <a:solidFill>
                  <a:srgbClr val="2C3E50"/>
                </a:solidFill>
                <a:latin typeface="Helvetica" pitchFamily="34" charset="0"/>
              </a:rPr>
              <a:t>One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</a:rPr>
              <a:t>-Pager „Blended Learning 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</a:rPr>
              <a:t>V.2“ 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</a:rPr>
              <a:t>von Tobias Schmidt wurde im Rahmen des 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  <a:hlinkClick r:id="rId14"/>
              </a:rPr>
              <a:t>MERLIN-</a:t>
            </a:r>
            <a:br>
              <a:rPr lang="de-DE" sz="3600" dirty="0">
                <a:solidFill>
                  <a:srgbClr val="2C3E50"/>
                </a:solidFill>
                <a:latin typeface="Helvetica" pitchFamily="34" charset="0"/>
                <a:hlinkClick r:id="rId14"/>
              </a:rPr>
            </a:br>
            <a:r>
              <a:rPr lang="de-DE" sz="3600" dirty="0">
                <a:solidFill>
                  <a:srgbClr val="2C3E50"/>
                </a:solidFill>
                <a:latin typeface="Helvetica" pitchFamily="34" charset="0"/>
                <a:hlinkClick r:id="rId14"/>
              </a:rPr>
              <a:t>Projekts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</a:rPr>
              <a:t> (Medical Education Research – Lehrforschung im Netz BW) an der Medizinischen Fakultät </a:t>
            </a:r>
            <a:br>
              <a:rPr lang="de-DE" sz="3600" dirty="0">
                <a:solidFill>
                  <a:srgbClr val="2C3E50"/>
                </a:solidFill>
                <a:latin typeface="Helvetica" pitchFamily="34" charset="0"/>
              </a:rPr>
            </a:br>
            <a:r>
              <a:rPr lang="de-DE" sz="3600" dirty="0">
                <a:solidFill>
                  <a:srgbClr val="2C3E50"/>
                </a:solidFill>
                <a:latin typeface="Helvetica" pitchFamily="34" charset="0"/>
              </a:rPr>
              <a:t>Freiburg erstellt und ist lizenziert unter der Creative </a:t>
            </a:r>
            <a:r>
              <a:rPr lang="de-DE" sz="3600" dirty="0" err="1">
                <a:solidFill>
                  <a:srgbClr val="2C3E50"/>
                </a:solidFill>
                <a:latin typeface="Helvetica" pitchFamily="34" charset="0"/>
              </a:rPr>
              <a:t>Commons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</a:rPr>
              <a:t> Lizenz 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  <a:hlinkClick r:id="rId12"/>
              </a:rPr>
              <a:t>CC-BY 3.0 DE</a:t>
            </a:r>
            <a:r>
              <a:rPr lang="de-DE" sz="3600">
                <a:solidFill>
                  <a:srgbClr val="2C3E50"/>
                </a:solidFill>
                <a:latin typeface="Helvetica" pitchFamily="34" charset="0"/>
              </a:rPr>
              <a:t>. </a:t>
            </a:r>
            <a:r>
              <a:rPr lang="de-DE" sz="3600" smtClean="0">
                <a:solidFill>
                  <a:srgbClr val="2C3E50"/>
                </a:solidFill>
                <a:latin typeface="Helvetica" pitchFamily="34" charset="0"/>
              </a:rPr>
              <a:t>Alle </a:t>
            </a:r>
            <a:r>
              <a:rPr lang="de-DE" sz="3600" dirty="0" err="1">
                <a:solidFill>
                  <a:srgbClr val="2C3E50"/>
                </a:solidFill>
                <a:latin typeface="Helvetica" pitchFamily="34" charset="0"/>
              </a:rPr>
              <a:t>verwen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</a:rPr>
              <a:t>-</a:t>
            </a:r>
          </a:p>
          <a:p>
            <a:pPr marL="0" marR="0" indent="0" algn="l" defTabSz="20878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3600" dirty="0" err="1">
                <a:solidFill>
                  <a:srgbClr val="2C3E50"/>
                </a:solidFill>
                <a:latin typeface="Helvetica" pitchFamily="34" charset="0"/>
              </a:rPr>
              <a:t>deten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</a:rPr>
              <a:t> Logos sind urheberrechtlich geschützt und von dieser Lizenz ausgenommen. </a:t>
            </a:r>
          </a:p>
        </p:txBody>
      </p:sp>
      <p:sp>
        <p:nvSpPr>
          <p:cNvPr id="11" name="Rechteck 10"/>
          <p:cNvSpPr/>
          <p:nvPr/>
        </p:nvSpPr>
        <p:spPr>
          <a:xfrm>
            <a:off x="970127" y="13800969"/>
            <a:ext cx="10423063" cy="400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itchFamily="34" charset="0"/>
              </a:rPr>
              <a:t>“ISC Orientation Week 1st Meeting Fall 2011” von </a:t>
            </a:r>
            <a:r>
              <a:rPr lang="en-US" sz="2000" dirty="0" err="1">
                <a:solidFill>
                  <a:schemeClr val="bg1"/>
                </a:solidFill>
                <a:latin typeface="Helvetica" pitchFamily="34" charset="0"/>
                <a:hlinkClick r:id="rId15"/>
              </a:rPr>
              <a:t>Jirka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  <a:hlinkClick r:id="rId15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itchFamily="34" charset="0"/>
                <a:hlinkClick r:id="rId15"/>
              </a:rPr>
              <a:t>Matousek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  <a:hlinkClick r:id="rId15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</a:rPr>
              <a:t>via </a:t>
            </a:r>
            <a:r>
              <a:rPr lang="en-US" sz="2000" dirty="0" err="1">
                <a:solidFill>
                  <a:schemeClr val="bg1"/>
                </a:solidFill>
                <a:latin typeface="Helvetica" pitchFamily="34" charset="0"/>
                <a:hlinkClick r:id="rId16"/>
              </a:rPr>
              <a:t>flickr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  <a:hlinkClick r:id="rId17"/>
              </a:rPr>
              <a:t>CC-BY 2.0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</p:txBody>
      </p:sp>
      <p:pic>
        <p:nvPicPr>
          <p:cNvPr id="51" name="Picture 49" descr="Merlin_Logo_RGB_small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571" r="12413" b="15953"/>
          <a:stretch/>
        </p:blipFill>
        <p:spPr bwMode="auto">
          <a:xfrm>
            <a:off x="15276685" y="39862234"/>
            <a:ext cx="4232841" cy="19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Logo_Kompetenzzentrum Lehrevaluatio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90" y="40019168"/>
            <a:ext cx="6417161" cy="16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6" descr="Gefördert vom BMB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97" y="40037634"/>
            <a:ext cx="3388628" cy="17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Logo PT-DLR-deutsch-neu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/>
          <a:stretch/>
        </p:blipFill>
        <p:spPr bwMode="auto">
          <a:xfrm>
            <a:off x="11652736" y="40000285"/>
            <a:ext cx="3423818" cy="13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Poster_E2_Office_A0_RGB_Office2002">
  <a:themeElements>
    <a:clrScheme name="Benutzerdefiniert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3C1E6"/>
      </a:hlink>
      <a:folHlink>
        <a:srgbClr val="C6D9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marL="0" marR="0" indent="0" algn="l" defTabSz="2087831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/>
            <a:ea typeface="+mj-ea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Uni_Poster_E2_Office_A0_RGB_Office2002</Template>
  <TotalTime>0</TotalTime>
  <Words>107</Words>
  <Application>Microsoft Office PowerPoint</Application>
  <PresentationFormat>Benutzerdefiniert</PresentationFormat>
  <Paragraphs>22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Uni_Poster_E2_Office_A0_RGB_Office2002</vt:lpstr>
      <vt:lpstr>PowerPoint-Präsentation</vt:lpstr>
    </vt:vector>
  </TitlesOfParts>
  <Company>Uniklinikum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 Szenarien</dc:title>
  <dc:subject>Vorteile und Potentiale von Blended Learning bzw. hybriden Lernumgebungen</dc:subject>
  <dc:creator>Tobias Schmidt</dc:creator>
  <cp:keywords>Blended Learning; hybride Lernumgebungen; Präsenzphasen; Onlinephasen</cp:keywords>
  <dc:description>Der One-Pager „Blended Learning Szenarien V.2“ von Tobias Schmidt wurde im Rahmen des MERLIN-Projekts (Medical Education Research – Lehrforschung im Netz BW) an der Medizinischen Fakultät Freiburg erstellt und ist lizenziert unter der Creative Commons Lizenz CC-BY 3.0 DE. Alle verwendeten Logos sind urheberrechtlich geschützt und von dieser Lizenz ausgenommen.</dc:description>
  <cp:lastModifiedBy>Tobias Schmidt</cp:lastModifiedBy>
  <cp:revision>239</cp:revision>
  <cp:lastPrinted>2009-07-17T10:14:46Z</cp:lastPrinted>
  <dcterms:created xsi:type="dcterms:W3CDTF">2017-12-06T07:42:36Z</dcterms:created>
  <dcterms:modified xsi:type="dcterms:W3CDTF">2018-04-19T07:20:10Z</dcterms:modified>
  <cp:category>Hochschule;Digitale Lehre;Medizin;MERLIN</cp:category>
  <cp:contentStatus>veröffentlicht am 11.04.2018</cp:contentStatus>
</cp:coreProperties>
</file>